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91" r:id="rId2"/>
  </p:sldIdLst>
  <p:sldSz cx="6858000" cy="9144000" type="screen4x3"/>
  <p:notesSz cx="6881813" cy="10015538"/>
  <p:defaultTextStyle>
    <a:defPPr>
      <a:defRPr lang="ko-KR"/>
    </a:defPPr>
    <a:lvl1pPr algn="l" defTabSz="760413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379413" indent="77788" algn="l" defTabSz="760413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760413" indent="153988" algn="l" defTabSz="760413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141413" indent="230188" algn="l" defTabSz="760413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522413" indent="306388" algn="l" defTabSz="760413" rtl="0" fontAlgn="base" latinLnBrk="1">
      <a:spcBef>
        <a:spcPct val="0"/>
      </a:spcBef>
      <a:spcAft>
        <a:spcPct val="0"/>
      </a:spcAft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5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67" autoAdjust="0"/>
    <p:restoredTop sz="97708" autoAdjust="0"/>
  </p:normalViewPr>
  <p:slideViewPr>
    <p:cSldViewPr>
      <p:cViewPr>
        <p:scale>
          <a:sx n="125" d="100"/>
          <a:sy n="125" d="100"/>
        </p:scale>
        <p:origin x="-121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&#45436;&#47928;%20&#51089;&#49457;\2-&#45436;&#47928;0-DHEA-NALA-5LO-0710-submitted\fig\20140623-AEA-2nd%20paper-Fig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0.26096526714423091"/>
          <c:y val="7.7444305444389364E-2"/>
          <c:w val="0.70604775797858388"/>
          <c:h val="0.68925661883456024"/>
        </c:manualLayout>
      </c:layout>
      <c:barChart>
        <c:barDir val="col"/>
        <c:grouping val="clustered"/>
        <c:ser>
          <c:idx val="0"/>
          <c:order val="0"/>
          <c:tx>
            <c:strRef>
              <c:f>'supple-1 (2)'!$B$6</c:f>
              <c:strCache>
                <c:ptCount val="1"/>
                <c:pt idx="0">
                  <c:v>% of control</c:v>
                </c:pt>
              </c:strCache>
            </c:strRef>
          </c:tx>
          <c:spPr>
            <a:solidFill>
              <a:srgbClr val="000000"/>
            </a:solidFill>
            <a:ln w="12700">
              <a:solidFill>
                <a:srgbClr val="000000"/>
              </a:solidFill>
              <a:prstDash val="solid"/>
            </a:ln>
          </c:spPr>
          <c:errBars>
            <c:errBarType val="both"/>
            <c:errValType val="cust"/>
            <c:plus>
              <c:numRef>
                <c:f>'supple-1 (2)'!$C$8:$E$8</c:f>
                <c:numCache>
                  <c:formatCode>General</c:formatCode>
                  <c:ptCount val="3"/>
                  <c:pt idx="0">
                    <c:v>17.5</c:v>
                  </c:pt>
                  <c:pt idx="1">
                    <c:v>174.2</c:v>
                  </c:pt>
                  <c:pt idx="2">
                    <c:v>332.7</c:v>
                  </c:pt>
                </c:numCache>
              </c:numRef>
            </c:plus>
            <c:minus>
              <c:numRef>
                <c:f>'supple-1 (2)'!$C$8:$E$8</c:f>
                <c:numCache>
                  <c:formatCode>General</c:formatCode>
                  <c:ptCount val="3"/>
                  <c:pt idx="0">
                    <c:v>17.5</c:v>
                  </c:pt>
                  <c:pt idx="1">
                    <c:v>174.2</c:v>
                  </c:pt>
                  <c:pt idx="2">
                    <c:v>332.7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'supple-1 (2)'!$C$5:$E$5</c:f>
              <c:strCache>
                <c:ptCount val="3"/>
                <c:pt idx="0">
                  <c:v>LacZ</c:v>
                </c:pt>
                <c:pt idx="1">
                  <c:v>FAAH(1)</c:v>
                </c:pt>
                <c:pt idx="2">
                  <c:v>FAAH(2)</c:v>
                </c:pt>
              </c:strCache>
            </c:strRef>
          </c:cat>
          <c:val>
            <c:numRef>
              <c:f>'supple-1 (2)'!$C$6:$E$6</c:f>
              <c:numCache>
                <c:formatCode>General</c:formatCode>
                <c:ptCount val="3"/>
                <c:pt idx="0">
                  <c:v>100</c:v>
                </c:pt>
                <c:pt idx="1">
                  <c:v>1143.5</c:v>
                </c:pt>
                <c:pt idx="2">
                  <c:v>1219.0999999999999</c:v>
                </c:pt>
              </c:numCache>
            </c:numRef>
          </c:val>
        </c:ser>
        <c:axId val="139229824"/>
        <c:axId val="139248000"/>
      </c:barChart>
      <c:catAx>
        <c:axId val="139229824"/>
        <c:scaling>
          <c:orientation val="minMax"/>
        </c:scaling>
        <c:axPos val="b"/>
        <c:numFmt formatCode="General" sourceLinked="1"/>
        <c:maj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ko-KR"/>
          </a:p>
        </c:txPr>
        <c:crossAx val="139248000"/>
        <c:crosses val="autoZero"/>
        <c:auto val="1"/>
        <c:lblAlgn val="ctr"/>
        <c:lblOffset val="100"/>
        <c:tickLblSkip val="1"/>
        <c:tickMarkSkip val="1"/>
      </c:catAx>
      <c:valAx>
        <c:axId val="13924800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% of </a:t>
                </a:r>
                <a:r>
                  <a:rPr lang="en-US" dirty="0" smtClean="0"/>
                  <a:t>control</a:t>
                </a:r>
              </a:p>
              <a:p>
                <a:pPr>
                  <a:defRPr/>
                </a:pPr>
                <a:r>
                  <a:rPr lang="en-US" dirty="0" smtClean="0"/>
                  <a:t>(OD of released </a:t>
                </a:r>
              </a:p>
              <a:p>
                <a:pPr>
                  <a:defRPr/>
                </a:pPr>
                <a:r>
                  <a:rPr lang="en-US" dirty="0" smtClean="0"/>
                  <a:t>yellow dye)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0.1483335696902047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ko-KR"/>
          </a:p>
        </c:txPr>
        <c:crossAx val="139229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90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6AF5FAF9-BBCF-4DF4-B497-70244E266BB5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4ED4A2C3-2648-4B9B-A54E-0A86D0D198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 defTabSz="804564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 defTabSz="804564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2BE30DAB-F43B-47E2-A32B-D3777E26E7B3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33588" y="750888"/>
            <a:ext cx="2814637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57738"/>
            <a:ext cx="5505450" cy="450691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 defTabSz="804564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 defTabSz="804564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49B9EB7A-75C8-4B4A-A64C-26835AFCAB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60413" rtl="0" eaLnBrk="0" fontAlgn="base" latinLnBrk="1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9413" algn="l" defTabSz="760413" rtl="0" eaLnBrk="0" fontAlgn="base" latinLnBrk="1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60413" algn="l" defTabSz="760413" rtl="0" eaLnBrk="0" fontAlgn="base" latinLnBrk="1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41413" algn="l" defTabSz="760413" rtl="0" eaLnBrk="0" fontAlgn="base" latinLnBrk="1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22413" algn="l" defTabSz="760413" rtl="0" eaLnBrk="0" fontAlgn="base" latinLnBrk="1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04924" algn="l" defTabSz="76197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909" algn="l" defTabSz="76197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893" algn="l" defTabSz="76197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878" algn="l" defTabSz="761970" rtl="0" eaLnBrk="1" latinLnBrk="1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1" y="2840571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193F2-CC87-4E27-B6E2-588EBF36B31A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C19A7-CF8A-4F3F-B60D-9D33CA97C41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C8D72-8B06-40EE-A817-59595BEF858B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871BB-438E-4057-85D9-539F083BC6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E6275-9059-467E-B865-24A490528157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DD2FE-4B1D-4162-9250-674FBE7387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1" y="2133603"/>
            <a:ext cx="3028951" cy="603461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1" cy="603461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736A5-1ECE-4554-9C68-B3F48A12A6CE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36CF1-D1CA-47DA-8654-5766A12374C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700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00" b="1"/>
            </a:lvl4pPr>
            <a:lvl5pPr marL="1523939" indent="0">
              <a:buNone/>
              <a:defRPr sz="1300" b="1"/>
            </a:lvl5pPr>
            <a:lvl6pPr marL="1904924" indent="0">
              <a:buNone/>
              <a:defRPr sz="1300" b="1"/>
            </a:lvl6pPr>
            <a:lvl7pPr marL="2285909" indent="0">
              <a:buNone/>
              <a:defRPr sz="1300" b="1"/>
            </a:lvl7pPr>
            <a:lvl8pPr marL="2666893" indent="0">
              <a:buNone/>
              <a:defRPr sz="1300" b="1"/>
            </a:lvl8pPr>
            <a:lvl9pPr marL="3047878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2" y="2046818"/>
            <a:ext cx="3031331" cy="85301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700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00" b="1"/>
            </a:lvl4pPr>
            <a:lvl5pPr marL="1523939" indent="0">
              <a:buNone/>
              <a:defRPr sz="1300" b="1"/>
            </a:lvl5pPr>
            <a:lvl6pPr marL="1904924" indent="0">
              <a:buNone/>
              <a:defRPr sz="1300" b="1"/>
            </a:lvl6pPr>
            <a:lvl7pPr marL="2285909" indent="0">
              <a:buNone/>
              <a:defRPr sz="1300" b="1"/>
            </a:lvl7pPr>
            <a:lvl8pPr marL="2666893" indent="0">
              <a:buNone/>
              <a:defRPr sz="1300" b="1"/>
            </a:lvl8pPr>
            <a:lvl9pPr marL="3047878" indent="0">
              <a:buNone/>
              <a:defRPr sz="13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39B8E-3810-4E92-9C46-C40D0857004C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CF73-356B-4DAC-84C6-853807B227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14EE5-19A2-4745-A1AB-330262A5D2BF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B0856-F2AD-4952-9831-9B99B284F6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2FAFA-1136-4001-A392-D8F0B68849F9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359DE-5B34-47D9-A0BA-C18980A954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4068"/>
            <a:ext cx="2256235" cy="1549400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90" y="364069"/>
            <a:ext cx="3833813" cy="780415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3" y="1913469"/>
            <a:ext cx="2256235" cy="6254751"/>
          </a:xfrm>
        </p:spPr>
        <p:txBody>
          <a:bodyPr/>
          <a:lstStyle>
            <a:lvl1pPr marL="0" indent="0">
              <a:buNone/>
              <a:defRPr sz="1200"/>
            </a:lvl1pPr>
            <a:lvl2pPr marL="380985" indent="0">
              <a:buNone/>
              <a:defRPr sz="1000"/>
            </a:lvl2pPr>
            <a:lvl3pPr marL="761970" indent="0">
              <a:buNone/>
              <a:defRPr sz="800"/>
            </a:lvl3pPr>
            <a:lvl4pPr marL="1142954" indent="0">
              <a:buNone/>
              <a:defRPr sz="700"/>
            </a:lvl4pPr>
            <a:lvl5pPr marL="1523939" indent="0">
              <a:buNone/>
              <a:defRPr sz="700"/>
            </a:lvl5pPr>
            <a:lvl6pPr marL="1904924" indent="0">
              <a:buNone/>
              <a:defRPr sz="700"/>
            </a:lvl6pPr>
            <a:lvl7pPr marL="2285909" indent="0">
              <a:buNone/>
              <a:defRPr sz="700"/>
            </a:lvl7pPr>
            <a:lvl8pPr marL="2666893" indent="0">
              <a:buNone/>
              <a:defRPr sz="700"/>
            </a:lvl8pPr>
            <a:lvl9pPr marL="3047878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F7B1E-02AA-4F13-BA11-7FB0F53A71E4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03563-8293-4C83-A6D3-524F350D4A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2700"/>
            </a:lvl1pPr>
            <a:lvl2pPr marL="380985" indent="0">
              <a:buNone/>
              <a:defRPr sz="2300"/>
            </a:lvl2pPr>
            <a:lvl3pPr marL="761970" indent="0">
              <a:buNone/>
              <a:defRPr sz="2000"/>
            </a:lvl3pPr>
            <a:lvl4pPr marL="1142954" indent="0">
              <a:buNone/>
              <a:defRPr sz="1700"/>
            </a:lvl4pPr>
            <a:lvl5pPr marL="1523939" indent="0">
              <a:buNone/>
              <a:defRPr sz="1700"/>
            </a:lvl5pPr>
            <a:lvl6pPr marL="1904924" indent="0">
              <a:buNone/>
              <a:defRPr sz="1700"/>
            </a:lvl6pPr>
            <a:lvl7pPr marL="2285909" indent="0">
              <a:buNone/>
              <a:defRPr sz="1700"/>
            </a:lvl7pPr>
            <a:lvl8pPr marL="2666893" indent="0">
              <a:buNone/>
              <a:defRPr sz="1700"/>
            </a:lvl8pPr>
            <a:lvl9pPr marL="3047878" indent="0">
              <a:buNone/>
              <a:defRPr sz="17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200"/>
            </a:lvl1pPr>
            <a:lvl2pPr marL="380985" indent="0">
              <a:buNone/>
              <a:defRPr sz="1000"/>
            </a:lvl2pPr>
            <a:lvl3pPr marL="761970" indent="0">
              <a:buNone/>
              <a:defRPr sz="800"/>
            </a:lvl3pPr>
            <a:lvl4pPr marL="1142954" indent="0">
              <a:buNone/>
              <a:defRPr sz="700"/>
            </a:lvl4pPr>
            <a:lvl5pPr marL="1523939" indent="0">
              <a:buNone/>
              <a:defRPr sz="700"/>
            </a:lvl5pPr>
            <a:lvl6pPr marL="1904924" indent="0">
              <a:buNone/>
              <a:defRPr sz="700"/>
            </a:lvl6pPr>
            <a:lvl7pPr marL="2285909" indent="0">
              <a:buNone/>
              <a:defRPr sz="700"/>
            </a:lvl7pPr>
            <a:lvl8pPr marL="2666893" indent="0">
              <a:buNone/>
              <a:defRPr sz="700"/>
            </a:lvl8pPr>
            <a:lvl9pPr marL="3047878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938D7-F2BC-4796-A5BD-B092FE74CEE4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7432A-98C9-4B60-9D67-68E95F3DBC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2CAF1-BEB3-4F94-BF38-A00B1A12DFCA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864DE-2857-4DFC-A65B-D202C4C9B4A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49" y="366187"/>
            <a:ext cx="1543051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1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72194-8E94-4FD4-BA76-207434336E28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4036F-7684-4923-B0F4-4A4B589687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4099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76197" tIns="38098" rIns="76197" bIns="38098" rtlCol="0" anchor="ctr"/>
          <a:lstStyle>
            <a:lvl1pPr algn="l" defTabSz="761970" fontAlgn="auto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5BE4CA2-EE1E-4D46-B3C8-FDCED0484980}" type="datetimeFigureOut">
              <a:rPr lang="ko-KR" altLang="en-US"/>
              <a:pPr>
                <a:defRPr/>
              </a:pPr>
              <a:t>2016-07-01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76197" tIns="38098" rIns="76197" bIns="38098" rtlCol="0" anchor="ctr"/>
          <a:lstStyle>
            <a:lvl1pPr algn="ctr" defTabSz="761970" fontAlgn="auto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76197" tIns="38098" rIns="76197" bIns="38098" rtlCol="0" anchor="ctr"/>
          <a:lstStyle>
            <a:lvl1pPr algn="r" defTabSz="761970" fontAlgn="auto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593B2E8-92DB-492E-9904-7A7E4D46B40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0413" rtl="0" eaLnBrk="0" fontAlgn="base" latinLnBrk="1" hangingPunct="0"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760413" rtl="0" eaLnBrk="0" fontAlgn="base" latinLnBrk="1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760413" rtl="0" eaLnBrk="0" fontAlgn="base" latinLnBrk="1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760413" rtl="0" eaLnBrk="0" fontAlgn="base" latinLnBrk="1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760413" rtl="0" eaLnBrk="0" fontAlgn="base" latinLnBrk="1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defTabSz="760413" rtl="0" fontAlgn="base" latinLnBrk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defTabSz="760413" rtl="0" fontAlgn="base" latinLnBrk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defTabSz="760413" rtl="0" fontAlgn="base" latinLnBrk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defTabSz="760413" rtl="0" fontAlgn="base" latinLnBrk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284163" indent="-284163" algn="l" defTabSz="7604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7538" indent="-236538" algn="l" defTabSz="7604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50913" indent="-188913" algn="l" defTabSz="7604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1913" indent="-188913" algn="l" defTabSz="7604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2913" indent="-188913" algn="l" defTabSz="760413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1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1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188640" y="1115616"/>
            <a:ext cx="6480720" cy="4047549"/>
            <a:chOff x="188640" y="971600"/>
            <a:chExt cx="6480720" cy="4047549"/>
          </a:xfrm>
        </p:grpSpPr>
        <p:sp>
          <p:nvSpPr>
            <p:cNvPr id="16" name="Rectangle 1"/>
            <p:cNvSpPr>
              <a:spLocks noChangeArrowheads="1"/>
            </p:cNvSpPr>
            <p:nvPr/>
          </p:nvSpPr>
          <p:spPr bwMode="auto">
            <a:xfrm>
              <a:off x="188640" y="2710825"/>
              <a:ext cx="6480720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200" b="1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Supplementary data-Fig. S1. Activity of FAAH in </a:t>
              </a:r>
              <a:r>
                <a:rPr kumimoji="1" lang="en-US" altLang="ko-KR" sz="1200" b="1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trasfected</a:t>
              </a:r>
              <a:r>
                <a:rPr kumimoji="1" lang="en-US" altLang="ko-KR" sz="1200" b="1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SNU-1041</a:t>
              </a:r>
              <a:r>
                <a:rPr kumimoji="1" lang="en-US" altLang="ko-KR" sz="1200" b="1" i="0" u="none" strike="noStrike" cap="none" normalizeH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cells</a:t>
              </a:r>
              <a:endParaRPr kumimoji="1" lang="en-US" altLang="ko-KR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바탕" pitchFamily="18" charset="-127"/>
                <a:cs typeface="Times New Roman" pitchFamily="18" charset="0"/>
              </a:endParaRPr>
            </a:p>
            <a:p>
              <a:pPr algn="just" defTabSz="914400">
                <a:lnSpc>
                  <a:spcPct val="150000"/>
                </a:lnSpc>
              </a:pP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Plasmids (1 </a:t>
              </a:r>
              <a:r>
                <a:rPr kumimoji="1" lang="en-US" altLang="ko-KR" sz="1200" b="0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μg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) expressing </a:t>
              </a:r>
              <a:r>
                <a:rPr kumimoji="1" lang="en-US" altLang="ko-KR" sz="1200" b="0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LacZ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and FAAH were </a:t>
              </a:r>
              <a:r>
                <a:rPr kumimoji="1" lang="en-US" altLang="ko-KR" sz="1200" b="0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transfected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into SNU-1041 cells (</a:t>
              </a:r>
              <a:r>
                <a:rPr kumimoji="1" lang="en-US" altLang="ko-KR" sz="1200" b="0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LacZ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-expressing plasmid was used for the control). 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At 36 h, total cell 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lysates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 were prepared, and the activity of FAAH was determined. 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Lysates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were </a:t>
              </a:r>
              <a:r>
                <a:rPr lang="en-US" altLang="ko-KR" sz="1200" dirty="0" smtClean="0"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tr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eated with </a:t>
              </a:r>
              <a:r>
                <a:rPr kumimoji="1" lang="en-US" altLang="ko-KR" sz="1200" b="0" i="0" u="none" strike="noStrike" cap="none" normalizeH="0" baseline="0" dirty="0" err="1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a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rachidonoyl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 p-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nitroaniline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, a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fter an additional 2 h, 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the release of the yellow colorimetric dye p-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nitroaniline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 by FAAH activity </a:t>
              </a:r>
              <a:r>
                <a:rPr kumimoji="1" lang="en-US" altLang="ko-KR" sz="1200" b="0" i="0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was measured. Results have been expressed as a percentage relative to the control (% of control).</a:t>
              </a:r>
              <a:r>
                <a:rPr kumimoji="1" lang="en-US" altLang="ko-KR" sz="1200" b="0" i="1" u="none" strike="noStrike" cap="none" normalizeH="0" baseline="0" dirty="0" smtClean="0">
                  <a:ln>
                    <a:noFill/>
                  </a:ln>
                  <a:effectLst/>
                  <a:latin typeface="Times New Roman" pitchFamily="18" charset="0"/>
                  <a:ea typeface="바탕" pitchFamily="18" charset="-127"/>
                  <a:cs typeface="Times New Roman" pitchFamily="18" charset="0"/>
                </a:rPr>
                <a:t> </a:t>
              </a:r>
              <a:r>
                <a:rPr lang="en-US" altLang="ko-KR" sz="1200" i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 values were based on comparison with </a:t>
              </a:r>
              <a:r>
                <a:rPr lang="en-US" altLang="ko-KR" sz="1200" dirty="0" err="1" smtClean="0">
                  <a:latin typeface="Times New Roman" pitchFamily="18" charset="0"/>
                  <a:cs typeface="Times New Roman" pitchFamily="18" charset="0"/>
                </a:rPr>
                <a:t>LacZ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-treated group(*</a:t>
              </a:r>
              <a:r>
                <a:rPr lang="en-US" altLang="ko-KR" sz="1200" i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ko-KR" sz="1200" dirty="0" smtClean="0">
                  <a:latin typeface="Times New Roman" pitchFamily="18" charset="0"/>
                  <a:cs typeface="Times New Roman" pitchFamily="18" charset="0"/>
                </a:rPr>
                <a:t> &lt; 0.001).</a:t>
              </a:r>
              <a:endParaRPr lang="ko-KR" altLang="ko-KR" sz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just" defTabSz="9144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altLang="ko-KR" sz="12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굴림" pitchFamily="50" charset="-127"/>
                <a:cs typeface="Times New Roman" pitchFamily="18" charset="0"/>
              </a:endParaRPr>
            </a:p>
          </p:txBody>
        </p:sp>
        <p:graphicFrame>
          <p:nvGraphicFramePr>
            <p:cNvPr id="17" name="Chart 1"/>
            <p:cNvGraphicFramePr>
              <a:graphicFrameLocks/>
            </p:cNvGraphicFramePr>
            <p:nvPr/>
          </p:nvGraphicFramePr>
          <p:xfrm>
            <a:off x="1700808" y="971600"/>
            <a:ext cx="3312368" cy="1748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6" name="TextBox 5"/>
          <p:cNvSpPr txBox="1"/>
          <p:nvPr/>
        </p:nvSpPr>
        <p:spPr>
          <a:xfrm>
            <a:off x="4380344" y="1233190"/>
            <a:ext cx="3566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ko-KR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5112" y="1368956"/>
            <a:ext cx="3566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ko-KR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1605" y="323528"/>
            <a:ext cx="152477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Additional file-1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8827</TotalTime>
  <Words>123</Words>
  <Application>Microsoft Office PowerPoint</Application>
  <PresentationFormat>화면 슬라이드 쇼(4:3)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chanho</cp:lastModifiedBy>
  <cp:revision>657</cp:revision>
  <dcterms:created xsi:type="dcterms:W3CDTF">2006-10-05T04:04:58Z</dcterms:created>
  <dcterms:modified xsi:type="dcterms:W3CDTF">2016-06-30T20:56:36Z</dcterms:modified>
</cp:coreProperties>
</file>