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727" userDrawn="1">
          <p15:clr>
            <a:srgbClr val="A4A3A4"/>
          </p15:clr>
        </p15:guide>
        <p15:guide id="2" orient="horz" pos="4390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orient="horz" pos="603" userDrawn="1">
          <p15:clr>
            <a:srgbClr val="A4A3A4"/>
          </p15:clr>
        </p15:guide>
        <p15:guide id="5" pos="1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12"/>
    <p:restoredTop sz="95377"/>
  </p:normalViewPr>
  <p:slideViewPr>
    <p:cSldViewPr snapToGrid="0" snapToObjects="1">
      <p:cViewPr varScale="1">
        <p:scale>
          <a:sx n="66" d="100"/>
          <a:sy n="66" d="100"/>
        </p:scale>
        <p:origin x="2504" y="208"/>
      </p:cViewPr>
      <p:guideLst>
        <p:guide pos="2727"/>
        <p:guide orient="horz" pos="4390"/>
        <p:guide orient="horz" pos="1396"/>
        <p:guide orient="horz" pos="603"/>
        <p:guide pos="1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514E3-2660-6047-9CDF-BD0E2273A7E6}" type="datetimeFigureOut">
              <a:rPr lang="en-DE" smtClean="0"/>
              <a:t>28.03.20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BBAEB-B5A1-3E42-B397-9670C3DA275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97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BBAEB-B5A1-3E42-B397-9670C3DA275D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65810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878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843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15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2055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80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5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73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82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53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3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002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34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11.tiff"/><Relationship Id="rId3" Type="http://schemas.openxmlformats.org/officeDocument/2006/relationships/image" Target="../media/image1.tiff"/><Relationship Id="rId7" Type="http://schemas.openxmlformats.org/officeDocument/2006/relationships/image" Target="../media/image5.tif"/><Relationship Id="rId12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tiff"/><Relationship Id="rId10" Type="http://schemas.openxmlformats.org/officeDocument/2006/relationships/image" Target="../media/image8.tiff"/><Relationship Id="rId4" Type="http://schemas.openxmlformats.org/officeDocument/2006/relationships/image" Target="../media/image2.tiff"/><Relationship Id="rId9" Type="http://schemas.openxmlformats.org/officeDocument/2006/relationships/image" Target="../media/image7.tiff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7CD002-62FD-CD40-B5D3-472A870AC3C7}"/>
              </a:ext>
            </a:extLst>
          </p:cNvPr>
          <p:cNvSpPr txBox="1"/>
          <p:nvPr/>
        </p:nvSpPr>
        <p:spPr>
          <a:xfrm>
            <a:off x="783591" y="3138539"/>
            <a:ext cx="849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SGK1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32F634-92CD-9743-A201-0522157D7D8B}"/>
              </a:ext>
            </a:extLst>
          </p:cNvPr>
          <p:cNvSpPr txBox="1"/>
          <p:nvPr/>
        </p:nvSpPr>
        <p:spPr>
          <a:xfrm>
            <a:off x="2307513" y="3168288"/>
            <a:ext cx="849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IKZF3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28D8CE-B98D-874C-8CF8-E58B53E62B9C}"/>
              </a:ext>
            </a:extLst>
          </p:cNvPr>
          <p:cNvSpPr txBox="1"/>
          <p:nvPr/>
        </p:nvSpPr>
        <p:spPr>
          <a:xfrm>
            <a:off x="5425610" y="3142438"/>
            <a:ext cx="769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AHR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EEE940-B7C8-3349-B720-CBAD5CED3BCA}"/>
              </a:ext>
            </a:extLst>
          </p:cNvPr>
          <p:cNvSpPr txBox="1"/>
          <p:nvPr/>
        </p:nvSpPr>
        <p:spPr>
          <a:xfrm>
            <a:off x="4002316" y="3159372"/>
            <a:ext cx="6204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CSF2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DF3C6C-1803-EA41-B879-556616CAF370}"/>
              </a:ext>
            </a:extLst>
          </p:cNvPr>
          <p:cNvSpPr txBox="1"/>
          <p:nvPr/>
        </p:nvSpPr>
        <p:spPr>
          <a:xfrm>
            <a:off x="26684" y="64274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50ADFF-8B4F-5D43-941D-59E42D28A590}"/>
              </a:ext>
            </a:extLst>
          </p:cNvPr>
          <p:cNvSpPr/>
          <p:nvPr/>
        </p:nvSpPr>
        <p:spPr>
          <a:xfrm>
            <a:off x="339477" y="3900377"/>
            <a:ext cx="166409" cy="4389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B2DE4CD-FED0-804C-9DF3-16461DC70153}"/>
              </a:ext>
            </a:extLst>
          </p:cNvPr>
          <p:cNvSpPr/>
          <p:nvPr/>
        </p:nvSpPr>
        <p:spPr>
          <a:xfrm>
            <a:off x="399307" y="5269288"/>
            <a:ext cx="166409" cy="4389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81856B94-60DD-3B4B-BF6B-58FD08769D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3672" y="3500975"/>
            <a:ext cx="1591204" cy="2030156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8886B90D-D2E6-3C46-80D2-BE031B1099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49763" y="3505231"/>
            <a:ext cx="1612999" cy="2030155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027C5A8C-A6DB-9F4E-9876-8408D0D998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32355" y="3502777"/>
            <a:ext cx="1603788" cy="2018560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2382F240-E856-F240-BB65-290CE6686D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424399" y="3518176"/>
            <a:ext cx="1598472" cy="2000374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BBA31906-CDA6-EA4D-9143-EA6BCCD89FD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89152" y="5972823"/>
            <a:ext cx="1675546" cy="2177241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E0ACD52F-B784-324E-8500-262CACE507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857258" y="6051274"/>
            <a:ext cx="1612999" cy="203015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580512A-1399-1147-BADD-492055B2C569}"/>
              </a:ext>
            </a:extLst>
          </p:cNvPr>
          <p:cNvSpPr/>
          <p:nvPr/>
        </p:nvSpPr>
        <p:spPr>
          <a:xfrm>
            <a:off x="4929367" y="4870631"/>
            <a:ext cx="55398" cy="82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E2CB7BE-8779-B14C-A618-5BA8D737CDD9}"/>
              </a:ext>
            </a:extLst>
          </p:cNvPr>
          <p:cNvSpPr txBox="1"/>
          <p:nvPr/>
        </p:nvSpPr>
        <p:spPr>
          <a:xfrm>
            <a:off x="5431461" y="5698616"/>
            <a:ext cx="769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AHR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61ECDBF-E284-C047-AA81-6FB35675B52F}"/>
              </a:ext>
            </a:extLst>
          </p:cNvPr>
          <p:cNvSpPr txBox="1"/>
          <p:nvPr/>
        </p:nvSpPr>
        <p:spPr>
          <a:xfrm>
            <a:off x="2317297" y="5696223"/>
            <a:ext cx="849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IKZF3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97FD55-D434-D14A-95E7-634E41A9C5CE}"/>
              </a:ext>
            </a:extLst>
          </p:cNvPr>
          <p:cNvSpPr txBox="1"/>
          <p:nvPr/>
        </p:nvSpPr>
        <p:spPr>
          <a:xfrm>
            <a:off x="20889" y="3021027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301553-AF2C-EE47-A4C2-DB7A4623E31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389758" y="840151"/>
            <a:ext cx="1976501" cy="202920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7463499-C90E-744A-A69E-5457333D16D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185692" y="836740"/>
            <a:ext cx="2064346" cy="202920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3B025A7-D681-DB42-ACF7-E294DA6427F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69284" y="849439"/>
            <a:ext cx="1986459" cy="200380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D2D4C22-973F-E943-9721-3CC9822DCB97}"/>
              </a:ext>
            </a:extLst>
          </p:cNvPr>
          <p:cNvSpPr txBox="1"/>
          <p:nvPr/>
        </p:nvSpPr>
        <p:spPr>
          <a:xfrm>
            <a:off x="34032" y="587716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C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47B1470-FF22-2E4D-B61A-C5576EC3CCE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4929367" y="6046326"/>
            <a:ext cx="1613000" cy="20301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5091EB6-AE30-E945-AB45-6D59934F224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428295" y="6057650"/>
            <a:ext cx="1594570" cy="201855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3DE1B95-3EBF-7D48-B947-CCB5FD8FB66D}"/>
              </a:ext>
            </a:extLst>
          </p:cNvPr>
          <p:cNvSpPr txBox="1"/>
          <p:nvPr/>
        </p:nvSpPr>
        <p:spPr>
          <a:xfrm>
            <a:off x="4005012" y="5698616"/>
            <a:ext cx="6204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CSF2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1903C5-4BFA-2944-B7AC-8D3EFC39281F}"/>
              </a:ext>
            </a:extLst>
          </p:cNvPr>
          <p:cNvSpPr txBox="1"/>
          <p:nvPr/>
        </p:nvSpPr>
        <p:spPr>
          <a:xfrm>
            <a:off x="787546" y="5696223"/>
            <a:ext cx="849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100" b="1" dirty="0">
                <a:latin typeface="Arial" panose="020B0604020202020204" pitchFamily="34" charset="0"/>
                <a:cs typeface="Arial" panose="020B0604020202020204" pitchFamily="34" charset="0"/>
              </a:rPr>
              <a:t>SGK1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51A46F-8DFC-AD4F-8DA8-8A316A731B1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2"/>
          <a:stretch/>
        </p:blipFill>
        <p:spPr>
          <a:xfrm>
            <a:off x="316197" y="7588632"/>
            <a:ext cx="1515738" cy="67386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49B7CB9-1A4F-2D4F-BC10-A494237E1185}"/>
              </a:ext>
            </a:extLst>
          </p:cNvPr>
          <p:cNvSpPr txBox="1"/>
          <p:nvPr/>
        </p:nvSpPr>
        <p:spPr>
          <a:xfrm>
            <a:off x="33513" y="96496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/>
              <a:t>Supplementary </a:t>
            </a:r>
            <a:r>
              <a:rPr lang="en-DE" dirty="0"/>
              <a:t>Figure S2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915EE1-D9FE-1448-ACE7-F0A4C64D1DF4}"/>
              </a:ext>
            </a:extLst>
          </p:cNvPr>
          <p:cNvSpPr/>
          <p:nvPr/>
        </p:nvSpPr>
        <p:spPr>
          <a:xfrm>
            <a:off x="482511" y="8243505"/>
            <a:ext cx="6053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(A) Expression of the cannabinoid receptors CB1, CB2 and GPR55 on CD4+ T cells from the peripheral blood of healthy controls or from patients with RA, SLE or </a:t>
            </a:r>
            <a:r>
              <a:rPr lang="en-GB" sz="1200" dirty="0" err="1"/>
              <a:t>PsA.</a:t>
            </a:r>
            <a:r>
              <a:rPr lang="en-GB" sz="1200" dirty="0"/>
              <a:t> (B) Gene expression of specific genes in healthy controls and in patients with RA (C) was </a:t>
            </a:r>
            <a:r>
              <a:rPr lang="en-GB" sz="1200" dirty="0" err="1"/>
              <a:t>analyzed</a:t>
            </a:r>
            <a:r>
              <a:rPr lang="en-GB" sz="1200" dirty="0"/>
              <a:t> by RT-PCR. *p&lt;0.05, **p&lt;0.01, ***p&lt;0.001,****p&lt;0.0001; data is presented as mean</a:t>
            </a:r>
            <a:r>
              <a:rPr lang="en-DE" sz="1200" dirty="0"/>
              <a:t>±SEM; significant differences were determined using the unpaired Mann Whitney test.</a:t>
            </a:r>
          </a:p>
        </p:txBody>
      </p:sp>
    </p:spTree>
    <p:extLst>
      <p:ext uri="{BB962C8B-B14F-4D97-AF65-F5344CB8AC3E}">
        <p14:creationId xmlns:p14="http://schemas.microsoft.com/office/powerpoint/2010/main" val="777296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13916</TotalTime>
  <Words>112</Words>
  <Application>Microsoft Macintosh PowerPoint</Application>
  <PresentationFormat>A4 Paper (210x297 mm)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Kofler</dc:creator>
  <cp:lastModifiedBy>Microsoft Office User</cp:lastModifiedBy>
  <cp:revision>212</cp:revision>
  <cp:lastPrinted>2020-03-13T15:12:05Z</cp:lastPrinted>
  <dcterms:created xsi:type="dcterms:W3CDTF">2020-02-14T12:32:06Z</dcterms:created>
  <dcterms:modified xsi:type="dcterms:W3CDTF">2020-03-28T21:24:34Z</dcterms:modified>
</cp:coreProperties>
</file>