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D2D8"/>
    <a:srgbClr val="B2B2B2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, David" userId="8a2c31aa-eced-4e99-adf9-7f0c875a39a6" providerId="ADAL" clId="{01D832CA-3C42-4F2B-AF27-7751C6DE8ED7}"/>
    <pc:docChg chg="delSld">
      <pc:chgData name="Scott, David" userId="8a2c31aa-eced-4e99-adf9-7f0c875a39a6" providerId="ADAL" clId="{01D832CA-3C42-4F2B-AF27-7751C6DE8ED7}" dt="2025-12-10T19:28:36.236" v="0" actId="47"/>
      <pc:docMkLst>
        <pc:docMk/>
      </pc:docMkLst>
      <pc:sldChg chg="del">
        <pc:chgData name="Scott, David" userId="8a2c31aa-eced-4e99-adf9-7f0c875a39a6" providerId="ADAL" clId="{01D832CA-3C42-4F2B-AF27-7751C6DE8ED7}" dt="2025-12-10T19:28:36.236" v="0" actId="47"/>
        <pc:sldMkLst>
          <pc:docMk/>
          <pc:sldMk cId="3229471252" sldId="260"/>
        </pc:sldMkLst>
      </pc:sldChg>
      <pc:sldChg chg="del">
        <pc:chgData name="Scott, David" userId="8a2c31aa-eced-4e99-adf9-7f0c875a39a6" providerId="ADAL" clId="{01D832CA-3C42-4F2B-AF27-7751C6DE8ED7}" dt="2025-12-10T19:28:36.236" v="0" actId="47"/>
        <pc:sldMkLst>
          <pc:docMk/>
          <pc:sldMk cId="1628586067" sldId="261"/>
        </pc:sldMkLst>
      </pc:sldChg>
      <pc:sldChg chg="del">
        <pc:chgData name="Scott, David" userId="8a2c31aa-eced-4e99-adf9-7f0c875a39a6" providerId="ADAL" clId="{01D832CA-3C42-4F2B-AF27-7751C6DE8ED7}" dt="2025-12-10T19:28:36.236" v="0" actId="47"/>
        <pc:sldMkLst>
          <pc:docMk/>
          <pc:sldMk cId="2388612944" sldId="262"/>
        </pc:sldMkLst>
      </pc:sldChg>
      <pc:sldChg chg="del">
        <pc:chgData name="Scott, David" userId="8a2c31aa-eced-4e99-adf9-7f0c875a39a6" providerId="ADAL" clId="{01D832CA-3C42-4F2B-AF27-7751C6DE8ED7}" dt="2025-12-10T19:28:36.236" v="0" actId="47"/>
        <pc:sldMkLst>
          <pc:docMk/>
          <pc:sldMk cId="3255100690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F22F5-0EE9-4C64-895A-E534F74F7DF7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9156DF-F5FD-4C6F-A734-BB9E5D41FA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22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0513D-4305-32FB-AFD8-F81157E90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F8E77B-AB76-2B4B-C9EA-761FE79BD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3BC517-DA9C-527B-47A2-FF606E2120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EF285-BF90-5F11-5533-00C399C4E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62DCA-1715-E940-CC1A-E4C28EC8B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7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A159-DA58-0E2D-A9E1-5E5B1AD0D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D56C0-F40F-E39A-BBF2-34434C74D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F70D48-C098-7737-81C4-2FBAAD2D9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12E23B-A974-37CD-0DE8-7078DC31A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80CDF-DDE8-36AF-4B7A-510270B48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79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CE9EB-C9B8-8791-34B1-5F41F381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BCF65F-BD19-078F-D45B-3B9C090C1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A53604-047E-8CB8-18F2-2CA8AA2B8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D375CD-25A4-F327-0203-A07902BB6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20310-9C87-48EB-E83E-8CF568472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791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015B4-50CF-6A09-2F1C-88662E02E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22447E-AC79-93E6-4270-A022E2425B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21B3D-0AEE-E794-3821-0CBA77A92C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99AE36-4798-D293-FF10-A6238868B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07C7C0-5A22-3E07-7EEE-7BFA47E3B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34364A-7228-E3BB-8BAA-1A1D730FF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07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C069-78C4-51DC-BAA3-69C236D3C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DC4CC-41C4-7C12-0231-77D409682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BB571B-0C00-2D9E-DD42-2DC8A51F5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61BEA9-7644-6B02-3533-1619927478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D43E3C-DE09-7ABA-BD75-B396DCF3F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09D4BE-5B64-E7DE-14D8-8676A0450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95FA76-17F8-7F00-2546-903D741B8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5A54364-3FFB-E8D5-D82B-91C7D64BE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368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9158F-E231-05E8-CCE5-43A822ED69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5B47D3-850E-8D8A-3353-E9F0E7CF8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ECAC51-2473-0625-8CA3-F883FBF42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AA0A90-4391-C482-DA66-48B768F8F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561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AFF556-C1C0-F0E7-1B24-3BD6817E9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7D643E-3918-0723-D20F-EB214154E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E369C2-4A8F-7F0C-AF45-69DEAAEC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42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2512D-C433-094E-C177-29AB9B092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98054-132F-A8FA-0F2E-54D551ED2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DC9EF-26E6-65FE-DD63-5D6ED8B5BC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6C721A-5970-3425-ABB1-5F65F93CBA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2708F4-728D-3926-004E-7951AD0BB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0D9B69-E968-5DA5-2F3D-8C1D2B8B8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94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1FDEB-4EE0-DD3E-75CA-8DB4B5773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455A71-8F07-EF7F-9CCF-DBFC0C3E0C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9E0C0-9184-35AC-D653-C618C0EBE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D1F35-80BD-C69B-F4B1-C8CC48AC1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1D1303-7F3B-911C-2DFA-ABD1233D9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C0C608-D9E8-D49D-1FE9-5FF160CE2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92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B3099-8692-9A9C-49F5-F62CFDEEA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0D03DC-5799-6B5C-02E8-CA766264A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B32D87-7E3A-8570-8DED-363727406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A4188C-0B34-4BB4-6E46-667FDF20D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E0536-638D-87EE-A92F-D42E3C683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110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5710FF-1F4E-FD9C-4EE6-31A188BA8D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C14FA0-9454-C125-4D3A-B45918EBAF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273FB-845B-A997-854F-A7F855CB4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939A3-0128-CDD7-3BA6-00951B27D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30DAA-2B23-A328-1047-0CBB5F5B8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08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44C563-28BE-3E88-3C08-B86E201B7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D26ED-6147-63A7-08F4-2121DAAF2E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2F8B8-B1DB-B1C4-D1E9-AEAEDE0CA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AF3894-3E50-4F04-B031-7C4CDD5D561B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AF7F7-2668-5409-1F02-FC37E41C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185C3-005F-636F-6B41-87B70FDF15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9EEADA-FF4C-4681-999C-D1E22FDE2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236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457A21-93C6-8AA6-9078-BE7EE7E79B7C}"/>
              </a:ext>
            </a:extLst>
          </p:cNvPr>
          <p:cNvSpPr txBox="1"/>
          <p:nvPr/>
        </p:nvSpPr>
        <p:spPr>
          <a:xfrm>
            <a:off x="186654" y="-69017"/>
            <a:ext cx="12005345" cy="11281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Aft>
                <a:spcPts val="800"/>
              </a:spcAft>
            </a:pPr>
            <a:r>
              <a:rPr lang="en-US" sz="32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Supplemental Table 1</a:t>
            </a:r>
            <a:r>
              <a:rPr lang="en-US" sz="3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Growth conditions for bacteria of interest.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3B4754F-AFF0-3EA1-32EE-3F38F767B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170192"/>
              </p:ext>
            </p:extLst>
          </p:nvPr>
        </p:nvGraphicFramePr>
        <p:xfrm>
          <a:off x="100668" y="1119495"/>
          <a:ext cx="11895589" cy="72613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9772">
                  <a:extLst>
                    <a:ext uri="{9D8B030D-6E8A-4147-A177-3AD203B41FA5}">
                      <a16:colId xmlns:a16="http://schemas.microsoft.com/office/drawing/2014/main" val="2158899832"/>
                    </a:ext>
                  </a:extLst>
                </a:gridCol>
                <a:gridCol w="5980176">
                  <a:extLst>
                    <a:ext uri="{9D8B030D-6E8A-4147-A177-3AD203B41FA5}">
                      <a16:colId xmlns:a16="http://schemas.microsoft.com/office/drawing/2014/main" val="251692849"/>
                    </a:ext>
                  </a:extLst>
                </a:gridCol>
                <a:gridCol w="2495641">
                  <a:extLst>
                    <a:ext uri="{9D8B030D-6E8A-4147-A177-3AD203B41FA5}">
                      <a16:colId xmlns:a16="http://schemas.microsoft.com/office/drawing/2014/main" val="12315227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Bacterium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Conditions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Growth times (</a:t>
                      </a:r>
                      <a:r>
                        <a:rPr lang="en-US" sz="2000" kern="100" dirty="0" err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hrs</a:t>
                      </a:r>
                      <a:r>
                        <a:rPr lang="en-US" sz="20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8434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200" dirty="0">
                          <a:effectLst/>
                        </a:rPr>
                        <a:t>A. actinomycetemcomitans</a:t>
                      </a:r>
                      <a:endParaRPr lang="en-US" sz="20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5% CO</a:t>
                      </a:r>
                      <a:r>
                        <a:rPr lang="en-US" sz="2000" kern="1200" baseline="-25000" dirty="0">
                          <a:effectLst/>
                        </a:rPr>
                        <a:t>2</a:t>
                      </a:r>
                      <a:r>
                        <a:rPr lang="en-US" sz="2000" kern="1200" dirty="0">
                          <a:effectLst/>
                        </a:rPr>
                        <a:t>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Brain-Heart Infusion (BHI) medium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22854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 dirty="0">
                          <a:effectLst/>
                        </a:rPr>
                        <a:t>C. </a:t>
                      </a:r>
                      <a:r>
                        <a:rPr lang="en-US" sz="2000" i="1" kern="100" dirty="0" err="1">
                          <a:effectLst/>
                        </a:rPr>
                        <a:t>gracilis</a:t>
                      </a:r>
                      <a:endParaRPr lang="en-US" sz="20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</a:t>
                      </a:r>
                      <a:r>
                        <a:rPr lang="en-US" sz="2000" kern="1200" dirty="0" err="1">
                          <a:effectLst/>
                        </a:rPr>
                        <a:t>Formate</a:t>
                      </a:r>
                      <a:r>
                        <a:rPr lang="en-US" sz="2000" kern="1200" dirty="0">
                          <a:effectLst/>
                        </a:rPr>
                        <a:t>-fumarate media (without blood)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24-30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60154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200" dirty="0">
                          <a:effectLst/>
                        </a:rPr>
                        <a:t>C. durum</a:t>
                      </a:r>
                      <a:endParaRPr lang="en-US" sz="20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2000" kern="1200">
                          <a:effectLst/>
                        </a:rPr>
                        <a:t>5% CO</a:t>
                      </a:r>
                      <a:r>
                        <a:rPr lang="en-US" sz="2000" kern="1200" baseline="-25000">
                          <a:effectLst/>
                        </a:rPr>
                        <a:t>2;</a:t>
                      </a:r>
                      <a:r>
                        <a:rPr lang="en-US" sz="2000" kern="1200">
                          <a:effectLst/>
                        </a:rPr>
                        <a:t> 37</a:t>
                      </a:r>
                      <a:r>
                        <a:rPr lang="en-US" sz="2000" kern="1200" baseline="30000">
                          <a:effectLst/>
                        </a:rPr>
                        <a:t>o</a:t>
                      </a:r>
                      <a:r>
                        <a:rPr lang="en-US" sz="2000" kern="1200">
                          <a:effectLst/>
                        </a:rPr>
                        <a:t>C; 50% strength BHI medium with 0.2% yeast extract, 0.1% Tween 80, 0.2 </a:t>
                      </a:r>
                      <a:r>
                        <a:rPr lang="en-US" sz="2000" kern="100">
                          <a:effectLst/>
                        </a:rPr>
                        <a:t>µg/ml hemin</a:t>
                      </a:r>
                      <a:endParaRPr lang="en-US" sz="2000" kern="10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24-48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7679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200" dirty="0">
                          <a:effectLst/>
                        </a:rPr>
                        <a:t>F. </a:t>
                      </a:r>
                      <a:r>
                        <a:rPr lang="en-US" sz="2000" i="1" kern="100" dirty="0">
                          <a:effectLst/>
                        </a:rPr>
                        <a:t>nucleatum</a:t>
                      </a:r>
                      <a:endParaRPr lang="en-US" sz="20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Anaerobic; </a:t>
                      </a:r>
                      <a:r>
                        <a:rPr lang="en-US" sz="1800" kern="1200" dirty="0">
                          <a:effectLst/>
                        </a:rPr>
                        <a:t>37</a:t>
                      </a:r>
                      <a:r>
                        <a:rPr lang="en-US" sz="1800" kern="1200" baseline="30000" dirty="0">
                          <a:effectLst/>
                        </a:rPr>
                        <a:t>o</a:t>
                      </a:r>
                      <a:r>
                        <a:rPr lang="en-US" sz="1800" kern="1200" dirty="0">
                          <a:effectLst/>
                        </a:rPr>
                        <a:t>C; </a:t>
                      </a:r>
                      <a:r>
                        <a:rPr lang="en-US" sz="20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BHI with 0.1%  yeast extract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11630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>
                          <a:effectLst/>
                        </a:rPr>
                        <a:t>H. parainfluenzae</a:t>
                      </a:r>
                      <a:endParaRPr lang="en-US" sz="2000" i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</a:t>
                      </a:r>
                      <a:r>
                        <a:rPr lang="en-US" sz="2000" kern="100" dirty="0">
                          <a:effectLst/>
                        </a:rPr>
                        <a:t>ATCC Medium 2167 (Haemophilus Test Medium)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24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263442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>
                          <a:effectLst/>
                        </a:rPr>
                        <a:t>P. gingivalis (all strains)</a:t>
                      </a:r>
                      <a:endParaRPr lang="en-US" sz="2000" i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</a:t>
                      </a:r>
                      <a:r>
                        <a:rPr lang="en-US" sz="2000" kern="100" dirty="0">
                          <a:effectLst/>
                        </a:rPr>
                        <a:t>Trypticase Soy Agar with 0.1% yeast extract, hemin and menadione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35-45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2112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>
                          <a:effectLst/>
                        </a:rPr>
                        <a:t>S. gordonii</a:t>
                      </a:r>
                      <a:endParaRPr lang="en-US" sz="2000" i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2000" kern="1200" dirty="0">
                          <a:effectLst/>
                        </a:rPr>
                        <a:t>Aerobic and 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</a:t>
                      </a:r>
                      <a:r>
                        <a:rPr lang="en-US" sz="2000" kern="100" dirty="0">
                          <a:effectLst/>
                        </a:rPr>
                        <a:t>BHI medium with </a:t>
                      </a:r>
                      <a:r>
                        <a:rPr lang="en-US" sz="2000" kern="1200" dirty="0">
                          <a:effectLst/>
                        </a:rPr>
                        <a:t>0.1% yeast extract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2896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>
                          <a:effectLst/>
                        </a:rPr>
                        <a:t>S. mutans</a:t>
                      </a:r>
                      <a:endParaRPr lang="en-US" sz="2000" i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Aerobic and 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</a:t>
                      </a:r>
                      <a:r>
                        <a:rPr lang="en-US" sz="2000" kern="100" dirty="0">
                          <a:effectLst/>
                        </a:rPr>
                        <a:t>BHI medium with </a:t>
                      </a:r>
                      <a:r>
                        <a:rPr lang="en-US" sz="2000" kern="1200" dirty="0">
                          <a:effectLst/>
                        </a:rPr>
                        <a:t>0.1% yeast extract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57224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>
                          <a:effectLst/>
                        </a:rPr>
                        <a:t>T. forsythia</a:t>
                      </a:r>
                      <a:endParaRPr lang="en-US" sz="2000" i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</a:t>
                      </a:r>
                      <a:r>
                        <a:rPr lang="en-US" sz="2000" kern="100" dirty="0">
                          <a:effectLst/>
                        </a:rPr>
                        <a:t>BHI with 5 µg/ml Hemin, 0.5 µg/ml menadione, 0.001% N-acetylmuramic acid and 5% bovine serum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US" sz="24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7655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>
                          <a:effectLst/>
                        </a:rPr>
                        <a:t>T. </a:t>
                      </a:r>
                      <a:r>
                        <a:rPr lang="en-US" sz="2000" i="1" kern="1200">
                          <a:effectLst/>
                        </a:rPr>
                        <a:t>denticola</a:t>
                      </a:r>
                      <a:endParaRPr lang="en-US" sz="2000" i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2000" kern="1200" dirty="0">
                          <a:effectLst/>
                        </a:rPr>
                        <a:t>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Tryptone, yeast extract, gelatin, volatile fatty acids, and serum (TYGVS) medium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/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3256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>
                          <a:effectLst/>
                        </a:rPr>
                        <a:t>T. putidum</a:t>
                      </a:r>
                      <a:endParaRPr lang="en-US" sz="2000" i="1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TYGVS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9052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i="1" kern="100" dirty="0">
                          <a:effectLst/>
                        </a:rPr>
                        <a:t>V. parvula</a:t>
                      </a:r>
                      <a:endParaRPr lang="en-US" sz="20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Anaerobic; 37</a:t>
                      </a:r>
                      <a:r>
                        <a:rPr lang="en-US" sz="2000" kern="1200" baseline="30000" dirty="0">
                          <a:effectLst/>
                        </a:rPr>
                        <a:t>o</a:t>
                      </a:r>
                      <a:r>
                        <a:rPr lang="en-US" sz="2000" kern="1200" dirty="0">
                          <a:effectLst/>
                        </a:rPr>
                        <a:t>C; </a:t>
                      </a:r>
                      <a:r>
                        <a:rPr lang="en-US" sz="2000" kern="100" dirty="0">
                          <a:effectLst/>
                        </a:rPr>
                        <a:t>Todd Hewitt medium with 0.3% </a:t>
                      </a:r>
                      <a:r>
                        <a:rPr lang="en-US" sz="2000" kern="100" dirty="0" err="1">
                          <a:effectLst/>
                        </a:rPr>
                        <a:t>wt</a:t>
                      </a:r>
                      <a:r>
                        <a:rPr lang="en-US" sz="2000" kern="100" dirty="0">
                          <a:effectLst/>
                        </a:rPr>
                        <a:t>/vol yeast extract and 0.6% sodium lactate</a:t>
                      </a:r>
                      <a:endParaRPr lang="en-US" sz="20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99884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7887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</TotalTime>
  <Words>256</Words>
  <Application>Microsoft Office PowerPoint</Application>
  <PresentationFormat>Widescreen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Scott, David</dc:creator>
  <cp:lastModifiedBy>Scott, David</cp:lastModifiedBy>
  <cp:revision>18</cp:revision>
  <dcterms:created xsi:type="dcterms:W3CDTF">2025-04-15T14:28:34Z</dcterms:created>
  <dcterms:modified xsi:type="dcterms:W3CDTF">2025-12-10T19:28:40Z</dcterms:modified>
</cp:coreProperties>
</file>