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99" d="100"/>
          <a:sy n="99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E138EB-A640-4D0E-B774-D0A888165D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3743B6-8CAC-4AA4-8B85-13D8AF117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DB83AA-A50F-41AD-A145-95D10BEC7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66AD81-44F1-4DF4-9788-00640EC7F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705D5-FCD2-4392-8CC7-31DCA023E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45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BAD33-D57D-4C37-8853-9E3FA8D0D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37CA4-5C25-481A-B168-7539E05CF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508B63-83A5-4EA3-B71B-C027E5197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BC91D-73B3-4B05-A0A3-776BFECB9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95773-9804-43F1-82E6-E7EFC0DEB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830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FC21D-00DD-4FAA-828E-FB8A68DFF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48DB4-2FCF-40AD-847B-32B070EA22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40762-9DF7-42BD-ACD7-696406B99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95C50-E35B-466F-9974-231BF8FE2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9420E-1C1A-49AC-B8A4-5757D91F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01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6A45C-6616-492E-A183-FE6342436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072EAB-15E9-4A74-B7B9-9C0D59905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6A9C7E-B13B-4A6E-957E-FBACE6DEB8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A70181-247E-4E33-85AC-0610CB06F0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41FB5A-D567-40A1-AC2A-53F89991E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66B9F-52AE-44B9-8073-3D75253C9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935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AA056-BDCF-4BB8-A3F5-59FBBD114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C0475C-B7B5-4D8C-B8E2-FDDBEB5B8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642C4-6B59-4233-AF06-8E2A6100CF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D51137-410E-434B-895E-FE8DC6A81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3E965B-EA46-4D0A-BD7B-9E861A2D49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9AD331-1BC6-413C-971D-24845CE40D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05808D-E7A1-4909-B11E-F19A7DA85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F604D5-F274-4ED1-85D2-37482593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41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2668A-D450-4CA7-A385-FF9843816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FCB8FB-9382-465C-B23F-7919947F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D6CFEB-9D1E-4737-B036-A32FF79BB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E93C1B-A2FC-4F1A-9CB4-0E01EAAB0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77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6EFEB6-03B1-4C92-B707-596D5696B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8915A8-4778-4AEC-8DB1-1AD1E3877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32CB1-059A-4A87-8C82-CBB05CAE4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847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293DA-5B6E-4D0F-88BB-99934CAF33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B14C6-391F-4C2D-B67E-C0D20E17EF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A76E5B-6A1E-4EDA-B2C4-06D426ADB3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DFB5DA-1103-4A60-B317-C6324B34C0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5F36B9-B634-4B22-B410-9A5BD2893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5A4639-E02D-4E47-BC77-57E77B310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339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D86A-FBE2-4D1F-A880-67FBEDD05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947EAB-F375-4C52-8334-AD0B765F6C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BE03C-C987-4490-9EB7-9D16C7D3EF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D20903-23A8-4F06-A4C0-4AE9EB9C5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B1CD6-304D-4AB3-B161-82C692BAD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73957-654A-4EA1-B602-903D6353E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77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235A-5D35-403C-A9E1-DB5814B89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A74368-1829-4836-856B-B3C6851A9E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1AB8D9-71A1-4DD7-9360-7A91DDBAF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6C158-4538-4F57-9B71-6A07269E9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AAFF9-5C80-45F8-98E2-B3DBC1E59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28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F12891-96AE-4140-B832-B1F5E7DBAE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98F29F-3479-4260-AB22-421959CA8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86E99-B053-47A0-BF72-B8EC6BDD2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1727F-11AF-4C00-AADA-717BD2330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931F9-7869-478E-9B30-6AA8EBB2F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135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211B29-76B3-4D2B-BFAA-96B8BECD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AD372E-C34B-4B45-8FAE-F50ED242B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B215C-0C6E-4DC5-9998-EB2DF5E986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27C0-7773-459D-9604-02B2F00791EA}" type="datetimeFigureOut">
              <a:rPr lang="en-US" smtClean="0"/>
              <a:t>10/10/2022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54815-42FE-4091-8601-102E441B65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4D2ED4-9E6F-46B7-A1E8-DC795CB4EC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CACB7B-F2F6-4F70-97E7-ECEEBE7348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8134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DDEAB9-0CE4-4AEF-8D17-215CB640A6C8}"/>
              </a:ext>
            </a:extLst>
          </p:cNvPr>
          <p:cNvSpPr/>
          <p:nvPr/>
        </p:nvSpPr>
        <p:spPr>
          <a:xfrm>
            <a:off x="581526" y="4768930"/>
            <a:ext cx="1159292" cy="1710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AU" sz="500" dirty="0">
                <a:latin typeface="Calibri" panose="020F0502020204030204" pitchFamily="34" charset="0"/>
                <a:ea typeface="DengXian" panose="02010600030101010101" pitchFamily="2" charset="-122"/>
                <a:cs typeface="Arial" panose="020B0604020202020204" pitchFamily="34" charset="0"/>
              </a:rPr>
              <a:t>**p &lt; .001; **p &lt;.01; *p &lt;.05;  #&lt;.10</a:t>
            </a:r>
            <a:endParaRPr lang="en-US" sz="500" dirty="0">
              <a:effectLst/>
              <a:latin typeface="Calibri" panose="020F0502020204030204" pitchFamily="34" charset="0"/>
              <a:ea typeface="DengXia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0DCBCB1-93F6-4B3D-96D7-60D8B5920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990402"/>
              </p:ext>
            </p:extLst>
          </p:nvPr>
        </p:nvGraphicFramePr>
        <p:xfrm>
          <a:off x="581526" y="3038320"/>
          <a:ext cx="10515600" cy="178841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78831">
                  <a:extLst>
                    <a:ext uri="{9D8B030D-6E8A-4147-A177-3AD203B41FA5}">
                      <a16:colId xmlns:a16="http://schemas.microsoft.com/office/drawing/2014/main" val="1730769726"/>
                    </a:ext>
                  </a:extLst>
                </a:gridCol>
                <a:gridCol w="235619">
                  <a:extLst>
                    <a:ext uri="{9D8B030D-6E8A-4147-A177-3AD203B41FA5}">
                      <a16:colId xmlns:a16="http://schemas.microsoft.com/office/drawing/2014/main" val="1286288503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838086984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1950153976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3050858020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638853493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745181440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041795007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807606403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844430339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227077297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7052264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4168644602"/>
                    </a:ext>
                  </a:extLst>
                </a:gridCol>
                <a:gridCol w="657225">
                  <a:extLst>
                    <a:ext uri="{9D8B030D-6E8A-4147-A177-3AD203B41FA5}">
                      <a16:colId xmlns:a16="http://schemas.microsoft.com/office/drawing/2014/main" val="1932934533"/>
                    </a:ext>
                  </a:extLst>
                </a:gridCol>
                <a:gridCol w="508335">
                  <a:extLst>
                    <a:ext uri="{9D8B030D-6E8A-4147-A177-3AD203B41FA5}">
                      <a16:colId xmlns:a16="http://schemas.microsoft.com/office/drawing/2014/main" val="2487129843"/>
                    </a:ext>
                  </a:extLst>
                </a:gridCol>
                <a:gridCol w="806115">
                  <a:extLst>
                    <a:ext uri="{9D8B030D-6E8A-4147-A177-3AD203B41FA5}">
                      <a16:colId xmlns:a16="http://schemas.microsoft.com/office/drawing/2014/main" val="1997194015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b="1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10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 dirty="0">
                          <a:solidFill>
                            <a:schemeClr val="tx1"/>
                          </a:solidFill>
                          <a:effectLst/>
                        </a:rPr>
                        <a:t>Change scores at 1-month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b="1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1100" b="1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848599"/>
                  </a:ext>
                </a:extLst>
              </a:tr>
              <a:tr h="247015"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PANAS- P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PANAS – N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 dirty="0">
                          <a:solidFill>
                            <a:schemeClr val="tx1"/>
                          </a:solidFill>
                          <a:effectLst/>
                        </a:rPr>
                        <a:t>BFI –</a:t>
                      </a:r>
                      <a:r>
                        <a:rPr lang="en-AU" sz="1100" b="1" kern="1200" dirty="0" err="1">
                          <a:solidFill>
                            <a:schemeClr val="tx1"/>
                          </a:solidFill>
                          <a:effectLst/>
                        </a:rPr>
                        <a:t>Extrav</a:t>
                      </a:r>
                      <a:r>
                        <a:rPr lang="en-AU" sz="1100" b="1" kern="1200" dirty="0">
                          <a:solidFill>
                            <a:schemeClr val="tx1"/>
                          </a:solidFill>
                          <a:effectLst/>
                        </a:rPr>
                        <a:t>. 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BFI -Neg emot -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BFI-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Op mind -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SF-12 MCS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DASS Anx.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DASS Stress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DASS Depr.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DASS Total 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ASSIST Cannabis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AUDIT Alcohol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>
                          <a:solidFill>
                            <a:schemeClr val="tx1"/>
                          </a:solidFill>
                          <a:effectLst/>
                        </a:rPr>
                        <a:t>MEQ total</a:t>
                      </a:r>
                      <a:endParaRPr lang="en-US" sz="12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b="1" kern="1200" dirty="0">
                          <a:solidFill>
                            <a:schemeClr val="tx1"/>
                          </a:solidFill>
                          <a:effectLst/>
                        </a:rPr>
                        <a:t>Complete mystical experience</a:t>
                      </a:r>
                      <a:endParaRPr lang="en-US" sz="12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345997"/>
                  </a:ext>
                </a:extLst>
              </a:tr>
              <a:tr h="130175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solidFill>
                            <a:schemeClr val="tx1"/>
                          </a:solidFill>
                          <a:effectLst/>
                        </a:rPr>
                        <a:t>Frequency of ayahuasca consumption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r=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p=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0.18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0.897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-0.12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0.387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0.18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-0.09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0.533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0.269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0.914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-0.09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0.513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-0.10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0.482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0.201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0.287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-0.11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0.542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0.55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0.14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0.277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0.516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6383087"/>
                  </a:ext>
                </a:extLst>
              </a:tr>
              <a:tr h="252730"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solidFill>
                            <a:schemeClr val="tx1"/>
                          </a:solidFill>
                          <a:effectLst/>
                        </a:rPr>
                        <a:t>Previous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solidFill>
                            <a:schemeClr val="tx1"/>
                          </a:solidFill>
                          <a:effectLst/>
                        </a:rPr>
                        <a:t>Psychedelic Use (y/n)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r</a:t>
                      </a:r>
                      <a:r>
                        <a:rPr lang="en-AU" sz="1100" kern="1200" baseline="-25000">
                          <a:effectLst/>
                        </a:rPr>
                        <a:t>s</a:t>
                      </a:r>
                      <a:r>
                        <a:rPr lang="en-AU" sz="1100" kern="1200">
                          <a:effectLst/>
                        </a:rPr>
                        <a:t>=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p=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0.15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0.268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-0.17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0.219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-0.01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0.944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0.06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0.673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-0.12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0.378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0.15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0.289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0.05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0.738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-0.03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0.84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effectLst/>
                        </a:rPr>
                        <a:t>-0.03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effectLst/>
                        </a:rPr>
                        <a:t>0.837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-0.03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0.823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0.02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0.893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-0.08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0.667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-0.10</a:t>
                      </a:r>
                      <a:endParaRPr lang="en-US" sz="120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>
                          <a:effectLst/>
                        </a:rPr>
                        <a:t>0.451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effectLst/>
                        </a:rPr>
                        <a:t>-0.11</a:t>
                      </a:r>
                      <a:endParaRPr lang="en-US" sz="1200" dirty="0">
                        <a:effectLst/>
                      </a:endParaRPr>
                    </a:p>
                    <a:p>
                      <a:pPr marL="0" marR="0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AU" sz="1100" kern="1200" dirty="0">
                          <a:effectLst/>
                        </a:rPr>
                        <a:t>0.376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0005" marR="4000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9827124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FC06F6C3-5053-4531-A7BE-3856529F3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526" y="268309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altLang="en-US" sz="1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Supplemental Table 1: Associations between frequency of ayahuasca consumption and previous psychedelic use, and 1-month behavioural change scores</a:t>
            </a:r>
            <a:endParaRPr kumimoji="0" lang="en-AU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105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2446</TotalTime>
  <Words>177</Words>
  <Application>Microsoft Office PowerPoint</Application>
  <PresentationFormat>Widescreen</PresentationFormat>
  <Paragraphs>84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DengXian</vt:lpstr>
      <vt:lpstr>Arial</vt:lpstr>
      <vt:lpstr>Calibri</vt:lpstr>
      <vt:lpstr>Calibri Light</vt:lpstr>
      <vt:lpstr>Cambria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Broc Pagni (Student)</dc:creator>
  <cp:lastModifiedBy>Broc Pagni (Student)</cp:lastModifiedBy>
  <cp:revision>28</cp:revision>
  <dcterms:created xsi:type="dcterms:W3CDTF">2022-02-25T23:06:09Z</dcterms:created>
  <dcterms:modified xsi:type="dcterms:W3CDTF">2022-10-10T21:54:55Z</dcterms:modified>
</cp:coreProperties>
</file>