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8" r:id="rId2"/>
    <p:sldId id="258" r:id="rId3"/>
    <p:sldId id="259" r:id="rId4"/>
    <p:sldId id="266" r:id="rId5"/>
    <p:sldId id="264" r:id="rId6"/>
    <p:sldId id="265" r:id="rId7"/>
    <p:sldId id="271" r:id="rId8"/>
    <p:sldId id="279" r:id="rId9"/>
    <p:sldId id="276" r:id="rId10"/>
    <p:sldId id="277" r:id="rId11"/>
    <p:sldId id="273" r:id="rId12"/>
    <p:sldId id="269" r:id="rId13"/>
    <p:sldId id="274" r:id="rId14"/>
    <p:sldId id="275" r:id="rId15"/>
    <p:sldId id="280" r:id="rId16"/>
    <p:sldId id="288" r:id="rId17"/>
    <p:sldId id="257" r:id="rId18"/>
    <p:sldId id="278" r:id="rId19"/>
    <p:sldId id="267" r:id="rId20"/>
    <p:sldId id="262" r:id="rId21"/>
    <p:sldId id="287" r:id="rId22"/>
    <p:sldId id="314" r:id="rId23"/>
    <p:sldId id="260" r:id="rId24"/>
    <p:sldId id="300" r:id="rId25"/>
    <p:sldId id="315" r:id="rId26"/>
    <p:sldId id="301" r:id="rId27"/>
    <p:sldId id="319" r:id="rId28"/>
    <p:sldId id="299" r:id="rId29"/>
  </p:sldIdLst>
  <p:sldSz cx="12192000" cy="6858000"/>
  <p:notesSz cx="6858000" cy="9144000"/>
  <p:defaultTextStyle>
    <a:defPPr>
      <a:defRPr lang="LID4096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02A5782-D89C-74AC-6F45-9A5F87F16E7C}" v="3" dt="2024-02-27T11:53:42.34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99" d="100"/>
          <a:sy n="99" d="100"/>
        </p:scale>
        <p:origin x="48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35" Type="http://schemas.microsoft.com/office/2015/10/relationships/revisionInfo" Target="revisionInfo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itlyn Norman" userId="S::caino49@liu.se::5bf7424e-b4a8-4aaf-b500-fc902320a08b" providerId="AD" clId="Web-{702A5782-D89C-74AC-6F45-9A5F87F16E7C}"/>
    <pc:docChg chg="modSld">
      <pc:chgData name="Caitlyn Norman" userId="S::caino49@liu.se::5bf7424e-b4a8-4aaf-b500-fc902320a08b" providerId="AD" clId="Web-{702A5782-D89C-74AC-6F45-9A5F87F16E7C}" dt="2024-02-27T11:53:42.327" v="2"/>
      <pc:docMkLst>
        <pc:docMk/>
      </pc:docMkLst>
      <pc:sldChg chg="addSp modSp">
        <pc:chgData name="Caitlyn Norman" userId="S::caino49@liu.se::5bf7424e-b4a8-4aaf-b500-fc902320a08b" providerId="AD" clId="Web-{702A5782-D89C-74AC-6F45-9A5F87F16E7C}" dt="2024-02-27T11:53:42.327" v="2"/>
        <pc:sldMkLst>
          <pc:docMk/>
          <pc:sldMk cId="584878247" sldId="298"/>
        </pc:sldMkLst>
        <pc:spChg chg="mod">
          <ac:chgData name="Caitlyn Norman" userId="S::caino49@liu.se::5bf7424e-b4a8-4aaf-b500-fc902320a08b" providerId="AD" clId="Web-{702A5782-D89C-74AC-6F45-9A5F87F16E7C}" dt="2024-02-27T11:53:19.202" v="0" actId="20577"/>
          <ac:spMkLst>
            <pc:docMk/>
            <pc:sldMk cId="584878247" sldId="298"/>
            <ac:spMk id="2" creationId="{CBC68E7A-4E46-B74F-7F71-04A643A72B2F}"/>
          </ac:spMkLst>
        </pc:spChg>
        <pc:spChg chg="add mod">
          <ac:chgData name="Caitlyn Norman" userId="S::caino49@liu.se::5bf7424e-b4a8-4aaf-b500-fc902320a08b" providerId="AD" clId="Web-{702A5782-D89C-74AC-6F45-9A5F87F16E7C}" dt="2024-02-27T11:53:42.327" v="2"/>
          <ac:spMkLst>
            <pc:docMk/>
            <pc:sldMk cId="584878247" sldId="298"/>
            <ac:spMk id="5" creationId="{CBC68E7A-4E46-B74F-7F71-04A643A72B2F}"/>
          </ac:spMkLst>
        </pc:spChg>
      </pc:sldChg>
    </pc:docChg>
  </pc:docChgLst>
  <pc:docChgLst>
    <pc:chgData name="Caitlyn Norman" userId="5bf7424e-b4a8-4aaf-b500-fc902320a08b" providerId="ADAL" clId="{BEF6EFF9-0A47-4115-923E-068DE2960F7A}"/>
    <pc:docChg chg="modSld">
      <pc:chgData name="Caitlyn Norman" userId="5bf7424e-b4a8-4aaf-b500-fc902320a08b" providerId="ADAL" clId="{BEF6EFF9-0A47-4115-923E-068DE2960F7A}" dt="2024-02-20T13:27:58.814" v="34" actId="20577"/>
      <pc:docMkLst>
        <pc:docMk/>
      </pc:docMkLst>
      <pc:sldChg chg="modSp mod">
        <pc:chgData name="Caitlyn Norman" userId="5bf7424e-b4a8-4aaf-b500-fc902320a08b" providerId="ADAL" clId="{BEF6EFF9-0A47-4115-923E-068DE2960F7A}" dt="2024-02-20T13:27:58.814" v="34" actId="20577"/>
        <pc:sldMkLst>
          <pc:docMk/>
          <pc:sldMk cId="584878247" sldId="298"/>
        </pc:sldMkLst>
        <pc:spChg chg="mod">
          <ac:chgData name="Caitlyn Norman" userId="5bf7424e-b4a8-4aaf-b500-fc902320a08b" providerId="ADAL" clId="{BEF6EFF9-0A47-4115-923E-068DE2960F7A}" dt="2024-02-20T13:27:36.507" v="0"/>
          <ac:spMkLst>
            <pc:docMk/>
            <pc:sldMk cId="584878247" sldId="298"/>
            <ac:spMk id="3" creationId="{32D189BB-66A5-F38F-2244-C760221467AB}"/>
          </ac:spMkLst>
        </pc:spChg>
        <pc:spChg chg="mod">
          <ac:chgData name="Caitlyn Norman" userId="5bf7424e-b4a8-4aaf-b500-fc902320a08b" providerId="ADAL" clId="{BEF6EFF9-0A47-4115-923E-068DE2960F7A}" dt="2024-02-20T13:27:58.814" v="34" actId="20577"/>
          <ac:spMkLst>
            <pc:docMk/>
            <pc:sldMk cId="584878247" sldId="298"/>
            <ac:spMk id="4" creationId="{FC06849C-F98D-4E51-7B68-E88F6F1772BE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C1413A-51EF-2142-9A11-C57309AD01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C12B66-C75C-6EFE-54C5-B22465A69D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70570A-CA5F-9133-5A4B-195E1E1C06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08ED1-83BF-4728-8B10-E2DF884375A0}" type="datetimeFigureOut">
              <a:rPr lang="LID4096" smtClean="0"/>
              <a:t>02/27/2024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141E66-E497-69BB-9C57-47390DA19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2FFE5B-DBBE-E40D-6167-80D3429D9F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5F567-159A-485D-BF1F-E2F1C7BD8254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6637384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8CF937-DFEC-FA73-AB42-41EC26805C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667500-713D-2B9C-FCD2-B972CC0A6B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C4CF9A-3925-EBAB-9A93-A079E4AA18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08ED1-83BF-4728-8B10-E2DF884375A0}" type="datetimeFigureOut">
              <a:rPr lang="LID4096" smtClean="0"/>
              <a:t>02/27/2024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5C7540-785B-1DCF-52B7-782962205E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9D28B9-9AF3-E05F-BA2A-A80904E92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5F567-159A-485D-BF1F-E2F1C7BD8254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4023040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EAAB52-4A54-A0CD-BA82-0186E95D3C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E9CF1D-9C3A-ADFB-B9E5-B1CF4AD655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018754-A4FA-0236-9F1D-D2C14A8A64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08ED1-83BF-4728-8B10-E2DF884375A0}" type="datetimeFigureOut">
              <a:rPr lang="LID4096" smtClean="0"/>
              <a:t>02/27/2024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E12A09-7F70-02FB-499C-815422D8A8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364410-B8CE-B60E-F0AF-B2CDB120EF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5F567-159A-485D-BF1F-E2F1C7BD8254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445666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8A6DA3-2299-19F8-FBDD-59F1EBEED5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AF35E4-60C7-8236-3BF3-7AB0FB9817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881984-C345-1159-26EA-A496F797D6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9C0DCB-0EFF-C9DE-73D5-4C6D52E21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08ED1-83BF-4728-8B10-E2DF884375A0}" type="datetimeFigureOut">
              <a:rPr lang="LID4096" smtClean="0"/>
              <a:t>02/27/2024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0C3F70-DF01-9F2C-D77C-508D5BC89F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8FC620-6838-A996-9FEF-877AF50A55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5F567-159A-485D-BF1F-E2F1C7BD8254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325076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BA80DC-EFBF-9E07-9820-653EFEEC7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166A42-B164-3BB4-AABF-50EDC0FF21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A00189E-D27D-3E93-5438-654C2DBBC0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9B7E192-AE72-D65F-1C60-24DEAAC79CF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4F6B395-55E9-7F10-0E3C-FEB0B3C54FB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D05469A-3E69-129C-B102-1D3D443D2C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08ED1-83BF-4728-8B10-E2DF884375A0}" type="datetimeFigureOut">
              <a:rPr lang="LID4096" smtClean="0"/>
              <a:t>02/27/2024</a:t>
            </a:fld>
            <a:endParaRPr lang="LID4096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24C0EF3-D79E-95FD-B0FE-71F472127C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4CD83E5-EB53-300C-6774-EF175EDDFC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5F567-159A-485D-BF1F-E2F1C7BD8254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3039537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9C1637-67B3-02B5-0C00-0954CE5AEF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7B6214B-A509-5949-C3B0-0B0A1297E5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08ED1-83BF-4728-8B10-E2DF884375A0}" type="datetimeFigureOut">
              <a:rPr lang="LID4096" smtClean="0"/>
              <a:t>02/27/2024</a:t>
            </a:fld>
            <a:endParaRPr lang="LID4096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5A8DDA7-FB7A-AC9D-7134-6E70944AC5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8C97AD-40E7-E161-C9A5-840AA42314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5F567-159A-485D-BF1F-E2F1C7BD8254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7419090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DEF6A3B-4B4E-F730-887B-14EB25CBD2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08ED1-83BF-4728-8B10-E2DF884375A0}" type="datetimeFigureOut">
              <a:rPr lang="LID4096" smtClean="0"/>
              <a:t>02/27/2024</a:t>
            </a:fld>
            <a:endParaRPr lang="LID4096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C52D5A6-BD47-BA55-60E5-E88F74992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B16B87-E7A8-CF7C-07D5-020E910A0A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5F567-159A-485D-BF1F-E2F1C7BD8254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270819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8AD5FB-C3A6-78AE-B7DB-FE7C08FBE3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73DDA9-3A6B-8155-7CC7-50F40F1F57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0F9BB3-641F-6F3F-67B2-645F9BEC94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85E1B6-B3E8-4F76-BAF4-1314F897BC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08ED1-83BF-4728-8B10-E2DF884375A0}" type="datetimeFigureOut">
              <a:rPr lang="LID4096" smtClean="0"/>
              <a:t>02/27/2024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409B68-6365-E820-B32E-26A88202ED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934221-C5AA-BBB7-5364-73BBF735D7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5F567-159A-485D-BF1F-E2F1C7BD8254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42357392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E95594-8700-577E-00AE-7A2FE53C9F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6741799-B57A-2840-F3B9-C7F2D1B78DE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EE4C3C-934D-89C7-71D4-FE4C9EB628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ED99BA-3B1F-6A59-642E-97AACF2B85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08ED1-83BF-4728-8B10-E2DF884375A0}" type="datetimeFigureOut">
              <a:rPr lang="LID4096" smtClean="0"/>
              <a:t>02/27/2024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3B11B7-27B1-92A7-B690-92F4EAE049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E5FD06-3A22-61AF-4294-6824D89DA1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5F567-159A-485D-BF1F-E2F1C7BD8254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8599326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8D9E7D-29F5-53C2-A5AF-AF3941B6C5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D6C034-AEC7-A978-A310-A5DA793E0B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F297F5-C411-C137-DD5C-3455CED45E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08ED1-83BF-4728-8B10-E2DF884375A0}" type="datetimeFigureOut">
              <a:rPr lang="LID4096" smtClean="0"/>
              <a:t>02/27/2024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52702C-6149-56FB-975C-985B635744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50704B-4993-F52E-8763-2EED321D98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5F567-159A-485D-BF1F-E2F1C7BD8254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40798816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8746E6D-0640-1CA9-40E4-821060257CF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631432C-CA38-A4C8-3133-A032D936BF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EC25B0-B172-ACAD-2D80-0B6EFCABA6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08ED1-83BF-4728-8B10-E2DF884375A0}" type="datetimeFigureOut">
              <a:rPr lang="LID4096" smtClean="0"/>
              <a:t>02/27/2024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50A14C-3C42-0DBB-419F-8074234ABB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14E677-8F47-44EB-1AA1-E078D13CF2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5F567-159A-485D-BF1F-E2F1C7BD8254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259578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6B94049-64C2-4041-40FB-81686D6C17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C0CF5B-A2B5-A8F0-4F7C-F866BD6244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BF71DB-94F0-82A6-E6BC-C3B5485FAC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008ED1-83BF-4728-8B10-E2DF884375A0}" type="datetimeFigureOut">
              <a:rPr lang="LID4096" smtClean="0"/>
              <a:t>02/27/2024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41A5D1-7002-C02E-F2F0-49C59B7429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6F65D8-C9AF-83AE-B354-32F6BE7E82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25F567-159A-485D-BF1F-E2F1C7BD8254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5911413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ID4096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3" Type="http://schemas.openxmlformats.org/officeDocument/2006/relationships/image" Target="../media/image2.emf"/><Relationship Id="rId7" Type="http://schemas.openxmlformats.org/officeDocument/2006/relationships/oleObject" Target="../embeddings/oleObject2.bin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3" Type="http://schemas.openxmlformats.org/officeDocument/2006/relationships/image" Target="../media/image7.emf"/><Relationship Id="rId7" Type="http://schemas.openxmlformats.org/officeDocument/2006/relationships/oleObject" Target="../embeddings/oleObject2.bin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wmf"/><Relationship Id="rId5" Type="http://schemas.openxmlformats.org/officeDocument/2006/relationships/oleObject" Target="../embeddings/oleObject3.bin"/><Relationship Id="rId10" Type="http://schemas.openxmlformats.org/officeDocument/2006/relationships/image" Target="../media/image4.wmf"/><Relationship Id="rId4" Type="http://schemas.openxmlformats.org/officeDocument/2006/relationships/image" Target="../media/image8.emf"/><Relationship Id="rId9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image" Target="../media/image11.emf"/><Relationship Id="rId7" Type="http://schemas.openxmlformats.org/officeDocument/2006/relationships/image" Target="../media/image9.w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4.bin"/><Relationship Id="rId11" Type="http://schemas.openxmlformats.org/officeDocument/2006/relationships/image" Target="../media/image14.wmf"/><Relationship Id="rId5" Type="http://schemas.openxmlformats.org/officeDocument/2006/relationships/image" Target="../media/image13.emf"/><Relationship Id="rId10" Type="http://schemas.openxmlformats.org/officeDocument/2006/relationships/oleObject" Target="../embeddings/oleObject6.bin"/><Relationship Id="rId4" Type="http://schemas.openxmlformats.org/officeDocument/2006/relationships/image" Target="../media/image12.emf"/><Relationship Id="rId9" Type="http://schemas.openxmlformats.org/officeDocument/2006/relationships/image" Target="../media/image5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emf"/><Relationship Id="rId3" Type="http://schemas.openxmlformats.org/officeDocument/2006/relationships/image" Target="../media/image16.emf"/><Relationship Id="rId7" Type="http://schemas.openxmlformats.org/officeDocument/2006/relationships/image" Target="../media/image18.wmf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8.bin"/><Relationship Id="rId5" Type="http://schemas.openxmlformats.org/officeDocument/2006/relationships/image" Target="../media/image17.wmf"/><Relationship Id="rId4" Type="http://schemas.openxmlformats.org/officeDocument/2006/relationships/oleObject" Target="../embeddings/oleObject7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3" Type="http://schemas.openxmlformats.org/officeDocument/2006/relationships/image" Target="../media/image21.emf"/><Relationship Id="rId7" Type="http://schemas.openxmlformats.org/officeDocument/2006/relationships/image" Target="../media/image17.wmf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0.bin"/><Relationship Id="rId5" Type="http://schemas.openxmlformats.org/officeDocument/2006/relationships/image" Target="../media/image22.wmf"/><Relationship Id="rId4" Type="http://schemas.openxmlformats.org/officeDocument/2006/relationships/oleObject" Target="../embeddings/oleObject9.bin"/><Relationship Id="rId9" Type="http://schemas.openxmlformats.org/officeDocument/2006/relationships/image" Target="../media/image18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wmf"/><Relationship Id="rId3" Type="http://schemas.openxmlformats.org/officeDocument/2006/relationships/image" Target="../media/image24.emf"/><Relationship Id="rId7" Type="http://schemas.openxmlformats.org/officeDocument/2006/relationships/oleObject" Target="../embeddings/oleObject12.bin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wmf"/><Relationship Id="rId5" Type="http://schemas.openxmlformats.org/officeDocument/2006/relationships/oleObject" Target="../embeddings/oleObject11.bin"/><Relationship Id="rId10" Type="http://schemas.openxmlformats.org/officeDocument/2006/relationships/image" Target="../media/image28.wmf"/><Relationship Id="rId4" Type="http://schemas.openxmlformats.org/officeDocument/2006/relationships/image" Target="../media/image25.emf"/><Relationship Id="rId9" Type="http://schemas.openxmlformats.org/officeDocument/2006/relationships/oleObject" Target="../embeddings/oleObject13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wmf"/><Relationship Id="rId3" Type="http://schemas.openxmlformats.org/officeDocument/2006/relationships/image" Target="../media/image30.emf"/><Relationship Id="rId7" Type="http://schemas.openxmlformats.org/officeDocument/2006/relationships/oleObject" Target="../embeddings/oleObject15.bin"/><Relationship Id="rId12" Type="http://schemas.openxmlformats.org/officeDocument/2006/relationships/image" Target="../media/image35.wmf"/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emf"/><Relationship Id="rId11" Type="http://schemas.openxmlformats.org/officeDocument/2006/relationships/oleObject" Target="../embeddings/oleObject17.bin"/><Relationship Id="rId5" Type="http://schemas.openxmlformats.org/officeDocument/2006/relationships/image" Target="../media/image31.wmf"/><Relationship Id="rId10" Type="http://schemas.openxmlformats.org/officeDocument/2006/relationships/image" Target="../media/image34.wmf"/><Relationship Id="rId4" Type="http://schemas.openxmlformats.org/officeDocument/2006/relationships/oleObject" Target="../embeddings/oleObject14.bin"/><Relationship Id="rId9" Type="http://schemas.openxmlformats.org/officeDocument/2006/relationships/oleObject" Target="../embeddings/oleObject16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wmf"/><Relationship Id="rId3" Type="http://schemas.openxmlformats.org/officeDocument/2006/relationships/image" Target="../media/image37.emf"/><Relationship Id="rId7" Type="http://schemas.openxmlformats.org/officeDocument/2006/relationships/oleObject" Target="../embeddings/oleObject8.bin"/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wmf"/><Relationship Id="rId5" Type="http://schemas.openxmlformats.org/officeDocument/2006/relationships/oleObject" Target="../embeddings/oleObject18.bin"/><Relationship Id="rId4" Type="http://schemas.openxmlformats.org/officeDocument/2006/relationships/image" Target="../media/image38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wmf"/><Relationship Id="rId3" Type="http://schemas.openxmlformats.org/officeDocument/2006/relationships/image" Target="../media/image41.emf"/><Relationship Id="rId7" Type="http://schemas.openxmlformats.org/officeDocument/2006/relationships/oleObject" Target="../embeddings/oleObject8.bin"/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wmf"/><Relationship Id="rId5" Type="http://schemas.openxmlformats.org/officeDocument/2006/relationships/oleObject" Target="../embeddings/oleObject18.bin"/><Relationship Id="rId4" Type="http://schemas.openxmlformats.org/officeDocument/2006/relationships/image" Target="../media/image38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wmf"/><Relationship Id="rId3" Type="http://schemas.openxmlformats.org/officeDocument/2006/relationships/image" Target="../media/image43.emf"/><Relationship Id="rId7" Type="http://schemas.openxmlformats.org/officeDocument/2006/relationships/oleObject" Target="../embeddings/oleObject20.bin"/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emf"/><Relationship Id="rId5" Type="http://schemas.openxmlformats.org/officeDocument/2006/relationships/image" Target="../media/image44.wmf"/><Relationship Id="rId10" Type="http://schemas.openxmlformats.org/officeDocument/2006/relationships/image" Target="../media/image47.wmf"/><Relationship Id="rId4" Type="http://schemas.openxmlformats.org/officeDocument/2006/relationships/oleObject" Target="../embeddings/oleObject19.bin"/><Relationship Id="rId9" Type="http://schemas.openxmlformats.org/officeDocument/2006/relationships/oleObject" Target="../embeddings/oleObject21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wmf"/><Relationship Id="rId3" Type="http://schemas.openxmlformats.org/officeDocument/2006/relationships/image" Target="../media/image49.emf"/><Relationship Id="rId7" Type="http://schemas.openxmlformats.org/officeDocument/2006/relationships/oleObject" Target="../embeddings/oleObject23.bin"/><Relationship Id="rId2" Type="http://schemas.openxmlformats.org/officeDocument/2006/relationships/image" Target="../media/image48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wmf"/><Relationship Id="rId5" Type="http://schemas.openxmlformats.org/officeDocument/2006/relationships/oleObject" Target="../embeddings/oleObject22.bin"/><Relationship Id="rId4" Type="http://schemas.openxmlformats.org/officeDocument/2006/relationships/image" Target="../media/image50.e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wmf"/><Relationship Id="rId3" Type="http://schemas.openxmlformats.org/officeDocument/2006/relationships/image" Target="../media/image54.emf"/><Relationship Id="rId7" Type="http://schemas.openxmlformats.org/officeDocument/2006/relationships/oleObject" Target="../embeddings/oleObject25.bin"/><Relationship Id="rId12" Type="http://schemas.openxmlformats.org/officeDocument/2006/relationships/image" Target="../media/image5.wmf"/><Relationship Id="rId2" Type="http://schemas.openxmlformats.org/officeDocument/2006/relationships/image" Target="../media/image53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w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4.bin"/><Relationship Id="rId10" Type="http://schemas.openxmlformats.org/officeDocument/2006/relationships/image" Target="../media/image9.wmf"/><Relationship Id="rId4" Type="http://schemas.openxmlformats.org/officeDocument/2006/relationships/image" Target="../media/image55.emf"/><Relationship Id="rId9" Type="http://schemas.openxmlformats.org/officeDocument/2006/relationships/oleObject" Target="../embeddings/oleObject4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wmf"/><Relationship Id="rId3" Type="http://schemas.openxmlformats.org/officeDocument/2006/relationships/image" Target="../media/image59.emf"/><Relationship Id="rId7" Type="http://schemas.openxmlformats.org/officeDocument/2006/relationships/oleObject" Target="../embeddings/oleObject25.bin"/><Relationship Id="rId12" Type="http://schemas.openxmlformats.org/officeDocument/2006/relationships/image" Target="../media/image5.wmf"/><Relationship Id="rId2" Type="http://schemas.openxmlformats.org/officeDocument/2006/relationships/image" Target="../media/image58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w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4.bin"/><Relationship Id="rId10" Type="http://schemas.openxmlformats.org/officeDocument/2006/relationships/image" Target="../media/image9.wmf"/><Relationship Id="rId4" Type="http://schemas.openxmlformats.org/officeDocument/2006/relationships/image" Target="../media/image60.emf"/><Relationship Id="rId9" Type="http://schemas.openxmlformats.org/officeDocument/2006/relationships/oleObject" Target="../embeddings/oleObject4.bin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wmf"/><Relationship Id="rId3" Type="http://schemas.openxmlformats.org/officeDocument/2006/relationships/image" Target="../media/image62.emf"/><Relationship Id="rId7" Type="http://schemas.openxmlformats.org/officeDocument/2006/relationships/oleObject" Target="../embeddings/oleObject27.bin"/><Relationship Id="rId2" Type="http://schemas.openxmlformats.org/officeDocument/2006/relationships/image" Target="../media/image6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wmf"/><Relationship Id="rId5" Type="http://schemas.openxmlformats.org/officeDocument/2006/relationships/oleObject" Target="../embeddings/oleObject26.bin"/><Relationship Id="rId4" Type="http://schemas.openxmlformats.org/officeDocument/2006/relationships/image" Target="../media/image63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emf"/><Relationship Id="rId2" Type="http://schemas.openxmlformats.org/officeDocument/2006/relationships/image" Target="../media/image66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wmf"/><Relationship Id="rId3" Type="http://schemas.openxmlformats.org/officeDocument/2006/relationships/image" Target="../media/image69.emf"/><Relationship Id="rId7" Type="http://schemas.openxmlformats.org/officeDocument/2006/relationships/oleObject" Target="../embeddings/oleObject28.bin"/><Relationship Id="rId2" Type="http://schemas.openxmlformats.org/officeDocument/2006/relationships/image" Target="../media/image68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w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70.e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wmf"/><Relationship Id="rId3" Type="http://schemas.openxmlformats.org/officeDocument/2006/relationships/image" Target="../media/image73.emf"/><Relationship Id="rId7" Type="http://schemas.openxmlformats.org/officeDocument/2006/relationships/oleObject" Target="../embeddings/oleObject8.bin"/><Relationship Id="rId2" Type="http://schemas.openxmlformats.org/officeDocument/2006/relationships/image" Target="../media/image72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emf"/><Relationship Id="rId5" Type="http://schemas.openxmlformats.org/officeDocument/2006/relationships/image" Target="../media/image39.wmf"/><Relationship Id="rId4" Type="http://schemas.openxmlformats.org/officeDocument/2006/relationships/oleObject" Target="../embeddings/oleObject18.bin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wmf"/><Relationship Id="rId3" Type="http://schemas.openxmlformats.org/officeDocument/2006/relationships/image" Target="../media/image75.emf"/><Relationship Id="rId7" Type="http://schemas.openxmlformats.org/officeDocument/2006/relationships/oleObject" Target="../embeddings/oleObject30.bin"/><Relationship Id="rId12" Type="http://schemas.openxmlformats.org/officeDocument/2006/relationships/image" Target="../media/image5.wmf"/><Relationship Id="rId2" Type="http://schemas.openxmlformats.org/officeDocument/2006/relationships/image" Target="../media/image74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.wmf"/><Relationship Id="rId11" Type="http://schemas.openxmlformats.org/officeDocument/2006/relationships/oleObject" Target="../embeddings/oleObject2.bin"/><Relationship Id="rId5" Type="http://schemas.openxmlformats.org/officeDocument/2006/relationships/oleObject" Target="../embeddings/oleObject29.bin"/><Relationship Id="rId10" Type="http://schemas.openxmlformats.org/officeDocument/2006/relationships/image" Target="../media/image79.wmf"/><Relationship Id="rId4" Type="http://schemas.openxmlformats.org/officeDocument/2006/relationships/image" Target="../media/image76.emf"/><Relationship Id="rId9" Type="http://schemas.openxmlformats.org/officeDocument/2006/relationships/oleObject" Target="../embeddings/oleObject31.bin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wmf"/><Relationship Id="rId3" Type="http://schemas.openxmlformats.org/officeDocument/2006/relationships/image" Target="../media/image81.emf"/><Relationship Id="rId7" Type="http://schemas.openxmlformats.org/officeDocument/2006/relationships/oleObject" Target="../embeddings/oleObject30.bin"/><Relationship Id="rId12" Type="http://schemas.openxmlformats.org/officeDocument/2006/relationships/image" Target="../media/image5.wmf"/><Relationship Id="rId2" Type="http://schemas.openxmlformats.org/officeDocument/2006/relationships/image" Target="../media/image80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.w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9.bin"/><Relationship Id="rId10" Type="http://schemas.openxmlformats.org/officeDocument/2006/relationships/image" Target="../media/image83.wmf"/><Relationship Id="rId4" Type="http://schemas.openxmlformats.org/officeDocument/2006/relationships/image" Target="../media/image82.emf"/><Relationship Id="rId9" Type="http://schemas.openxmlformats.org/officeDocument/2006/relationships/oleObject" Target="../embeddings/oleObject32.bin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3.bin"/><Relationship Id="rId3" Type="http://schemas.openxmlformats.org/officeDocument/2006/relationships/image" Target="../media/image85.emf"/><Relationship Id="rId7" Type="http://schemas.openxmlformats.org/officeDocument/2006/relationships/image" Target="../media/image5.wmf"/><Relationship Id="rId12" Type="http://schemas.openxmlformats.org/officeDocument/2006/relationships/image" Target="../media/image82.emf"/><Relationship Id="rId2" Type="http://schemas.openxmlformats.org/officeDocument/2006/relationships/image" Target="../media/image84.emf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5.bin"/><Relationship Id="rId11" Type="http://schemas.openxmlformats.org/officeDocument/2006/relationships/image" Target="../media/image14.wmf"/><Relationship Id="rId5" Type="http://schemas.openxmlformats.org/officeDocument/2006/relationships/image" Target="../media/image77.wmf"/><Relationship Id="rId10" Type="http://schemas.openxmlformats.org/officeDocument/2006/relationships/oleObject" Target="../embeddings/oleObject6.bin"/><Relationship Id="rId4" Type="http://schemas.openxmlformats.org/officeDocument/2006/relationships/oleObject" Target="../embeddings/oleObject29.bin"/><Relationship Id="rId9" Type="http://schemas.openxmlformats.org/officeDocument/2006/relationships/image" Target="../media/image86.wm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wmf"/><Relationship Id="rId5" Type="http://schemas.openxmlformats.org/officeDocument/2006/relationships/oleObject" Target="../embeddings/oleObject2.bin"/><Relationship Id="rId10" Type="http://schemas.openxmlformats.org/officeDocument/2006/relationships/image" Target="../media/image88.emf"/><Relationship Id="rId4" Type="http://schemas.openxmlformats.org/officeDocument/2006/relationships/image" Target="../media/image4.wmf"/><Relationship Id="rId9" Type="http://schemas.openxmlformats.org/officeDocument/2006/relationships/image" Target="../media/image87.em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3" Type="http://schemas.openxmlformats.org/officeDocument/2006/relationships/image" Target="../media/image89.emf"/><Relationship Id="rId7" Type="http://schemas.openxmlformats.org/officeDocument/2006/relationships/oleObject" Target="../embeddings/oleObject2.bin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wmf"/><Relationship Id="rId5" Type="http://schemas.openxmlformats.org/officeDocument/2006/relationships/oleObject" Target="../embeddings/oleObject1.bin"/><Relationship Id="rId10" Type="http://schemas.openxmlformats.org/officeDocument/2006/relationships/image" Target="../media/image9.wmf"/><Relationship Id="rId4" Type="http://schemas.openxmlformats.org/officeDocument/2006/relationships/image" Target="../media/image90.emf"/><Relationship Id="rId9" Type="http://schemas.openxmlformats.org/officeDocument/2006/relationships/oleObject" Target="../embeddings/oleObject3.bin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6.bin"/><Relationship Id="rId3" Type="http://schemas.openxmlformats.org/officeDocument/2006/relationships/image" Target="../media/image92.emf"/><Relationship Id="rId7" Type="http://schemas.openxmlformats.org/officeDocument/2006/relationships/image" Target="../media/image9.wmf"/><Relationship Id="rId12" Type="http://schemas.openxmlformats.org/officeDocument/2006/relationships/image" Target="../media/image77.wmf"/><Relationship Id="rId2" Type="http://schemas.openxmlformats.org/officeDocument/2006/relationships/image" Target="../media/image91.emf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35.bin"/><Relationship Id="rId11" Type="http://schemas.openxmlformats.org/officeDocument/2006/relationships/oleObject" Target="../embeddings/oleObject29.bin"/><Relationship Id="rId5" Type="http://schemas.openxmlformats.org/officeDocument/2006/relationships/image" Target="../media/image78.wmf"/><Relationship Id="rId10" Type="http://schemas.openxmlformats.org/officeDocument/2006/relationships/image" Target="../media/image93.emf"/><Relationship Id="rId4" Type="http://schemas.openxmlformats.org/officeDocument/2006/relationships/oleObject" Target="../embeddings/oleObject34.bin"/><Relationship Id="rId9" Type="http://schemas.openxmlformats.org/officeDocument/2006/relationships/image" Target="../media/image5.wmf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3" Type="http://schemas.openxmlformats.org/officeDocument/2006/relationships/image" Target="../media/image95.emf"/><Relationship Id="rId7" Type="http://schemas.openxmlformats.org/officeDocument/2006/relationships/oleObject" Target="../embeddings/oleObject36.bin"/><Relationship Id="rId2" Type="http://schemas.openxmlformats.org/officeDocument/2006/relationships/image" Target="../media/image94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wmf"/><Relationship Id="rId5" Type="http://schemas.openxmlformats.org/officeDocument/2006/relationships/oleObject" Target="../embeddings/oleObject35.bin"/><Relationship Id="rId4" Type="http://schemas.openxmlformats.org/officeDocument/2006/relationships/image" Target="../media/image12.emf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wmf"/><Relationship Id="rId3" Type="http://schemas.openxmlformats.org/officeDocument/2006/relationships/image" Target="../media/image97.emf"/><Relationship Id="rId7" Type="http://schemas.openxmlformats.org/officeDocument/2006/relationships/oleObject" Target="../embeddings/oleObject38.bin"/><Relationship Id="rId12" Type="http://schemas.openxmlformats.org/officeDocument/2006/relationships/image" Target="../media/image99.wmf"/><Relationship Id="rId2" Type="http://schemas.openxmlformats.org/officeDocument/2006/relationships/image" Target="../media/image96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wmf"/><Relationship Id="rId11" Type="http://schemas.openxmlformats.org/officeDocument/2006/relationships/oleObject" Target="../embeddings/oleObject40.bin"/><Relationship Id="rId5" Type="http://schemas.openxmlformats.org/officeDocument/2006/relationships/oleObject" Target="../embeddings/oleObject37.bin"/><Relationship Id="rId10" Type="http://schemas.openxmlformats.org/officeDocument/2006/relationships/image" Target="../media/image5.wmf"/><Relationship Id="rId4" Type="http://schemas.openxmlformats.org/officeDocument/2006/relationships/image" Target="../media/image98.png"/><Relationship Id="rId9" Type="http://schemas.openxmlformats.org/officeDocument/2006/relationships/oleObject" Target="../embeddings/oleObject39.bin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3" Type="http://schemas.openxmlformats.org/officeDocument/2006/relationships/oleObject" Target="../embeddings/oleObject24.bin"/><Relationship Id="rId7" Type="http://schemas.openxmlformats.org/officeDocument/2006/relationships/oleObject" Target="../embeddings/oleObject5.bin"/><Relationship Id="rId2" Type="http://schemas.openxmlformats.org/officeDocument/2006/relationships/image" Target="../media/image60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wmf"/><Relationship Id="rId5" Type="http://schemas.openxmlformats.org/officeDocument/2006/relationships/oleObject" Target="../embeddings/oleObject25.bin"/><Relationship Id="rId10" Type="http://schemas.openxmlformats.org/officeDocument/2006/relationships/image" Target="../media/image101.emf"/><Relationship Id="rId4" Type="http://schemas.openxmlformats.org/officeDocument/2006/relationships/image" Target="../media/image56.wmf"/><Relationship Id="rId9" Type="http://schemas.openxmlformats.org/officeDocument/2006/relationships/image" Target="../media/image100.emf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C68E7A-4E46-B74F-7F71-04A643A72B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br>
              <a:rPr lang="en-GB" sz="2800" b="0" i="0" dirty="0">
                <a:effectLst/>
                <a:latin typeface="Segoe UI" panose="020B0502040204020203" pitchFamily="34" charset="0"/>
              </a:rPr>
            </a:br>
            <a:endParaRPr lang="LID4096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D189BB-66A5-F38F-2244-C760221467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8715" y="4181368"/>
            <a:ext cx="10515600" cy="2498402"/>
          </a:xfrm>
        </p:spPr>
        <p:txBody>
          <a:bodyPr>
            <a:normAutofit fontScale="92500" lnSpcReduction="10000"/>
          </a:bodyPr>
          <a:lstStyle/>
          <a:p>
            <a:pPr marL="0" indent="0" algn="l" rtl="0" fontAlgn="base">
              <a:buNone/>
            </a:pPr>
            <a:r>
              <a:rPr lang="en-GB" sz="11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GB" sz="1600" b="1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marL="0" indent="0" algn="l" rtl="0" fontAlgn="base">
              <a:buNone/>
            </a:pPr>
            <a:r>
              <a:rPr lang="en-GB" sz="11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Karin Lindbom</a:t>
            </a:r>
            <a:r>
              <a:rPr lang="en-GB" sz="1100" b="0" i="0" u="none" strike="noStrike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1,=</a:t>
            </a:r>
            <a:r>
              <a:rPr lang="en-GB" sz="11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Caitlyn Norman</a:t>
            </a:r>
            <a:r>
              <a:rPr lang="en-GB" sz="1100" b="0" i="0" u="none" strike="noStrike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1,=</a:t>
            </a:r>
            <a:r>
              <a:rPr lang="en-GB" sz="11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Steven Baginski</a:t>
            </a:r>
            <a:r>
              <a:rPr lang="en-GB" sz="1100" b="0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</a:t>
            </a:r>
            <a:r>
              <a:rPr lang="en-GB" sz="11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Lucas Krebs</a:t>
            </a:r>
            <a:r>
              <a:rPr lang="en-GB" sz="1100" b="0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</a:t>
            </a:r>
            <a:r>
              <a:rPr lang="en-GB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Darta Stalberga</a:t>
            </a:r>
            <a:r>
              <a:rPr lang="en-GB" sz="1100" b="0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1</a:t>
            </a:r>
            <a:r>
              <a:rPr lang="en-GB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Tobias Rautio</a:t>
            </a:r>
            <a:r>
              <a:rPr lang="en-GB" sz="1100" b="0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4</a:t>
            </a:r>
            <a:r>
              <a:rPr lang="en-GB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</a:t>
            </a:r>
            <a:r>
              <a:rPr lang="en-GB" sz="11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Xiongyu</a:t>
            </a:r>
            <a:r>
              <a:rPr lang="en-GB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Wu</a:t>
            </a:r>
            <a:r>
              <a:rPr lang="en-GB" sz="1100" b="0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4</a:t>
            </a:r>
            <a:r>
              <a:rPr lang="en-GB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Robert Kronstrand</a:t>
            </a:r>
            <a:r>
              <a:rPr lang="en-GB" sz="1100" b="0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1,5</a:t>
            </a:r>
            <a:r>
              <a:rPr lang="en-GB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and </a:t>
            </a:r>
            <a:r>
              <a:rPr lang="en-GB" sz="1100" b="0" i="0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Henrik Green</a:t>
            </a:r>
            <a:r>
              <a:rPr lang="en-GB" sz="1100" b="0" i="0" u="sng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1</a:t>
            </a:r>
            <a:r>
              <a:rPr lang="en-GB" sz="1100" b="0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,5*</a:t>
            </a:r>
            <a:r>
              <a:rPr lang="en-GB" sz="11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GB" sz="1600" b="1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marL="0" indent="0" algn="l" rtl="0" fontAlgn="base">
              <a:buNone/>
            </a:pPr>
            <a:r>
              <a:rPr lang="en-GB" sz="11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GB" sz="1600" b="1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marL="0" indent="0" algn="l" rtl="0" fontAlgn="base">
              <a:buNone/>
            </a:pPr>
            <a:r>
              <a:rPr lang="en-GB" sz="1100" b="0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1</a:t>
            </a:r>
            <a:r>
              <a:rPr lang="en-GB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Division of Clinical Chemistry and Pharmacology, Department of Biomedical and Clinical Sciences, Linköping University, Linköping, Sweden </a:t>
            </a:r>
            <a:r>
              <a:rPr lang="en-GB" sz="11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GB" sz="1600" b="1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marL="0" indent="0" algn="l" rtl="0" fontAlgn="base">
              <a:buNone/>
            </a:pPr>
            <a:r>
              <a:rPr lang="en-GB" sz="1100" b="0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</a:t>
            </a:r>
            <a:r>
              <a:rPr lang="en-GB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Leverhulme Research Centre for Forensic Science, School of Science and Engineering, University of Dundee, Dundee, UK</a:t>
            </a:r>
            <a:r>
              <a:rPr lang="en-GB" sz="11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GB" sz="1600" b="1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marL="0" indent="0" algn="l" rtl="0" fontAlgn="base">
              <a:buNone/>
            </a:pPr>
            <a:r>
              <a:rPr lang="en-GB" sz="1100" b="0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</a:t>
            </a:r>
            <a:r>
              <a:rPr lang="en-GB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Institute for Chemistry and </a:t>
            </a:r>
            <a:r>
              <a:rPr lang="en-GB" sz="11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Bioanalytics</a:t>
            </a:r>
            <a:r>
              <a:rPr lang="en-GB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School of Life Sciences, University of Applied Sciences Northwestern Switzerland, </a:t>
            </a:r>
            <a:r>
              <a:rPr lang="en-GB" sz="11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Muttenz</a:t>
            </a:r>
            <a:r>
              <a:rPr lang="en-GB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Switzerland</a:t>
            </a:r>
            <a:r>
              <a:rPr lang="en-GB" sz="11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GB" sz="1600" b="1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marL="0" indent="0" algn="l" rtl="0" fontAlgn="base">
              <a:buNone/>
            </a:pPr>
            <a:r>
              <a:rPr lang="en-GB" sz="1100" b="0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4</a:t>
            </a:r>
            <a:r>
              <a:rPr lang="en-GB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Department of Physics, Chemistry and Biology, Linköping university, Linköping, Sweden.</a:t>
            </a:r>
            <a:r>
              <a:rPr lang="en-GB" sz="11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GB" sz="1600" b="1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marL="0" indent="0" algn="l" rtl="0" fontAlgn="base">
              <a:buNone/>
            </a:pPr>
            <a:r>
              <a:rPr lang="en-GB" sz="1100" b="0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5</a:t>
            </a:r>
            <a:r>
              <a:rPr lang="en-GB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Department of Forensic Genetics and Forensic Toxicology, National Board of Forensic Medicine, Linköping, Sweden </a:t>
            </a:r>
            <a:r>
              <a:rPr lang="en-GB" sz="11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GB" sz="1600" b="1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marL="0" indent="0" algn="l" rtl="0" fontAlgn="base">
              <a:buNone/>
            </a:pPr>
            <a:r>
              <a:rPr lang="en-GB" sz="1100" b="0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*</a:t>
            </a:r>
            <a:r>
              <a:rPr lang="en-GB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Corresponding author: henrik.green@liu.se</a:t>
            </a:r>
            <a:r>
              <a:rPr lang="en-GB" sz="11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GB" sz="1600" b="1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marL="0" indent="0" algn="l" rtl="0" fontAlgn="base">
              <a:buNone/>
            </a:pPr>
            <a:r>
              <a:rPr lang="en-GB" sz="1100" b="0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=</a:t>
            </a:r>
            <a:r>
              <a:rPr lang="en-GB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These authors contributed equally to this work.</a:t>
            </a:r>
            <a:r>
              <a:rPr lang="en-GB" sz="11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GB" sz="1600" b="1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marL="0" indent="0">
              <a:buNone/>
            </a:pPr>
            <a:endParaRPr lang="LID4096" sz="160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C06849C-F98D-4E51-7B68-E88F6F1772BE}"/>
              </a:ext>
            </a:extLst>
          </p:cNvPr>
          <p:cNvSpPr txBox="1">
            <a:spLocks/>
          </p:cNvSpPr>
          <p:nvPr/>
        </p:nvSpPr>
        <p:spPr>
          <a:xfrm>
            <a:off x="1350838" y="1785301"/>
            <a:ext cx="9889992" cy="5368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2000" i="1" dirty="0">
                <a:solidFill>
                  <a:srgbClr val="2F5496"/>
                </a:solidFill>
                <a:latin typeface="Calibri Light" panose="020F0302020204030204" pitchFamily="34" charset="0"/>
              </a:rPr>
              <a:t>Supplementary Information 6:</a:t>
            </a:r>
          </a:p>
          <a:p>
            <a:pPr algn="ctr"/>
            <a:r>
              <a:rPr lang="en-GB" sz="2000" i="1" dirty="0">
                <a:solidFill>
                  <a:srgbClr val="2F5496"/>
                </a:solidFill>
                <a:latin typeface="Calibri Light" panose="020F0302020204030204" pitchFamily="34" charset="0"/>
              </a:rPr>
              <a:t>Mass Spectra and Chromatograms for HHC </a:t>
            </a:r>
            <a:r>
              <a:rPr lang="en-GB" sz="2000" i="1">
                <a:solidFill>
                  <a:srgbClr val="2F5496"/>
                </a:solidFill>
                <a:latin typeface="Calibri Light" panose="020F0302020204030204" pitchFamily="34" charset="0"/>
              </a:rPr>
              <a:t>in Hydrolysed </a:t>
            </a:r>
            <a:r>
              <a:rPr lang="en-GB" sz="2000" i="1" dirty="0">
                <a:solidFill>
                  <a:srgbClr val="2F5496"/>
                </a:solidFill>
                <a:latin typeface="Calibri Light" panose="020F0302020204030204" pitchFamily="34" charset="0"/>
              </a:rPr>
              <a:t>Urine Samples</a:t>
            </a:r>
            <a:endParaRPr lang="LID4096" sz="2000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BC68E7A-4E46-B74F-7F71-04A643A72B2F}"/>
              </a:ext>
            </a:extLst>
          </p:cNvPr>
          <p:cNvSpPr>
            <a:spLocks noGrp="1"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2800" dirty="0">
                <a:solidFill>
                  <a:srgbClr val="2F5496"/>
                </a:solidFill>
                <a:ea typeface="+mj-lt"/>
                <a:cs typeface="+mj-lt"/>
              </a:rPr>
              <a:t>Human </a:t>
            </a:r>
            <a:r>
              <a:rPr lang="en-GB" sz="2800" b="0" i="0" dirty="0">
                <a:solidFill>
                  <a:srgbClr val="2F5496"/>
                </a:solidFill>
                <a:effectLst/>
                <a:ea typeface="+mj-lt"/>
                <a:cs typeface="+mj-lt"/>
              </a:rPr>
              <a:t>metabolism of the semi-synthetic cannabinoids</a:t>
            </a:r>
            <a:r>
              <a:rPr lang="en-GB" sz="2800" dirty="0">
                <a:solidFill>
                  <a:srgbClr val="2F5496"/>
                </a:solidFill>
                <a:ea typeface="+mj-lt"/>
                <a:cs typeface="+mj-lt"/>
              </a:rPr>
              <a:t> </a:t>
            </a:r>
            <a:r>
              <a:rPr lang="en-GB" sz="2800" b="0" i="0" dirty="0" err="1">
                <a:solidFill>
                  <a:srgbClr val="2F5496"/>
                </a:solidFill>
                <a:effectLst/>
                <a:ea typeface="+mj-lt"/>
                <a:cs typeface="+mj-lt"/>
              </a:rPr>
              <a:t>hexahydrocannabinol</a:t>
            </a:r>
            <a:r>
              <a:rPr lang="en-GB" sz="2800" b="0" i="0" dirty="0">
                <a:solidFill>
                  <a:srgbClr val="2F5496"/>
                </a:solidFill>
                <a:effectLst/>
                <a:ea typeface="+mj-lt"/>
                <a:cs typeface="+mj-lt"/>
              </a:rPr>
              <a:t>,</a:t>
            </a:r>
            <a:r>
              <a:rPr lang="en-GB" sz="2800" dirty="0">
                <a:solidFill>
                  <a:srgbClr val="2F5496"/>
                </a:solidFill>
                <a:ea typeface="+mj-lt"/>
                <a:cs typeface="+mj-lt"/>
              </a:rPr>
              <a:t> </a:t>
            </a:r>
            <a:r>
              <a:rPr lang="en-GB" sz="2800" b="0" i="0" dirty="0" err="1">
                <a:solidFill>
                  <a:srgbClr val="2F5496"/>
                </a:solidFill>
                <a:effectLst/>
                <a:ea typeface="+mj-lt"/>
                <a:cs typeface="+mj-lt"/>
              </a:rPr>
              <a:t>hexahydrocannabiphorol</a:t>
            </a:r>
            <a:r>
              <a:rPr lang="en-GB" sz="2800" dirty="0">
                <a:solidFill>
                  <a:srgbClr val="2F5496"/>
                </a:solidFill>
                <a:ea typeface="+mj-lt"/>
                <a:cs typeface="+mj-lt"/>
              </a:rPr>
              <a:t> </a:t>
            </a:r>
            <a:r>
              <a:rPr lang="en-GB" sz="2800" b="0" i="0" dirty="0">
                <a:solidFill>
                  <a:srgbClr val="2F5496"/>
                </a:solidFill>
                <a:effectLst/>
                <a:ea typeface="+mj-lt"/>
                <a:cs typeface="+mj-lt"/>
              </a:rPr>
              <a:t>and their acetates </a:t>
            </a:r>
            <a:r>
              <a:rPr lang="en-GB" sz="2800" dirty="0">
                <a:solidFill>
                  <a:srgbClr val="2F5496"/>
                </a:solidFill>
                <a:ea typeface="+mj-lt"/>
                <a:cs typeface="+mj-lt"/>
              </a:rPr>
              <a:t>using hepatocytes </a:t>
            </a:r>
            <a:r>
              <a:rPr lang="en-GB" sz="2800" b="0" i="0" dirty="0">
                <a:solidFill>
                  <a:srgbClr val="2F5496"/>
                </a:solidFill>
                <a:effectLst/>
                <a:ea typeface="+mj-lt"/>
                <a:cs typeface="+mj-lt"/>
              </a:rPr>
              <a:t>and urine samples</a:t>
            </a:r>
            <a:br>
              <a:rPr lang="en-GB" sz="2800" b="0" i="0" dirty="0">
                <a:effectLst/>
                <a:latin typeface="Segoe UI" panose="020B0502040204020203" pitchFamily="34" charset="0"/>
              </a:rPr>
            </a:br>
            <a:endParaRPr lang="en-US" sz="2800"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5848782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C9C9A3-BA8A-D52C-7FAD-E888E20654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sz="3600" dirty="0"/>
              <a:t>(9S)-HHC RT 11.69min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5CD0EB8-653D-937D-1654-1E0235C6A77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7555" y="1359081"/>
            <a:ext cx="9000000" cy="2459548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1973E8C-C466-7B6A-14E9-7E93948E6D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555" y="3989029"/>
            <a:ext cx="9000000" cy="267968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3CD6579-FE91-7751-9339-9CA131F24393}"/>
              </a:ext>
            </a:extLst>
          </p:cNvPr>
          <p:cNvSpPr txBox="1"/>
          <p:nvPr/>
        </p:nvSpPr>
        <p:spPr>
          <a:xfrm>
            <a:off x="9196448" y="1599602"/>
            <a:ext cx="16655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[M + H]</a:t>
            </a:r>
            <a:r>
              <a:rPr lang="en-GB" sz="1200" b="1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+</a:t>
            </a:r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 (m/z)</a:t>
            </a:r>
            <a:endParaRPr lang="LID4096" sz="12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B2AF10D-0420-CC88-DE40-B812B16D8AD9}"/>
              </a:ext>
            </a:extLst>
          </p:cNvPr>
          <p:cNvSpPr txBox="1"/>
          <p:nvPr/>
        </p:nvSpPr>
        <p:spPr>
          <a:xfrm>
            <a:off x="10953998" y="1862195"/>
            <a:ext cx="123800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21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32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 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 </a:t>
            </a:r>
            <a:endParaRPr lang="LID4096" sz="12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FE969B6-9DA7-BDC2-D033-482CF90BC413}"/>
              </a:ext>
            </a:extLst>
          </p:cNvPr>
          <p:cNvSpPr txBox="1"/>
          <p:nvPr/>
        </p:nvSpPr>
        <p:spPr>
          <a:xfrm>
            <a:off x="10971809" y="1587725"/>
            <a:ext cx="11311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Formula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F26F384-BC74-D1B9-82D1-B1014EA864B9}"/>
              </a:ext>
            </a:extLst>
          </p:cNvPr>
          <p:cNvSpPr txBox="1"/>
          <p:nvPr/>
        </p:nvSpPr>
        <p:spPr>
          <a:xfrm>
            <a:off x="9528959" y="1872733"/>
            <a:ext cx="110737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317.2475</a:t>
            </a:r>
            <a:endParaRPr lang="LID4096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C368C0F-47D4-8594-3F0A-595C78ADFA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35900" y="276848"/>
            <a:ext cx="2247900" cy="1211580"/>
          </a:xfrm>
          <a:prstGeom prst="rect">
            <a:avLst/>
          </a:prstGeom>
        </p:spPr>
      </p:pic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EF30D53C-35AB-70B0-E45D-52072FB9862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38948098"/>
              </p:ext>
            </p:extLst>
          </p:nvPr>
        </p:nvGraphicFramePr>
        <p:xfrm>
          <a:off x="9816499" y="2350411"/>
          <a:ext cx="1517650" cy="1049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5" imgW="1517040" imgH="1050120" progId="ACD.ChemSketch.20">
                  <p:embed/>
                </p:oleObj>
              </mc:Choice>
              <mc:Fallback>
                <p:oleObj name="ChemSketch" r:id="rId5" imgW="1517040" imgH="1050120" progId="ACD.ChemSketch.20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EF30D53C-35AB-70B0-E45D-52072FB9862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816499" y="2350411"/>
                        <a:ext cx="1517650" cy="10493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>
            <a:extLst>
              <a:ext uri="{FF2B5EF4-FFF2-40B4-BE49-F238E27FC236}">
                <a16:creationId xmlns:a16="http://schemas.microsoft.com/office/drawing/2014/main" id="{7D8B3DB3-B297-FEFB-2ABD-59C5BD95DD9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10270345"/>
              </p:ext>
            </p:extLst>
          </p:nvPr>
        </p:nvGraphicFramePr>
        <p:xfrm>
          <a:off x="9720218" y="3769127"/>
          <a:ext cx="1465263" cy="869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7" imgW="1465200" imgH="869760" progId="ACD.ChemSketch.20">
                  <p:embed/>
                </p:oleObj>
              </mc:Choice>
              <mc:Fallback>
                <p:oleObj name="ChemSketch" r:id="rId7" imgW="1465200" imgH="869760" progId="ACD.ChemSketch.20">
                  <p:embed/>
                  <p:pic>
                    <p:nvPicPr>
                      <p:cNvPr id="14" name="Object 13">
                        <a:extLst>
                          <a:ext uri="{FF2B5EF4-FFF2-40B4-BE49-F238E27FC236}">
                            <a16:creationId xmlns:a16="http://schemas.microsoft.com/office/drawing/2014/main" id="{7D8B3DB3-B297-FEFB-2ABD-59C5BD95DD9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720218" y="3769127"/>
                        <a:ext cx="1465263" cy="869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662959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053F8D-0617-0408-6BA2-CE4F37FFB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sz="3600" dirty="0"/>
              <a:t>(9R)-HHC RT11.795 min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992D788-240E-9262-1388-95993962E2D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4745" y="1388769"/>
            <a:ext cx="9000000" cy="2459548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A62D37E-1EF2-E693-5BF3-02D67EFCE9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745" y="4023868"/>
            <a:ext cx="9000000" cy="267968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9A095E7-7389-130D-996F-4961D1B2DCA0}"/>
              </a:ext>
            </a:extLst>
          </p:cNvPr>
          <p:cNvSpPr txBox="1"/>
          <p:nvPr/>
        </p:nvSpPr>
        <p:spPr>
          <a:xfrm>
            <a:off x="9196448" y="1599602"/>
            <a:ext cx="16655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[M + H]</a:t>
            </a:r>
            <a:r>
              <a:rPr lang="en-GB" sz="1200" b="1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+</a:t>
            </a:r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 (m/z)</a:t>
            </a:r>
            <a:endParaRPr lang="LID4096" sz="12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BE6B153-BAE4-8A50-97CE-4D79E680BA1D}"/>
              </a:ext>
            </a:extLst>
          </p:cNvPr>
          <p:cNvSpPr txBox="1"/>
          <p:nvPr/>
        </p:nvSpPr>
        <p:spPr>
          <a:xfrm>
            <a:off x="10953998" y="1862195"/>
            <a:ext cx="123800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21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32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 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 </a:t>
            </a:r>
            <a:endParaRPr lang="LID4096" sz="12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704157A-5913-F9C8-2EF8-8F07F495E7B7}"/>
              </a:ext>
            </a:extLst>
          </p:cNvPr>
          <p:cNvSpPr txBox="1"/>
          <p:nvPr/>
        </p:nvSpPr>
        <p:spPr>
          <a:xfrm>
            <a:off x="10971809" y="1587725"/>
            <a:ext cx="11311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Formula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5FED2EC-D8A1-F8A0-0E28-84C5C1570748}"/>
              </a:ext>
            </a:extLst>
          </p:cNvPr>
          <p:cNvSpPr txBox="1"/>
          <p:nvPr/>
        </p:nvSpPr>
        <p:spPr>
          <a:xfrm>
            <a:off x="9528959" y="1872733"/>
            <a:ext cx="110737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317.2474</a:t>
            </a:r>
            <a:endParaRPr lang="LID4096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C92410A-F369-B7E2-64D6-198BD9622A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37865" y="280884"/>
            <a:ext cx="2247900" cy="1226820"/>
          </a:xfrm>
          <a:prstGeom prst="rect">
            <a:avLst/>
          </a:prstGeom>
        </p:spPr>
      </p:pic>
      <p:graphicFrame>
        <p:nvGraphicFramePr>
          <p:cNvPr id="12" name="Object 11">
            <a:extLst>
              <a:ext uri="{FF2B5EF4-FFF2-40B4-BE49-F238E27FC236}">
                <a16:creationId xmlns:a16="http://schemas.microsoft.com/office/drawing/2014/main" id="{A3276324-8383-A426-D798-BCF12CD4683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78750541"/>
              </p:ext>
            </p:extLst>
          </p:nvPr>
        </p:nvGraphicFramePr>
        <p:xfrm>
          <a:off x="9794905" y="3554669"/>
          <a:ext cx="1531937" cy="817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5" imgW="1532520" imgH="818280" progId="ACD.ChemSketch.20">
                  <p:embed/>
                </p:oleObj>
              </mc:Choice>
              <mc:Fallback>
                <p:oleObj name="ChemSketch" r:id="rId5" imgW="1532520" imgH="818280" progId="ACD.ChemSketch.20">
                  <p:embed/>
                  <p:pic>
                    <p:nvPicPr>
                      <p:cNvPr id="12" name="Object 11">
                        <a:extLst>
                          <a:ext uri="{FF2B5EF4-FFF2-40B4-BE49-F238E27FC236}">
                            <a16:creationId xmlns:a16="http://schemas.microsoft.com/office/drawing/2014/main" id="{A3276324-8383-A426-D798-BCF12CD4683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794905" y="3554669"/>
                        <a:ext cx="1531937" cy="8175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>
            <a:extLst>
              <a:ext uri="{FF2B5EF4-FFF2-40B4-BE49-F238E27FC236}">
                <a16:creationId xmlns:a16="http://schemas.microsoft.com/office/drawing/2014/main" id="{E623628A-F23D-E756-D298-69747C704EE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64783430"/>
              </p:ext>
            </p:extLst>
          </p:nvPr>
        </p:nvGraphicFramePr>
        <p:xfrm>
          <a:off x="9905732" y="4553620"/>
          <a:ext cx="1465263" cy="869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7" imgW="1465200" imgH="869760" progId="ACD.ChemSketch.20">
                  <p:embed/>
                </p:oleObj>
              </mc:Choice>
              <mc:Fallback>
                <p:oleObj name="ChemSketch" r:id="rId7" imgW="1465200" imgH="869760" progId="ACD.ChemSketch.20">
                  <p:embed/>
                  <p:pic>
                    <p:nvPicPr>
                      <p:cNvPr id="13" name="Object 12">
                        <a:extLst>
                          <a:ext uri="{FF2B5EF4-FFF2-40B4-BE49-F238E27FC236}">
                            <a16:creationId xmlns:a16="http://schemas.microsoft.com/office/drawing/2014/main" id="{E623628A-F23D-E756-D298-69747C704EE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905732" y="4553620"/>
                        <a:ext cx="1465263" cy="869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>
            <a:extLst>
              <a:ext uri="{FF2B5EF4-FFF2-40B4-BE49-F238E27FC236}">
                <a16:creationId xmlns:a16="http://schemas.microsoft.com/office/drawing/2014/main" id="{14A7E75B-3089-DFB9-A90A-9BD4133C2D7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70752077"/>
              </p:ext>
            </p:extLst>
          </p:nvPr>
        </p:nvGraphicFramePr>
        <p:xfrm>
          <a:off x="9762356" y="2434632"/>
          <a:ext cx="1517650" cy="1049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9" imgW="1517040" imgH="1050120" progId="ACD.ChemSketch.20">
                  <p:embed/>
                </p:oleObj>
              </mc:Choice>
              <mc:Fallback>
                <p:oleObj name="ChemSketch" r:id="rId9" imgW="1517040" imgH="1050120" progId="ACD.ChemSketch.20">
                  <p:embed/>
                  <p:pic>
                    <p:nvPicPr>
                      <p:cNvPr id="14" name="Object 13">
                        <a:extLst>
                          <a:ext uri="{FF2B5EF4-FFF2-40B4-BE49-F238E27FC236}">
                            <a16:creationId xmlns:a16="http://schemas.microsoft.com/office/drawing/2014/main" id="{14A7E75B-3089-DFB9-A90A-9BD4133C2D7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9762356" y="2434632"/>
                        <a:ext cx="1517650" cy="10493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420614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133B86-6037-740B-4BBA-EEB5821ABA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4952" y="155898"/>
            <a:ext cx="7352654" cy="1603160"/>
          </a:xfrm>
        </p:spPr>
        <p:txBody>
          <a:bodyPr>
            <a:normAutofit/>
          </a:bodyPr>
          <a:lstStyle/>
          <a:p>
            <a:r>
              <a:rPr lang="sv-SE" sz="3600" dirty="0" err="1"/>
              <a:t>MonoOH</a:t>
            </a:r>
            <a:r>
              <a:rPr lang="sv-SE" sz="3600" dirty="0"/>
              <a:t> (11) </a:t>
            </a:r>
            <a:r>
              <a:rPr lang="sv-SE" sz="3600" kern="100" dirty="0">
                <a:cs typeface="Times New Roman" panose="02020603050405020304" pitchFamily="18" charset="0"/>
              </a:rPr>
              <a:t>M</a:t>
            </a:r>
            <a:r>
              <a:rPr lang="sv-SE" sz="36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  <a:r>
              <a:rPr lang="sv-SE" sz="3600" kern="100" baseline="-25000" dirty="0">
                <a:ea typeface="Aptos" panose="020B0004020202020204" pitchFamily="34" charset="0"/>
                <a:cs typeface="Times New Roman" panose="02020603050405020304" pitchFamily="18" charset="0"/>
              </a:rPr>
              <a:t>A </a:t>
            </a:r>
            <a:r>
              <a:rPr lang="sv-SE" sz="3600" dirty="0"/>
              <a:t>RT 7.67min</a:t>
            </a:r>
            <a:endParaRPr lang="LID4096" sz="3600" dirty="0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60767DA8-89E6-0CC4-7286-84AC5DF2F1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813" y="1531273"/>
            <a:ext cx="9000000" cy="245954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F9FC184-FBE0-DB08-B503-2298F6011D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813" y="4066217"/>
            <a:ext cx="9000000" cy="267968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57BECA8-3BCE-D4CE-F05F-D6D0A78B57C2}"/>
              </a:ext>
            </a:extLst>
          </p:cNvPr>
          <p:cNvSpPr txBox="1"/>
          <p:nvPr/>
        </p:nvSpPr>
        <p:spPr>
          <a:xfrm>
            <a:off x="9345738" y="1571610"/>
            <a:ext cx="16655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[M + H]</a:t>
            </a:r>
            <a:r>
              <a:rPr lang="en-GB" sz="1200" b="1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+</a:t>
            </a:r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 (m/z)</a:t>
            </a:r>
            <a:endParaRPr lang="LID4096" sz="12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AD7A94C-D9F4-E4A2-6395-D88E0953B81E}"/>
              </a:ext>
            </a:extLst>
          </p:cNvPr>
          <p:cNvSpPr txBox="1"/>
          <p:nvPr/>
        </p:nvSpPr>
        <p:spPr>
          <a:xfrm>
            <a:off x="10953998" y="1862195"/>
            <a:ext cx="123800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21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32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 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 </a:t>
            </a:r>
            <a:endParaRPr lang="LID4096" sz="12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8A7F897-119E-E305-F25D-8CBF6ABE30D5}"/>
              </a:ext>
            </a:extLst>
          </p:cNvPr>
          <p:cNvSpPr txBox="1"/>
          <p:nvPr/>
        </p:nvSpPr>
        <p:spPr>
          <a:xfrm>
            <a:off x="10971809" y="1587725"/>
            <a:ext cx="11311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Formula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ED69172-69AF-31D2-569A-09598E5BC37F}"/>
              </a:ext>
            </a:extLst>
          </p:cNvPr>
          <p:cNvSpPr txBox="1"/>
          <p:nvPr/>
        </p:nvSpPr>
        <p:spPr>
          <a:xfrm>
            <a:off x="9528959" y="1872733"/>
            <a:ext cx="11073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333.2425 </a:t>
            </a:r>
            <a:endParaRPr lang="en-SE" sz="1200" b="0" i="0" dirty="0">
              <a:effectLst/>
            </a:endParaRPr>
          </a:p>
          <a:p>
            <a:endParaRPr lang="LID4096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F87FFAA8-A34E-FCB8-917C-8EAD87A78389}"/>
              </a:ext>
            </a:extLst>
          </p:cNvPr>
          <p:cNvCxnSpPr>
            <a:cxnSpLocks/>
          </p:cNvCxnSpPr>
          <p:nvPr/>
        </p:nvCxnSpPr>
        <p:spPr>
          <a:xfrm>
            <a:off x="10326599" y="3750783"/>
            <a:ext cx="0" cy="26347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5D1E4AFD-1A41-EE7D-631B-8670B21E3538}"/>
              </a:ext>
            </a:extLst>
          </p:cNvPr>
          <p:cNvSpPr txBox="1"/>
          <p:nvPr/>
        </p:nvSpPr>
        <p:spPr>
          <a:xfrm>
            <a:off x="10323706" y="3730085"/>
            <a:ext cx="4812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-H</a:t>
            </a:r>
            <a:r>
              <a:rPr lang="sv-SE" sz="1200" baseline="-25000" dirty="0"/>
              <a:t>2</a:t>
            </a:r>
            <a:r>
              <a:rPr lang="sv-SE" sz="1200" dirty="0"/>
              <a:t>O</a:t>
            </a:r>
            <a:endParaRPr lang="LID4096" sz="12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32F4977-1218-8444-FA9B-487A30C093F2}"/>
              </a:ext>
            </a:extLst>
          </p:cNvPr>
          <p:cNvSpPr txBox="1"/>
          <p:nvPr/>
        </p:nvSpPr>
        <p:spPr>
          <a:xfrm>
            <a:off x="9884247" y="3563891"/>
            <a:ext cx="96372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000" dirty="0"/>
              <a:t>(not </a:t>
            </a:r>
            <a:r>
              <a:rPr lang="sv-SE" sz="1000" dirty="0" err="1"/>
              <a:t>detected</a:t>
            </a:r>
            <a:r>
              <a:rPr lang="sv-SE" sz="1000" dirty="0"/>
              <a:t>)</a:t>
            </a:r>
            <a:endParaRPr lang="LID4096" sz="10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7E2E3E6-2CC1-1729-654F-13B9258B44CB}"/>
              </a:ext>
            </a:extLst>
          </p:cNvPr>
          <p:cNvSpPr txBox="1"/>
          <p:nvPr/>
        </p:nvSpPr>
        <p:spPr>
          <a:xfrm>
            <a:off x="9930742" y="3982345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259.1693</a:t>
            </a:r>
            <a:endParaRPr lang="LID4096" sz="1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F47A34F-77DE-54A6-0315-6FFE886E39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60294" y="0"/>
            <a:ext cx="2247900" cy="14097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9D18981-24A5-2F04-6D6E-143F25B4F0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66918" y="0"/>
            <a:ext cx="2255520" cy="1409700"/>
          </a:xfrm>
          <a:prstGeom prst="rect">
            <a:avLst/>
          </a:prstGeom>
        </p:spPr>
      </p:pic>
      <p:graphicFrame>
        <p:nvGraphicFramePr>
          <p:cNvPr id="20" name="Object 19">
            <a:extLst>
              <a:ext uri="{FF2B5EF4-FFF2-40B4-BE49-F238E27FC236}">
                <a16:creationId xmlns:a16="http://schemas.microsoft.com/office/drawing/2014/main" id="{B1711908-20A1-A830-02ED-5275D4844FE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93029007"/>
              </p:ext>
            </p:extLst>
          </p:nvPr>
        </p:nvGraphicFramePr>
        <p:xfrm>
          <a:off x="9778958" y="4349652"/>
          <a:ext cx="1531937" cy="817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6" imgW="1532520" imgH="818280" progId="ACD.ChemSketch.20">
                  <p:embed/>
                </p:oleObj>
              </mc:Choice>
              <mc:Fallback>
                <p:oleObj name="ChemSketch" r:id="rId6" imgW="1532520" imgH="818280" progId="ACD.ChemSketch.20">
                  <p:embed/>
                  <p:pic>
                    <p:nvPicPr>
                      <p:cNvPr id="20" name="Object 19">
                        <a:extLst>
                          <a:ext uri="{FF2B5EF4-FFF2-40B4-BE49-F238E27FC236}">
                            <a16:creationId xmlns:a16="http://schemas.microsoft.com/office/drawing/2014/main" id="{B1711908-20A1-A830-02ED-5275D4844FE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9778958" y="4349652"/>
                        <a:ext cx="1531937" cy="8175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>
            <a:extLst>
              <a:ext uri="{FF2B5EF4-FFF2-40B4-BE49-F238E27FC236}">
                <a16:creationId xmlns:a16="http://schemas.microsoft.com/office/drawing/2014/main" id="{8C0DD20F-EF67-A1EA-18B1-A1B8FC67C23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30232017"/>
              </p:ext>
            </p:extLst>
          </p:nvPr>
        </p:nvGraphicFramePr>
        <p:xfrm>
          <a:off x="9903705" y="5344445"/>
          <a:ext cx="1465263" cy="869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8" imgW="1465200" imgH="869760" progId="ACD.ChemSketch.20">
                  <p:embed/>
                </p:oleObj>
              </mc:Choice>
              <mc:Fallback>
                <p:oleObj name="ChemSketch" r:id="rId8" imgW="1465200" imgH="869760" progId="ACD.ChemSketch.20">
                  <p:embed/>
                  <p:pic>
                    <p:nvPicPr>
                      <p:cNvPr id="21" name="Object 20">
                        <a:extLst>
                          <a:ext uri="{FF2B5EF4-FFF2-40B4-BE49-F238E27FC236}">
                            <a16:creationId xmlns:a16="http://schemas.microsoft.com/office/drawing/2014/main" id="{8C0DD20F-EF67-A1EA-18B1-A1B8FC67C23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9903705" y="5344445"/>
                        <a:ext cx="1465263" cy="869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21">
            <a:extLst>
              <a:ext uri="{FF2B5EF4-FFF2-40B4-BE49-F238E27FC236}">
                <a16:creationId xmlns:a16="http://schemas.microsoft.com/office/drawing/2014/main" id="{7D4E1EF1-88EA-9553-834F-F1CDB327D71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30897543"/>
              </p:ext>
            </p:extLst>
          </p:nvPr>
        </p:nvGraphicFramePr>
        <p:xfrm>
          <a:off x="9438692" y="2698232"/>
          <a:ext cx="1600200" cy="900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10" imgW="1599480" imgH="900720" progId="ACD.ChemSketch.20">
                  <p:embed/>
                </p:oleObj>
              </mc:Choice>
              <mc:Fallback>
                <p:oleObj name="ChemSketch" r:id="rId10" imgW="1599480" imgH="900720" progId="ACD.ChemSketch.20">
                  <p:embed/>
                  <p:pic>
                    <p:nvPicPr>
                      <p:cNvPr id="22" name="Object 21">
                        <a:extLst>
                          <a:ext uri="{FF2B5EF4-FFF2-40B4-BE49-F238E27FC236}">
                            <a16:creationId xmlns:a16="http://schemas.microsoft.com/office/drawing/2014/main" id="{7D4E1EF1-88EA-9553-834F-F1CDB327D71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9438692" y="2698232"/>
                        <a:ext cx="1600200" cy="9001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026525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0BFAC8-C9A6-A1F1-C093-343D9A8825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92139" cy="1325563"/>
          </a:xfrm>
        </p:spPr>
        <p:txBody>
          <a:bodyPr>
            <a:normAutofit/>
          </a:bodyPr>
          <a:lstStyle/>
          <a:p>
            <a:r>
              <a:rPr lang="sv-SE" sz="3600" dirty="0" err="1"/>
              <a:t>MonoOH</a:t>
            </a:r>
            <a:r>
              <a:rPr lang="sv-SE" sz="3600" dirty="0"/>
              <a:t> (</a:t>
            </a:r>
            <a:r>
              <a:rPr lang="sv-SE" sz="3600" dirty="0" err="1"/>
              <a:t>Tail</a:t>
            </a:r>
            <a:r>
              <a:rPr lang="sv-SE" sz="3600" dirty="0"/>
              <a:t>) </a:t>
            </a:r>
            <a:r>
              <a:rPr lang="sv-SE" sz="3600" kern="100" dirty="0">
                <a:cs typeface="Times New Roman" panose="02020603050405020304" pitchFamily="18" charset="0"/>
              </a:rPr>
              <a:t>M2</a:t>
            </a:r>
            <a:r>
              <a:rPr lang="sv-SE" sz="3600" kern="100" baseline="-25000" dirty="0">
                <a:ea typeface="Aptos" panose="020B0004020202020204" pitchFamily="34" charset="0"/>
                <a:cs typeface="Times New Roman" panose="02020603050405020304" pitchFamily="18" charset="0"/>
              </a:rPr>
              <a:t>A </a:t>
            </a:r>
            <a:r>
              <a:rPr lang="sv-SE" sz="3600" dirty="0"/>
              <a:t>RT 7.09min (</a:t>
            </a:r>
            <a:r>
              <a:rPr lang="sv-SE" sz="3600" dirty="0" err="1"/>
              <a:t>Tail</a:t>
            </a:r>
            <a:r>
              <a:rPr lang="sv-SE" sz="3600" dirty="0"/>
              <a:t>)</a:t>
            </a:r>
            <a:endParaRPr lang="LID4096" sz="36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37747B8-72EC-E3FF-4E45-EA709A88D4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5002" y="1424619"/>
            <a:ext cx="9000000" cy="245954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70234CA-AE67-69C7-A718-6127FF80FE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178320"/>
            <a:ext cx="9000000" cy="267968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71D54D2-D7F3-0450-E09D-94F426BCEC20}"/>
              </a:ext>
            </a:extLst>
          </p:cNvPr>
          <p:cNvSpPr txBox="1"/>
          <p:nvPr/>
        </p:nvSpPr>
        <p:spPr>
          <a:xfrm>
            <a:off x="9345738" y="1571610"/>
            <a:ext cx="16655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[M + H]</a:t>
            </a:r>
            <a:r>
              <a:rPr lang="en-GB" sz="1200" b="1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+</a:t>
            </a:r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 (m/z)</a:t>
            </a:r>
            <a:endParaRPr lang="LID4096" sz="12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30141F2-B6CD-F9EF-9932-836E1AAF6253}"/>
              </a:ext>
            </a:extLst>
          </p:cNvPr>
          <p:cNvSpPr txBox="1"/>
          <p:nvPr/>
        </p:nvSpPr>
        <p:spPr>
          <a:xfrm>
            <a:off x="10953998" y="1862195"/>
            <a:ext cx="123800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21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32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 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 </a:t>
            </a:r>
            <a:endParaRPr lang="LID4096" sz="12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7167582-5A98-ABBE-72A5-3DE05779443D}"/>
              </a:ext>
            </a:extLst>
          </p:cNvPr>
          <p:cNvSpPr txBox="1"/>
          <p:nvPr/>
        </p:nvSpPr>
        <p:spPr>
          <a:xfrm>
            <a:off x="10971809" y="1587725"/>
            <a:ext cx="11311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Formula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4A13077-EAB5-69CF-F7C0-2012C0279E9A}"/>
              </a:ext>
            </a:extLst>
          </p:cNvPr>
          <p:cNvSpPr txBox="1"/>
          <p:nvPr/>
        </p:nvSpPr>
        <p:spPr>
          <a:xfrm>
            <a:off x="9528959" y="1872733"/>
            <a:ext cx="11073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333.2425 </a:t>
            </a:r>
            <a:endParaRPr lang="en-SE" sz="1200" b="0" i="0" dirty="0">
              <a:effectLst/>
            </a:endParaRPr>
          </a:p>
          <a:p>
            <a:endParaRPr lang="LID4096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9B2D9405-1E09-5524-FC43-09F51ED1403D}"/>
              </a:ext>
            </a:extLst>
          </p:cNvPr>
          <p:cNvCxnSpPr>
            <a:cxnSpLocks/>
          </p:cNvCxnSpPr>
          <p:nvPr/>
        </p:nvCxnSpPr>
        <p:spPr>
          <a:xfrm>
            <a:off x="10394197" y="3551695"/>
            <a:ext cx="0" cy="26347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3" name="TextBox 72">
            <a:extLst>
              <a:ext uri="{FF2B5EF4-FFF2-40B4-BE49-F238E27FC236}">
                <a16:creationId xmlns:a16="http://schemas.microsoft.com/office/drawing/2014/main" id="{EF76FA9E-05D6-5790-E169-883322277E66}"/>
              </a:ext>
            </a:extLst>
          </p:cNvPr>
          <p:cNvSpPr txBox="1"/>
          <p:nvPr/>
        </p:nvSpPr>
        <p:spPr>
          <a:xfrm>
            <a:off x="10667350" y="3522370"/>
            <a:ext cx="4812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-H</a:t>
            </a:r>
            <a:r>
              <a:rPr lang="sv-SE" sz="1200" baseline="-25000" dirty="0"/>
              <a:t>2</a:t>
            </a:r>
            <a:r>
              <a:rPr lang="sv-SE" sz="1200" dirty="0"/>
              <a:t>O</a:t>
            </a:r>
            <a:endParaRPr lang="LID4096" sz="1200" dirty="0"/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C6A37FC3-B39D-C7BD-4CC2-122776BAD043}"/>
              </a:ext>
            </a:extLst>
          </p:cNvPr>
          <p:cNvSpPr txBox="1"/>
          <p:nvPr/>
        </p:nvSpPr>
        <p:spPr>
          <a:xfrm>
            <a:off x="9951845" y="3364803"/>
            <a:ext cx="96372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000" dirty="0"/>
              <a:t>(not </a:t>
            </a:r>
            <a:r>
              <a:rPr lang="sv-SE" sz="1000" dirty="0" err="1"/>
              <a:t>detected</a:t>
            </a:r>
            <a:r>
              <a:rPr lang="sv-SE" sz="1000" dirty="0"/>
              <a:t>)</a:t>
            </a:r>
            <a:endParaRPr lang="LID4096" sz="1000" dirty="0"/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ADDCCA76-1BE1-BCAE-3876-07831B04FE7C}"/>
              </a:ext>
            </a:extLst>
          </p:cNvPr>
          <p:cNvSpPr txBox="1"/>
          <p:nvPr/>
        </p:nvSpPr>
        <p:spPr>
          <a:xfrm>
            <a:off x="9998340" y="3783257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259.1693</a:t>
            </a:r>
            <a:endParaRPr lang="LID4096" sz="1200" dirty="0"/>
          </a:p>
        </p:txBody>
      </p: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2AA353DF-00D4-B356-E005-FE0AD5148187}"/>
              </a:ext>
            </a:extLst>
          </p:cNvPr>
          <p:cNvCxnSpPr>
            <a:cxnSpLocks/>
          </p:cNvCxnSpPr>
          <p:nvPr/>
        </p:nvCxnSpPr>
        <p:spPr>
          <a:xfrm>
            <a:off x="10321871" y="5277172"/>
            <a:ext cx="0" cy="26347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8" name="TextBox 77">
            <a:extLst>
              <a:ext uri="{FF2B5EF4-FFF2-40B4-BE49-F238E27FC236}">
                <a16:creationId xmlns:a16="http://schemas.microsoft.com/office/drawing/2014/main" id="{4919B79C-1DEB-F528-2B3A-25162AFAB991}"/>
              </a:ext>
            </a:extLst>
          </p:cNvPr>
          <p:cNvSpPr txBox="1"/>
          <p:nvPr/>
        </p:nvSpPr>
        <p:spPr>
          <a:xfrm>
            <a:off x="10595024" y="5247847"/>
            <a:ext cx="4812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-H</a:t>
            </a:r>
            <a:r>
              <a:rPr lang="sv-SE" sz="1200" baseline="-25000" dirty="0"/>
              <a:t>2</a:t>
            </a:r>
            <a:r>
              <a:rPr lang="sv-SE" sz="1200" dirty="0"/>
              <a:t>O</a:t>
            </a:r>
            <a:endParaRPr lang="LID4096" sz="1200" dirty="0"/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246275E9-843F-CBE1-8432-437BD4918636}"/>
              </a:ext>
            </a:extLst>
          </p:cNvPr>
          <p:cNvSpPr txBox="1"/>
          <p:nvPr/>
        </p:nvSpPr>
        <p:spPr>
          <a:xfrm>
            <a:off x="9972509" y="5531981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191.1067</a:t>
            </a:r>
            <a:endParaRPr lang="LID4096" sz="1200" dirty="0"/>
          </a:p>
        </p:txBody>
      </p:sp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9AC9ED34-037E-9943-636E-C882C6685B1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86718878"/>
              </p:ext>
            </p:extLst>
          </p:nvPr>
        </p:nvGraphicFramePr>
        <p:xfrm>
          <a:off x="9762647" y="2523391"/>
          <a:ext cx="1538287" cy="849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4" imgW="1537560" imgH="849240" progId="ACD.ChemSketch.20">
                  <p:embed/>
                </p:oleObj>
              </mc:Choice>
              <mc:Fallback>
                <p:oleObj name="ChemSketch" r:id="rId4" imgW="1537560" imgH="849240" progId="ACD.ChemSketch.20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9AC9ED34-037E-9943-636E-C882C6685B1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762647" y="2523391"/>
                        <a:ext cx="1538287" cy="8493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F82C37D4-2C94-32A0-140B-AF291A1CEC3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7976263"/>
              </p:ext>
            </p:extLst>
          </p:nvPr>
        </p:nvGraphicFramePr>
        <p:xfrm>
          <a:off x="9722973" y="4364106"/>
          <a:ext cx="1501775" cy="874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6" imgW="1501560" imgH="874800" progId="ACD.ChemSketch.20">
                  <p:embed/>
                </p:oleObj>
              </mc:Choice>
              <mc:Fallback>
                <p:oleObj name="ChemSketch" r:id="rId6" imgW="1501560" imgH="874800" progId="ACD.ChemSketch.20">
                  <p:embed/>
                  <p:pic>
                    <p:nvPicPr>
                      <p:cNvPr id="10" name="Object 9">
                        <a:extLst>
                          <a:ext uri="{FF2B5EF4-FFF2-40B4-BE49-F238E27FC236}">
                            <a16:creationId xmlns:a16="http://schemas.microsoft.com/office/drawing/2014/main" id="{F82C37D4-2C94-32A0-140B-AF291A1CEC3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9722973" y="4364106"/>
                        <a:ext cx="1501775" cy="8747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0" name="Picture 79">
            <a:extLst>
              <a:ext uri="{FF2B5EF4-FFF2-40B4-BE49-F238E27FC236}">
                <a16:creationId xmlns:a16="http://schemas.microsoft.com/office/drawing/2014/main" id="{7804BCBD-7D31-BF56-B912-44D515D2D2D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69394" y="171244"/>
            <a:ext cx="2286000" cy="1226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73291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00C374-120C-80D1-E2FA-0AA1867DB0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050078" cy="1386183"/>
          </a:xfrm>
        </p:spPr>
        <p:txBody>
          <a:bodyPr>
            <a:normAutofit/>
          </a:bodyPr>
          <a:lstStyle/>
          <a:p>
            <a:r>
              <a:rPr lang="sv-SE" sz="3600" dirty="0" err="1"/>
              <a:t>MonoOH</a:t>
            </a:r>
            <a:r>
              <a:rPr lang="sv-SE" sz="3600" dirty="0"/>
              <a:t> (</a:t>
            </a:r>
            <a:r>
              <a:rPr lang="sv-SE" sz="3600" dirty="0" err="1"/>
              <a:t>Tail</a:t>
            </a:r>
            <a:r>
              <a:rPr lang="sv-SE" sz="3600" dirty="0"/>
              <a:t>) </a:t>
            </a:r>
            <a:r>
              <a:rPr lang="sv-SE" sz="3600" kern="100" dirty="0">
                <a:cs typeface="Times New Roman" panose="02020603050405020304" pitchFamily="18" charset="0"/>
              </a:rPr>
              <a:t>M2</a:t>
            </a:r>
            <a:r>
              <a:rPr lang="sv-SE" sz="3600" kern="100" baseline="-25000" dirty="0">
                <a:cs typeface="Times New Roman" panose="02020603050405020304" pitchFamily="18" charset="0"/>
              </a:rPr>
              <a:t>B </a:t>
            </a:r>
            <a:r>
              <a:rPr lang="sv-SE" sz="3600" dirty="0"/>
              <a:t>RT 7.37min </a:t>
            </a:r>
            <a:r>
              <a:rPr lang="sv-SE" sz="3600" dirty="0" err="1"/>
              <a:t>Tail</a:t>
            </a:r>
            <a:endParaRPr lang="LID4096" sz="3600" dirty="0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A00D4E6F-9BA3-E4C9-E274-34A46E4B0F4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1930" y="1511667"/>
            <a:ext cx="9000000" cy="2459548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8AFB90E-48F4-0D05-38D8-5312BB3A5E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30" y="3971215"/>
            <a:ext cx="9000000" cy="267968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A5FF82C-9B19-25F1-0F30-6D1E7808651F}"/>
              </a:ext>
            </a:extLst>
          </p:cNvPr>
          <p:cNvSpPr txBox="1"/>
          <p:nvPr/>
        </p:nvSpPr>
        <p:spPr>
          <a:xfrm>
            <a:off x="9345738" y="1571610"/>
            <a:ext cx="16655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[M + H]</a:t>
            </a:r>
            <a:r>
              <a:rPr lang="en-GB" sz="1200" b="1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+</a:t>
            </a:r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 (m/z)</a:t>
            </a:r>
            <a:endParaRPr lang="LID4096" sz="12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6FFF139-7CE3-185A-88F1-B00ECF54E3A6}"/>
              </a:ext>
            </a:extLst>
          </p:cNvPr>
          <p:cNvSpPr txBox="1"/>
          <p:nvPr/>
        </p:nvSpPr>
        <p:spPr>
          <a:xfrm>
            <a:off x="10953998" y="1862195"/>
            <a:ext cx="123800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21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32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 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 </a:t>
            </a:r>
            <a:endParaRPr lang="LID4096" sz="12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B66860C-80A5-0C33-3A04-0B3A08708879}"/>
              </a:ext>
            </a:extLst>
          </p:cNvPr>
          <p:cNvSpPr txBox="1"/>
          <p:nvPr/>
        </p:nvSpPr>
        <p:spPr>
          <a:xfrm>
            <a:off x="10971809" y="1587725"/>
            <a:ext cx="11311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Formula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9B9DB45-9364-2FAA-BDFD-6257B129D0C5}"/>
              </a:ext>
            </a:extLst>
          </p:cNvPr>
          <p:cNvSpPr txBox="1"/>
          <p:nvPr/>
        </p:nvSpPr>
        <p:spPr>
          <a:xfrm>
            <a:off x="9528959" y="1872733"/>
            <a:ext cx="11073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333.2427 </a:t>
            </a:r>
            <a:endParaRPr lang="en-SE" sz="1200" b="0" i="0" dirty="0">
              <a:effectLst/>
            </a:endParaRPr>
          </a:p>
          <a:p>
            <a:endParaRPr lang="LID4096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85CDE11F-A6DD-8BEE-77AF-FE51EAC4ABFC}"/>
              </a:ext>
            </a:extLst>
          </p:cNvPr>
          <p:cNvGrpSpPr/>
          <p:nvPr/>
        </p:nvGrpSpPr>
        <p:grpSpPr>
          <a:xfrm>
            <a:off x="9333249" y="331854"/>
            <a:ext cx="2262188" cy="1254126"/>
            <a:chOff x="923361" y="2534545"/>
            <a:chExt cx="2262188" cy="1254126"/>
          </a:xfrm>
        </p:grpSpPr>
        <p:sp>
          <p:nvSpPr>
            <p:cNvPr id="14" name="Oval 456">
              <a:extLst>
                <a:ext uri="{FF2B5EF4-FFF2-40B4-BE49-F238E27FC236}">
                  <a16:creationId xmlns:a16="http://schemas.microsoft.com/office/drawing/2014/main" id="{2D96246A-0855-F90A-E3D3-7C65A9B199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6374" y="3610870"/>
              <a:ext cx="134938" cy="136525"/>
            </a:xfrm>
            <a:prstGeom prst="ellipse">
              <a:avLst/>
            </a:prstGeom>
            <a:solidFill>
              <a:srgbClr val="D1D1D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15" name="Oval 458">
              <a:extLst>
                <a:ext uri="{FF2B5EF4-FFF2-40B4-BE49-F238E27FC236}">
                  <a16:creationId xmlns:a16="http://schemas.microsoft.com/office/drawing/2014/main" id="{0F447994-4C1D-2AFD-6A0C-C07369E4A3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90211" y="3483870"/>
              <a:ext cx="136525" cy="134938"/>
            </a:xfrm>
            <a:prstGeom prst="ellipse">
              <a:avLst/>
            </a:prstGeom>
            <a:solidFill>
              <a:srgbClr val="D1D1D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16" name="Oval 460">
              <a:extLst>
                <a:ext uri="{FF2B5EF4-FFF2-40B4-BE49-F238E27FC236}">
                  <a16:creationId xmlns:a16="http://schemas.microsoft.com/office/drawing/2014/main" id="{0A6B0F31-A3BC-1559-AC55-17C7006DB5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9286" y="3607695"/>
              <a:ext cx="136525" cy="136525"/>
            </a:xfrm>
            <a:prstGeom prst="ellipse">
              <a:avLst/>
            </a:prstGeom>
            <a:solidFill>
              <a:srgbClr val="D1D1D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17" name="Oval 461">
              <a:extLst>
                <a:ext uri="{FF2B5EF4-FFF2-40B4-BE49-F238E27FC236}">
                  <a16:creationId xmlns:a16="http://schemas.microsoft.com/office/drawing/2014/main" id="{FEC3F153-2353-70B2-A40E-342445ED56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9286" y="3607695"/>
              <a:ext cx="136525" cy="136525"/>
            </a:xfrm>
            <a:prstGeom prst="ellipse">
              <a:avLst/>
            </a:prstGeom>
            <a:noFill/>
            <a:ln w="1588" cap="rnd">
              <a:noFill/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18" name="Oval 462">
              <a:extLst>
                <a:ext uri="{FF2B5EF4-FFF2-40B4-BE49-F238E27FC236}">
                  <a16:creationId xmlns:a16="http://schemas.microsoft.com/office/drawing/2014/main" id="{773ADB4F-38F8-5AFE-6911-360CB711B5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29949" y="3483870"/>
              <a:ext cx="134938" cy="134938"/>
            </a:xfrm>
            <a:prstGeom prst="ellipse">
              <a:avLst/>
            </a:prstGeom>
            <a:solidFill>
              <a:srgbClr val="D1D1D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19" name="Oval 463">
              <a:extLst>
                <a:ext uri="{FF2B5EF4-FFF2-40B4-BE49-F238E27FC236}">
                  <a16:creationId xmlns:a16="http://schemas.microsoft.com/office/drawing/2014/main" id="{16D8D8F7-1A50-7DAF-8C59-E8B35CB982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29949" y="3483870"/>
              <a:ext cx="134938" cy="134938"/>
            </a:xfrm>
            <a:prstGeom prst="ellipse">
              <a:avLst/>
            </a:prstGeom>
            <a:noFill/>
            <a:ln w="1588" cap="rnd">
              <a:solidFill>
                <a:srgbClr val="D1D1D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20" name="Oval 464">
              <a:extLst>
                <a:ext uri="{FF2B5EF4-FFF2-40B4-BE49-F238E27FC236}">
                  <a16:creationId xmlns:a16="http://schemas.microsoft.com/office/drawing/2014/main" id="{B0546BE5-359B-401B-2DC6-9783FBAD99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49024" y="3607695"/>
              <a:ext cx="136525" cy="136525"/>
            </a:xfrm>
            <a:prstGeom prst="ellipse">
              <a:avLst/>
            </a:prstGeom>
            <a:solidFill>
              <a:srgbClr val="D1D1D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21" name="Oval 465">
              <a:extLst>
                <a:ext uri="{FF2B5EF4-FFF2-40B4-BE49-F238E27FC236}">
                  <a16:creationId xmlns:a16="http://schemas.microsoft.com/office/drawing/2014/main" id="{8F656D39-7195-D26F-AD44-7409F8189D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49024" y="3607695"/>
              <a:ext cx="136525" cy="136525"/>
            </a:xfrm>
            <a:prstGeom prst="ellipse">
              <a:avLst/>
            </a:prstGeom>
            <a:noFill/>
            <a:ln w="1588" cap="rnd">
              <a:noFill/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22" name="Freeform 468">
              <a:extLst>
                <a:ext uri="{FF2B5EF4-FFF2-40B4-BE49-F238E27FC236}">
                  <a16:creationId xmlns:a16="http://schemas.microsoft.com/office/drawing/2014/main" id="{F7D9B3EC-8853-B8BC-9AD5-7D76590AE1DD}"/>
                </a:ext>
              </a:extLst>
            </p:cNvPr>
            <p:cNvSpPr>
              <a:spLocks/>
            </p:cNvSpPr>
            <p:nvPr/>
          </p:nvSpPr>
          <p:spPr bwMode="auto">
            <a:xfrm>
              <a:off x="2204474" y="3491808"/>
              <a:ext cx="287338" cy="242888"/>
            </a:xfrm>
            <a:custGeom>
              <a:avLst/>
              <a:gdLst>
                <a:gd name="T0" fmla="*/ 42 w 181"/>
                <a:gd name="T1" fmla="*/ 153 h 153"/>
                <a:gd name="T2" fmla="*/ 0 w 181"/>
                <a:gd name="T3" fmla="*/ 79 h 153"/>
                <a:gd name="T4" fmla="*/ 138 w 181"/>
                <a:gd name="T5" fmla="*/ 0 h 153"/>
                <a:gd name="T6" fmla="*/ 181 w 181"/>
                <a:gd name="T7" fmla="*/ 75 h 153"/>
                <a:gd name="T8" fmla="*/ 42 w 181"/>
                <a:gd name="T9" fmla="*/ 153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1" h="153">
                  <a:moveTo>
                    <a:pt x="42" y="153"/>
                  </a:moveTo>
                  <a:lnTo>
                    <a:pt x="0" y="79"/>
                  </a:lnTo>
                  <a:lnTo>
                    <a:pt x="138" y="0"/>
                  </a:lnTo>
                  <a:lnTo>
                    <a:pt x="181" y="75"/>
                  </a:lnTo>
                  <a:lnTo>
                    <a:pt x="42" y="153"/>
                  </a:lnTo>
                  <a:close/>
                </a:path>
              </a:pathLst>
            </a:custGeom>
            <a:solidFill>
              <a:srgbClr val="D1D1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23" name="Freeform 469">
              <a:extLst>
                <a:ext uri="{FF2B5EF4-FFF2-40B4-BE49-F238E27FC236}">
                  <a16:creationId xmlns:a16="http://schemas.microsoft.com/office/drawing/2014/main" id="{814B6EB5-C4CF-41EC-2821-0520794E6FB5}"/>
                </a:ext>
              </a:extLst>
            </p:cNvPr>
            <p:cNvSpPr>
              <a:spLocks/>
            </p:cNvSpPr>
            <p:nvPr/>
          </p:nvSpPr>
          <p:spPr bwMode="auto">
            <a:xfrm>
              <a:off x="2204474" y="3491808"/>
              <a:ext cx="287338" cy="242888"/>
            </a:xfrm>
            <a:custGeom>
              <a:avLst/>
              <a:gdLst>
                <a:gd name="T0" fmla="*/ 42 w 181"/>
                <a:gd name="T1" fmla="*/ 153 h 153"/>
                <a:gd name="T2" fmla="*/ 0 w 181"/>
                <a:gd name="T3" fmla="*/ 79 h 153"/>
                <a:gd name="T4" fmla="*/ 138 w 181"/>
                <a:gd name="T5" fmla="*/ 0 h 153"/>
                <a:gd name="T6" fmla="*/ 181 w 181"/>
                <a:gd name="T7" fmla="*/ 75 h 153"/>
                <a:gd name="T8" fmla="*/ 42 w 181"/>
                <a:gd name="T9" fmla="*/ 153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1" h="153">
                  <a:moveTo>
                    <a:pt x="42" y="153"/>
                  </a:moveTo>
                  <a:lnTo>
                    <a:pt x="0" y="79"/>
                  </a:lnTo>
                  <a:lnTo>
                    <a:pt x="138" y="0"/>
                  </a:lnTo>
                  <a:lnTo>
                    <a:pt x="181" y="75"/>
                  </a:lnTo>
                  <a:lnTo>
                    <a:pt x="42" y="153"/>
                  </a:lnTo>
                </a:path>
              </a:pathLst>
            </a:custGeom>
            <a:noFill/>
            <a:ln w="1588" cap="rnd">
              <a:solidFill>
                <a:srgbClr val="D1D1D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24" name="Freeform 470">
              <a:extLst>
                <a:ext uri="{FF2B5EF4-FFF2-40B4-BE49-F238E27FC236}">
                  <a16:creationId xmlns:a16="http://schemas.microsoft.com/office/drawing/2014/main" id="{57BBD9E6-B147-0B90-B5FF-3645E2D27522}"/>
                </a:ext>
              </a:extLst>
            </p:cNvPr>
            <p:cNvSpPr>
              <a:spLocks/>
            </p:cNvSpPr>
            <p:nvPr/>
          </p:nvSpPr>
          <p:spPr bwMode="auto">
            <a:xfrm>
              <a:off x="2423549" y="3491808"/>
              <a:ext cx="287338" cy="242888"/>
            </a:xfrm>
            <a:custGeom>
              <a:avLst/>
              <a:gdLst>
                <a:gd name="T0" fmla="*/ 0 w 181"/>
                <a:gd name="T1" fmla="*/ 75 h 153"/>
                <a:gd name="T2" fmla="*/ 43 w 181"/>
                <a:gd name="T3" fmla="*/ 0 h 153"/>
                <a:gd name="T4" fmla="*/ 181 w 181"/>
                <a:gd name="T5" fmla="*/ 79 h 153"/>
                <a:gd name="T6" fmla="*/ 139 w 181"/>
                <a:gd name="T7" fmla="*/ 153 h 153"/>
                <a:gd name="T8" fmla="*/ 0 w 181"/>
                <a:gd name="T9" fmla="*/ 75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1" h="153">
                  <a:moveTo>
                    <a:pt x="0" y="75"/>
                  </a:moveTo>
                  <a:lnTo>
                    <a:pt x="43" y="0"/>
                  </a:lnTo>
                  <a:lnTo>
                    <a:pt x="181" y="79"/>
                  </a:lnTo>
                  <a:lnTo>
                    <a:pt x="139" y="153"/>
                  </a:lnTo>
                  <a:lnTo>
                    <a:pt x="0" y="75"/>
                  </a:lnTo>
                  <a:close/>
                </a:path>
              </a:pathLst>
            </a:custGeom>
            <a:solidFill>
              <a:srgbClr val="D1D1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25" name="Freeform 471">
              <a:extLst>
                <a:ext uri="{FF2B5EF4-FFF2-40B4-BE49-F238E27FC236}">
                  <a16:creationId xmlns:a16="http://schemas.microsoft.com/office/drawing/2014/main" id="{0584C7ED-0D3C-C74A-2653-3CA1D6E245C5}"/>
                </a:ext>
              </a:extLst>
            </p:cNvPr>
            <p:cNvSpPr>
              <a:spLocks/>
            </p:cNvSpPr>
            <p:nvPr/>
          </p:nvSpPr>
          <p:spPr bwMode="auto">
            <a:xfrm>
              <a:off x="2423549" y="3491808"/>
              <a:ext cx="287338" cy="242888"/>
            </a:xfrm>
            <a:custGeom>
              <a:avLst/>
              <a:gdLst>
                <a:gd name="T0" fmla="*/ 0 w 181"/>
                <a:gd name="T1" fmla="*/ 75 h 153"/>
                <a:gd name="T2" fmla="*/ 43 w 181"/>
                <a:gd name="T3" fmla="*/ 0 h 153"/>
                <a:gd name="T4" fmla="*/ 181 w 181"/>
                <a:gd name="T5" fmla="*/ 79 h 153"/>
                <a:gd name="T6" fmla="*/ 139 w 181"/>
                <a:gd name="T7" fmla="*/ 153 h 153"/>
                <a:gd name="T8" fmla="*/ 0 w 181"/>
                <a:gd name="T9" fmla="*/ 75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1" h="153">
                  <a:moveTo>
                    <a:pt x="0" y="75"/>
                  </a:moveTo>
                  <a:lnTo>
                    <a:pt x="43" y="0"/>
                  </a:lnTo>
                  <a:lnTo>
                    <a:pt x="181" y="79"/>
                  </a:lnTo>
                  <a:lnTo>
                    <a:pt x="139" y="153"/>
                  </a:lnTo>
                  <a:lnTo>
                    <a:pt x="0" y="75"/>
                  </a:lnTo>
                </a:path>
              </a:pathLst>
            </a:custGeom>
            <a:noFill/>
            <a:ln w="1588" cap="rnd">
              <a:solidFill>
                <a:srgbClr val="D1D1D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26" name="Freeform 472">
              <a:extLst>
                <a:ext uri="{FF2B5EF4-FFF2-40B4-BE49-F238E27FC236}">
                  <a16:creationId xmlns:a16="http://schemas.microsoft.com/office/drawing/2014/main" id="{E3D7BE59-EF34-AF09-B280-FE7F0BA759BB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4211" y="3491808"/>
              <a:ext cx="287338" cy="242888"/>
            </a:xfrm>
            <a:custGeom>
              <a:avLst/>
              <a:gdLst>
                <a:gd name="T0" fmla="*/ 42 w 181"/>
                <a:gd name="T1" fmla="*/ 153 h 153"/>
                <a:gd name="T2" fmla="*/ 0 w 181"/>
                <a:gd name="T3" fmla="*/ 79 h 153"/>
                <a:gd name="T4" fmla="*/ 138 w 181"/>
                <a:gd name="T5" fmla="*/ 0 h 153"/>
                <a:gd name="T6" fmla="*/ 181 w 181"/>
                <a:gd name="T7" fmla="*/ 75 h 153"/>
                <a:gd name="T8" fmla="*/ 42 w 181"/>
                <a:gd name="T9" fmla="*/ 153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1" h="153">
                  <a:moveTo>
                    <a:pt x="42" y="153"/>
                  </a:moveTo>
                  <a:lnTo>
                    <a:pt x="0" y="79"/>
                  </a:lnTo>
                  <a:lnTo>
                    <a:pt x="138" y="0"/>
                  </a:lnTo>
                  <a:lnTo>
                    <a:pt x="181" y="75"/>
                  </a:lnTo>
                  <a:lnTo>
                    <a:pt x="42" y="153"/>
                  </a:lnTo>
                  <a:close/>
                </a:path>
              </a:pathLst>
            </a:custGeom>
            <a:solidFill>
              <a:srgbClr val="D1D1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27" name="Freeform 473">
              <a:extLst>
                <a:ext uri="{FF2B5EF4-FFF2-40B4-BE49-F238E27FC236}">
                  <a16:creationId xmlns:a16="http://schemas.microsoft.com/office/drawing/2014/main" id="{3D50AADB-F141-0675-D627-97B0627C99E0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4211" y="3491808"/>
              <a:ext cx="287338" cy="242888"/>
            </a:xfrm>
            <a:custGeom>
              <a:avLst/>
              <a:gdLst>
                <a:gd name="T0" fmla="*/ 42 w 181"/>
                <a:gd name="T1" fmla="*/ 153 h 153"/>
                <a:gd name="T2" fmla="*/ 0 w 181"/>
                <a:gd name="T3" fmla="*/ 79 h 153"/>
                <a:gd name="T4" fmla="*/ 138 w 181"/>
                <a:gd name="T5" fmla="*/ 0 h 153"/>
                <a:gd name="T6" fmla="*/ 181 w 181"/>
                <a:gd name="T7" fmla="*/ 75 h 153"/>
                <a:gd name="T8" fmla="*/ 42 w 181"/>
                <a:gd name="T9" fmla="*/ 153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1" h="153">
                  <a:moveTo>
                    <a:pt x="42" y="153"/>
                  </a:moveTo>
                  <a:lnTo>
                    <a:pt x="0" y="79"/>
                  </a:lnTo>
                  <a:lnTo>
                    <a:pt x="138" y="0"/>
                  </a:lnTo>
                  <a:lnTo>
                    <a:pt x="181" y="75"/>
                  </a:lnTo>
                  <a:lnTo>
                    <a:pt x="42" y="153"/>
                  </a:lnTo>
                </a:path>
              </a:pathLst>
            </a:custGeom>
            <a:noFill/>
            <a:ln w="1588" cap="rnd">
              <a:solidFill>
                <a:srgbClr val="D1D1D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28" name="Freeform 474">
              <a:extLst>
                <a:ext uri="{FF2B5EF4-FFF2-40B4-BE49-F238E27FC236}">
                  <a16:creationId xmlns:a16="http://schemas.microsoft.com/office/drawing/2014/main" id="{9A19B14B-1F4E-8A83-FDB0-002CDA63CED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63286" y="3491808"/>
              <a:ext cx="287338" cy="242888"/>
            </a:xfrm>
            <a:custGeom>
              <a:avLst/>
              <a:gdLst>
                <a:gd name="T0" fmla="*/ 0 w 181"/>
                <a:gd name="T1" fmla="*/ 75 h 153"/>
                <a:gd name="T2" fmla="*/ 43 w 181"/>
                <a:gd name="T3" fmla="*/ 0 h 153"/>
                <a:gd name="T4" fmla="*/ 181 w 181"/>
                <a:gd name="T5" fmla="*/ 79 h 153"/>
                <a:gd name="T6" fmla="*/ 139 w 181"/>
                <a:gd name="T7" fmla="*/ 153 h 153"/>
                <a:gd name="T8" fmla="*/ 0 w 181"/>
                <a:gd name="T9" fmla="*/ 75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1" h="153">
                  <a:moveTo>
                    <a:pt x="0" y="75"/>
                  </a:moveTo>
                  <a:lnTo>
                    <a:pt x="43" y="0"/>
                  </a:lnTo>
                  <a:lnTo>
                    <a:pt x="181" y="79"/>
                  </a:lnTo>
                  <a:lnTo>
                    <a:pt x="139" y="153"/>
                  </a:lnTo>
                  <a:lnTo>
                    <a:pt x="0" y="75"/>
                  </a:lnTo>
                  <a:close/>
                </a:path>
              </a:pathLst>
            </a:custGeom>
            <a:solidFill>
              <a:srgbClr val="D1D1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29" name="Freeform 475">
              <a:extLst>
                <a:ext uri="{FF2B5EF4-FFF2-40B4-BE49-F238E27FC236}">
                  <a16:creationId xmlns:a16="http://schemas.microsoft.com/office/drawing/2014/main" id="{4D2880A3-1102-2034-5A35-7C12B46F5A76}"/>
                </a:ext>
              </a:extLst>
            </p:cNvPr>
            <p:cNvSpPr>
              <a:spLocks/>
            </p:cNvSpPr>
            <p:nvPr/>
          </p:nvSpPr>
          <p:spPr bwMode="auto">
            <a:xfrm>
              <a:off x="2863286" y="3491808"/>
              <a:ext cx="287338" cy="242888"/>
            </a:xfrm>
            <a:custGeom>
              <a:avLst/>
              <a:gdLst>
                <a:gd name="T0" fmla="*/ 0 w 181"/>
                <a:gd name="T1" fmla="*/ 75 h 153"/>
                <a:gd name="T2" fmla="*/ 43 w 181"/>
                <a:gd name="T3" fmla="*/ 0 h 153"/>
                <a:gd name="T4" fmla="*/ 181 w 181"/>
                <a:gd name="T5" fmla="*/ 79 h 153"/>
                <a:gd name="T6" fmla="*/ 139 w 181"/>
                <a:gd name="T7" fmla="*/ 153 h 153"/>
                <a:gd name="T8" fmla="*/ 0 w 181"/>
                <a:gd name="T9" fmla="*/ 75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1" h="153">
                  <a:moveTo>
                    <a:pt x="0" y="75"/>
                  </a:moveTo>
                  <a:lnTo>
                    <a:pt x="43" y="0"/>
                  </a:lnTo>
                  <a:lnTo>
                    <a:pt x="181" y="79"/>
                  </a:lnTo>
                  <a:lnTo>
                    <a:pt x="139" y="153"/>
                  </a:lnTo>
                  <a:lnTo>
                    <a:pt x="0" y="75"/>
                  </a:lnTo>
                </a:path>
              </a:pathLst>
            </a:custGeom>
            <a:noFill/>
            <a:ln w="1588" cap="rnd">
              <a:solidFill>
                <a:srgbClr val="D1D1D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30" name="Rectangle 476">
              <a:extLst>
                <a:ext uri="{FF2B5EF4-FFF2-40B4-BE49-F238E27FC236}">
                  <a16:creationId xmlns:a16="http://schemas.microsoft.com/office/drawing/2014/main" id="{E9FF2DB1-F133-BBCF-24AA-9341052CC5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10711" y="3606108"/>
              <a:ext cx="166688" cy="182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O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1" name="Rectangle 477">
              <a:extLst>
                <a:ext uri="{FF2B5EF4-FFF2-40B4-BE49-F238E27FC236}">
                  <a16:creationId xmlns:a16="http://schemas.microsoft.com/office/drawing/2014/main" id="{ACF7FBAC-175F-F1CF-22B9-F84C27347C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53624" y="2842520"/>
              <a:ext cx="166688" cy="182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O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2" name="Rectangle 478">
              <a:extLst>
                <a:ext uri="{FF2B5EF4-FFF2-40B4-BE49-F238E27FC236}">
                  <a16:creationId xmlns:a16="http://schemas.microsoft.com/office/drawing/2014/main" id="{33C5F69D-E4E2-A4A2-FCA3-E7E81FF7E2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2049" y="2842520"/>
              <a:ext cx="158750" cy="182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H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3" name="Rectangle 479">
              <a:extLst>
                <a:ext uri="{FF2B5EF4-FFF2-40B4-BE49-F238E27FC236}">
                  <a16:creationId xmlns:a16="http://schemas.microsoft.com/office/drawing/2014/main" id="{5CF03139-67D5-04F1-ADC3-F5BA638F6B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68036" y="3307658"/>
              <a:ext cx="166688" cy="182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O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4" name="Rectangle 480">
              <a:extLst>
                <a:ext uri="{FF2B5EF4-FFF2-40B4-BE49-F238E27FC236}">
                  <a16:creationId xmlns:a16="http://schemas.microsoft.com/office/drawing/2014/main" id="{E93434EA-7844-43E2-AE58-3DB0D47634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6461" y="3307658"/>
              <a:ext cx="158750" cy="182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H</a:t>
              </a:r>
              <a:endParaRPr kumimoji="0" lang="LID4096" altLang="LID4096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5" name="Line 481">
              <a:extLst>
                <a:ext uri="{FF2B5EF4-FFF2-40B4-BE49-F238E27FC236}">
                  <a16:creationId xmlns:a16="http://schemas.microsoft.com/office/drawing/2014/main" id="{A4119C43-479C-B5D0-8FF3-552A18613AD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61511" y="2915545"/>
              <a:ext cx="0" cy="25400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36" name="Line 482">
              <a:extLst>
                <a:ext uri="{FF2B5EF4-FFF2-40B4-BE49-F238E27FC236}">
                  <a16:creationId xmlns:a16="http://schemas.microsoft.com/office/drawing/2014/main" id="{B2D447FA-A5CC-7A8A-71A9-F8BF5B507FA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142436" y="2788545"/>
              <a:ext cx="219075" cy="12700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37" name="Line 483">
              <a:extLst>
                <a:ext uri="{FF2B5EF4-FFF2-40B4-BE49-F238E27FC236}">
                  <a16:creationId xmlns:a16="http://schemas.microsoft.com/office/drawing/2014/main" id="{E2323B96-154F-2D71-3A6E-6EA0F1EF9B0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923361" y="2788545"/>
              <a:ext cx="219075" cy="12700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38" name="Line 484">
              <a:extLst>
                <a:ext uri="{FF2B5EF4-FFF2-40B4-BE49-F238E27FC236}">
                  <a16:creationId xmlns:a16="http://schemas.microsoft.com/office/drawing/2014/main" id="{CE29B7FE-EF67-B7F4-6094-B3ED5717A7C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923361" y="3169545"/>
              <a:ext cx="219075" cy="12700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39" name="Line 485">
              <a:extLst>
                <a:ext uri="{FF2B5EF4-FFF2-40B4-BE49-F238E27FC236}">
                  <a16:creationId xmlns:a16="http://schemas.microsoft.com/office/drawing/2014/main" id="{12571DDC-2A7C-9A83-335A-1D2B274E186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23361" y="2915545"/>
              <a:ext cx="0" cy="25400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40" name="Freeform 486">
              <a:extLst>
                <a:ext uri="{FF2B5EF4-FFF2-40B4-BE49-F238E27FC236}">
                  <a16:creationId xmlns:a16="http://schemas.microsoft.com/office/drawing/2014/main" id="{B7E50242-509E-C81D-7887-1E8B25FAF1DC}"/>
                </a:ext>
              </a:extLst>
            </p:cNvPr>
            <p:cNvSpPr>
              <a:spLocks/>
            </p:cNvSpPr>
            <p:nvPr/>
          </p:nvSpPr>
          <p:spPr bwMode="auto">
            <a:xfrm>
              <a:off x="1351986" y="3150495"/>
              <a:ext cx="228600" cy="146050"/>
            </a:xfrm>
            <a:custGeom>
              <a:avLst/>
              <a:gdLst>
                <a:gd name="T0" fmla="*/ 144 w 144"/>
                <a:gd name="T1" fmla="*/ 92 h 92"/>
                <a:gd name="T2" fmla="*/ 13 w 144"/>
                <a:gd name="T3" fmla="*/ 0 h 92"/>
                <a:gd name="T4" fmla="*/ 6 w 144"/>
                <a:gd name="T5" fmla="*/ 12 h 92"/>
                <a:gd name="T6" fmla="*/ 0 w 144"/>
                <a:gd name="T7" fmla="*/ 23 h 92"/>
                <a:gd name="T8" fmla="*/ 144 w 144"/>
                <a:gd name="T9" fmla="*/ 92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4" h="92">
                  <a:moveTo>
                    <a:pt x="144" y="92"/>
                  </a:moveTo>
                  <a:lnTo>
                    <a:pt x="13" y="0"/>
                  </a:lnTo>
                  <a:lnTo>
                    <a:pt x="6" y="12"/>
                  </a:lnTo>
                  <a:lnTo>
                    <a:pt x="0" y="23"/>
                  </a:lnTo>
                  <a:lnTo>
                    <a:pt x="144" y="9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41" name="Freeform 487">
              <a:extLst>
                <a:ext uri="{FF2B5EF4-FFF2-40B4-BE49-F238E27FC236}">
                  <a16:creationId xmlns:a16="http://schemas.microsoft.com/office/drawing/2014/main" id="{CA0986C4-5160-D508-91C1-0C18606D094C}"/>
                </a:ext>
              </a:extLst>
            </p:cNvPr>
            <p:cNvSpPr>
              <a:spLocks/>
            </p:cNvSpPr>
            <p:nvPr/>
          </p:nvSpPr>
          <p:spPr bwMode="auto">
            <a:xfrm>
              <a:off x="1351986" y="3150495"/>
              <a:ext cx="228600" cy="146050"/>
            </a:xfrm>
            <a:custGeom>
              <a:avLst/>
              <a:gdLst>
                <a:gd name="T0" fmla="*/ 144 w 144"/>
                <a:gd name="T1" fmla="*/ 92 h 92"/>
                <a:gd name="T2" fmla="*/ 13 w 144"/>
                <a:gd name="T3" fmla="*/ 0 h 92"/>
                <a:gd name="T4" fmla="*/ 6 w 144"/>
                <a:gd name="T5" fmla="*/ 12 h 92"/>
                <a:gd name="T6" fmla="*/ 0 w 144"/>
                <a:gd name="T7" fmla="*/ 23 h 92"/>
                <a:gd name="T8" fmla="*/ 144 w 144"/>
                <a:gd name="T9" fmla="*/ 92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4" h="92">
                  <a:moveTo>
                    <a:pt x="144" y="92"/>
                  </a:moveTo>
                  <a:lnTo>
                    <a:pt x="13" y="0"/>
                  </a:lnTo>
                  <a:lnTo>
                    <a:pt x="6" y="12"/>
                  </a:lnTo>
                  <a:lnTo>
                    <a:pt x="0" y="23"/>
                  </a:lnTo>
                  <a:lnTo>
                    <a:pt x="144" y="92"/>
                  </a:lnTo>
                </a:path>
              </a:pathLst>
            </a:custGeom>
            <a:noFill/>
            <a:ln w="15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C876A084-8BD7-E8BA-25AD-415FE14CB543}"/>
                </a:ext>
              </a:extLst>
            </p:cNvPr>
            <p:cNvGrpSpPr/>
            <p:nvPr/>
          </p:nvGrpSpPr>
          <p:grpSpPr>
            <a:xfrm>
              <a:off x="929711" y="2534545"/>
              <a:ext cx="2185988" cy="1185863"/>
              <a:chOff x="792551" y="2740285"/>
              <a:chExt cx="2185988" cy="1185863"/>
            </a:xfrm>
          </p:grpSpPr>
          <p:sp>
            <p:nvSpPr>
              <p:cNvPr id="43" name="Line 489">
                <a:extLst>
                  <a:ext uri="{FF2B5EF4-FFF2-40B4-BE49-F238E27FC236}">
                    <a16:creationId xmlns:a16="http://schemas.microsoft.com/office/drawing/2014/main" id="{D1B4BB89-9E23-FCBF-5043-F812E192BE6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286264" y="3754698"/>
                <a:ext cx="157163" cy="92075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LID4096"/>
              </a:p>
            </p:txBody>
          </p:sp>
          <p:sp>
            <p:nvSpPr>
              <p:cNvPr id="44" name="Line 490">
                <a:extLst>
                  <a:ext uri="{FF2B5EF4-FFF2-40B4-BE49-F238E27FC236}">
                    <a16:creationId xmlns:a16="http://schemas.microsoft.com/office/drawing/2014/main" id="{CAB68E24-F7DF-E382-5D34-4351296511E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005276" y="3375285"/>
                <a:ext cx="219075" cy="12700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LID4096"/>
              </a:p>
            </p:txBody>
          </p:sp>
          <p:sp>
            <p:nvSpPr>
              <p:cNvPr id="45" name="Line 491">
                <a:extLst>
                  <a:ext uri="{FF2B5EF4-FFF2-40B4-BE49-F238E27FC236}">
                    <a16:creationId xmlns:a16="http://schemas.microsoft.com/office/drawing/2014/main" id="{E943237F-0A89-36F3-3D52-FF38AD8400C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1005276" y="3754698"/>
                <a:ext cx="157163" cy="90488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LID4096"/>
              </a:p>
            </p:txBody>
          </p:sp>
          <p:sp>
            <p:nvSpPr>
              <p:cNvPr id="46" name="Line 492">
                <a:extLst>
                  <a:ext uri="{FF2B5EF4-FFF2-40B4-BE49-F238E27FC236}">
                    <a16:creationId xmlns:a16="http://schemas.microsoft.com/office/drawing/2014/main" id="{A9FC7DD6-E76A-7335-060A-5C14C995DBF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84639" y="3738823"/>
                <a:ext cx="42863" cy="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LID4096"/>
              </a:p>
            </p:txBody>
          </p:sp>
          <p:sp>
            <p:nvSpPr>
              <p:cNvPr id="47" name="Line 493">
                <a:extLst>
                  <a:ext uri="{FF2B5EF4-FFF2-40B4-BE49-F238E27FC236}">
                    <a16:creationId xmlns:a16="http://schemas.microsoft.com/office/drawing/2014/main" id="{5CD1FD45-7B14-558B-6D49-956B89A0A55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87814" y="3703898"/>
                <a:ext cx="36513" cy="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LID4096"/>
              </a:p>
            </p:txBody>
          </p:sp>
          <p:sp>
            <p:nvSpPr>
              <p:cNvPr id="48" name="Line 494">
                <a:extLst>
                  <a:ext uri="{FF2B5EF4-FFF2-40B4-BE49-F238E27FC236}">
                    <a16:creationId xmlns:a16="http://schemas.microsoft.com/office/drawing/2014/main" id="{9CF09FDF-DA37-50CF-879A-CC8B36BEBDF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90989" y="3670560"/>
                <a:ext cx="30163" cy="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LID4096"/>
              </a:p>
            </p:txBody>
          </p:sp>
          <p:sp>
            <p:nvSpPr>
              <p:cNvPr id="49" name="Line 495">
                <a:extLst>
                  <a:ext uri="{FF2B5EF4-FFF2-40B4-BE49-F238E27FC236}">
                    <a16:creationId xmlns:a16="http://schemas.microsoft.com/office/drawing/2014/main" id="{D765BBEF-8BBB-A581-C20F-DA6CE53F8B6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92576" y="3637223"/>
                <a:ext cx="25400" cy="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LID4096"/>
              </a:p>
            </p:txBody>
          </p:sp>
          <p:sp>
            <p:nvSpPr>
              <p:cNvPr id="50" name="Line 496">
                <a:extLst>
                  <a:ext uri="{FF2B5EF4-FFF2-40B4-BE49-F238E27FC236}">
                    <a16:creationId xmlns:a16="http://schemas.microsoft.com/office/drawing/2014/main" id="{8EC7FF33-D040-CA93-D029-405F0948617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95751" y="3603885"/>
                <a:ext cx="19050" cy="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LID4096"/>
              </a:p>
            </p:txBody>
          </p:sp>
          <p:sp>
            <p:nvSpPr>
              <p:cNvPr id="51" name="Line 497">
                <a:extLst>
                  <a:ext uri="{FF2B5EF4-FFF2-40B4-BE49-F238E27FC236}">
                    <a16:creationId xmlns:a16="http://schemas.microsoft.com/office/drawing/2014/main" id="{2A9063B4-7905-266F-524A-92CB2106451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00514" y="3570548"/>
                <a:ext cx="11113" cy="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LID4096"/>
              </a:p>
            </p:txBody>
          </p:sp>
          <p:sp>
            <p:nvSpPr>
              <p:cNvPr id="52" name="Line 498">
                <a:extLst>
                  <a:ext uri="{FF2B5EF4-FFF2-40B4-BE49-F238E27FC236}">
                    <a16:creationId xmlns:a16="http://schemas.microsoft.com/office/drawing/2014/main" id="{A688B08F-542D-4486-F70C-8460D4C2B3E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02101" y="3535623"/>
                <a:ext cx="6350" cy="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LID4096"/>
              </a:p>
            </p:txBody>
          </p:sp>
          <p:sp>
            <p:nvSpPr>
              <p:cNvPr id="53" name="Line 499">
                <a:extLst>
                  <a:ext uri="{FF2B5EF4-FFF2-40B4-BE49-F238E27FC236}">
                    <a16:creationId xmlns:a16="http://schemas.microsoft.com/office/drawing/2014/main" id="{E9C111C3-443F-8E0C-8C96-EA56B672673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05276" y="3502285"/>
                <a:ext cx="0" cy="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LID4096"/>
              </a:p>
            </p:txBody>
          </p:sp>
          <p:sp>
            <p:nvSpPr>
              <p:cNvPr id="54" name="Line 500">
                <a:extLst>
                  <a:ext uri="{FF2B5EF4-FFF2-40B4-BE49-F238E27FC236}">
                    <a16:creationId xmlns:a16="http://schemas.microsoft.com/office/drawing/2014/main" id="{837FF0A5-E4EB-2BB8-B8FE-1EBE2673A5E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83164" y="3502285"/>
                <a:ext cx="0" cy="252413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LID4096"/>
              </a:p>
            </p:txBody>
          </p:sp>
          <p:sp>
            <p:nvSpPr>
              <p:cNvPr id="55" name="Line 501">
                <a:extLst>
                  <a:ext uri="{FF2B5EF4-FFF2-40B4-BE49-F238E27FC236}">
                    <a16:creationId xmlns:a16="http://schemas.microsoft.com/office/drawing/2014/main" id="{A5F462B6-99F2-09F2-F132-41566DC5A85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40301" y="3522923"/>
                <a:ext cx="0" cy="211138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LID4096"/>
              </a:p>
            </p:txBody>
          </p:sp>
          <p:sp>
            <p:nvSpPr>
              <p:cNvPr id="56" name="Line 502">
                <a:extLst>
                  <a:ext uri="{FF2B5EF4-FFF2-40B4-BE49-F238E27FC236}">
                    <a16:creationId xmlns:a16="http://schemas.microsoft.com/office/drawing/2014/main" id="{2D6C0133-97D4-083F-0789-89C28CC1397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1664089" y="3375285"/>
                <a:ext cx="219075" cy="12700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LID4096"/>
              </a:p>
            </p:txBody>
          </p:sp>
          <p:sp>
            <p:nvSpPr>
              <p:cNvPr id="57" name="Line 503">
                <a:extLst>
                  <a:ext uri="{FF2B5EF4-FFF2-40B4-BE49-F238E27FC236}">
                    <a16:creationId xmlns:a16="http://schemas.microsoft.com/office/drawing/2014/main" id="{0290C639-F776-76BA-2462-FF0C90C583F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664089" y="3754698"/>
                <a:ext cx="219075" cy="12700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LID4096"/>
              </a:p>
            </p:txBody>
          </p:sp>
          <p:sp>
            <p:nvSpPr>
              <p:cNvPr id="58" name="Line 504">
                <a:extLst>
                  <a:ext uri="{FF2B5EF4-FFF2-40B4-BE49-F238E27FC236}">
                    <a16:creationId xmlns:a16="http://schemas.microsoft.com/office/drawing/2014/main" id="{0353697F-CDA5-6882-0CAD-6B113BDB7EB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443426" y="3375285"/>
                <a:ext cx="220663" cy="12700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LID4096"/>
              </a:p>
            </p:txBody>
          </p:sp>
          <p:sp>
            <p:nvSpPr>
              <p:cNvPr id="59" name="Line 505">
                <a:extLst>
                  <a:ext uri="{FF2B5EF4-FFF2-40B4-BE49-F238E27FC236}">
                    <a16:creationId xmlns:a16="http://schemas.microsoft.com/office/drawing/2014/main" id="{627A1D10-3383-C9ED-B34A-DD8C494BB34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484701" y="3422910"/>
                <a:ext cx="180975" cy="104775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LID4096"/>
              </a:p>
            </p:txBody>
          </p:sp>
          <p:sp>
            <p:nvSpPr>
              <p:cNvPr id="60" name="Line 506">
                <a:extLst>
                  <a:ext uri="{FF2B5EF4-FFF2-40B4-BE49-F238E27FC236}">
                    <a16:creationId xmlns:a16="http://schemas.microsoft.com/office/drawing/2014/main" id="{669947A9-CD7F-73AD-1EE5-33A5AE58BA0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1443426" y="3754698"/>
                <a:ext cx="220663" cy="12700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LID4096"/>
              </a:p>
            </p:txBody>
          </p:sp>
          <p:sp>
            <p:nvSpPr>
              <p:cNvPr id="61" name="Line 507">
                <a:extLst>
                  <a:ext uri="{FF2B5EF4-FFF2-40B4-BE49-F238E27FC236}">
                    <a16:creationId xmlns:a16="http://schemas.microsoft.com/office/drawing/2014/main" id="{DDFF0B98-6A1E-DB81-585B-18477EDA0FB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1484701" y="3729298"/>
                <a:ext cx="180975" cy="104775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LID4096"/>
              </a:p>
            </p:txBody>
          </p:sp>
          <p:sp>
            <p:nvSpPr>
              <p:cNvPr id="62" name="Line 508">
                <a:extLst>
                  <a:ext uri="{FF2B5EF4-FFF2-40B4-BE49-F238E27FC236}">
                    <a16:creationId xmlns:a16="http://schemas.microsoft.com/office/drawing/2014/main" id="{B9FB4571-F592-57BE-E42C-24C4E96BEEA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43426" y="3502285"/>
                <a:ext cx="0" cy="252413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LID4096"/>
              </a:p>
            </p:txBody>
          </p:sp>
          <p:sp>
            <p:nvSpPr>
              <p:cNvPr id="63" name="Line 509">
                <a:extLst>
                  <a:ext uri="{FF2B5EF4-FFF2-40B4-BE49-F238E27FC236}">
                    <a16:creationId xmlns:a16="http://schemas.microsoft.com/office/drawing/2014/main" id="{5DFFE3D1-760E-77F6-CE45-15560B8A608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664089" y="3186373"/>
                <a:ext cx="0" cy="188913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LID4096"/>
              </a:p>
            </p:txBody>
          </p:sp>
          <p:sp>
            <p:nvSpPr>
              <p:cNvPr id="64" name="Line 510">
                <a:extLst>
                  <a:ext uri="{FF2B5EF4-FFF2-40B4-BE49-F238E27FC236}">
                    <a16:creationId xmlns:a16="http://schemas.microsoft.com/office/drawing/2014/main" id="{6B01E4AB-6668-8CF2-1B9F-4D3C795BC72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792551" y="3751523"/>
                <a:ext cx="212725" cy="3175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LID4096"/>
              </a:p>
            </p:txBody>
          </p:sp>
          <p:sp>
            <p:nvSpPr>
              <p:cNvPr id="65" name="Line 511">
                <a:extLst>
                  <a:ext uri="{FF2B5EF4-FFF2-40B4-BE49-F238E27FC236}">
                    <a16:creationId xmlns:a16="http://schemas.microsoft.com/office/drawing/2014/main" id="{8CE57613-3033-E86A-5138-6BCF5C711BA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886214" y="3754698"/>
                <a:ext cx="119063" cy="17145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LID4096"/>
              </a:p>
            </p:txBody>
          </p:sp>
          <p:sp>
            <p:nvSpPr>
              <p:cNvPr id="66" name="Line 512">
                <a:extLst>
                  <a:ext uri="{FF2B5EF4-FFF2-40B4-BE49-F238E27FC236}">
                    <a16:creationId xmlns:a16="http://schemas.microsoft.com/office/drawing/2014/main" id="{E2BE732F-D773-5894-ACF6-F4176E0A79B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005276" y="2740285"/>
                <a:ext cx="0" cy="25400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LID4096"/>
              </a:p>
            </p:txBody>
          </p:sp>
          <p:sp>
            <p:nvSpPr>
              <p:cNvPr id="67" name="Line 513">
                <a:extLst>
                  <a:ext uri="{FF2B5EF4-FFF2-40B4-BE49-F238E27FC236}">
                    <a16:creationId xmlns:a16="http://schemas.microsoft.com/office/drawing/2014/main" id="{569AEF56-8F9C-F518-515E-AB9246302E7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83164" y="3754698"/>
                <a:ext cx="219075" cy="12700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LID4096"/>
              </a:p>
            </p:txBody>
          </p:sp>
          <p:sp>
            <p:nvSpPr>
              <p:cNvPr id="68" name="Line 514">
                <a:extLst>
                  <a:ext uri="{FF2B5EF4-FFF2-40B4-BE49-F238E27FC236}">
                    <a16:creationId xmlns:a16="http://schemas.microsoft.com/office/drawing/2014/main" id="{8300ED35-662A-3150-3741-CC4700F37CC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102239" y="3754698"/>
                <a:ext cx="219075" cy="12700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LID4096"/>
              </a:p>
            </p:txBody>
          </p:sp>
          <p:sp>
            <p:nvSpPr>
              <p:cNvPr id="69" name="Line 515">
                <a:extLst>
                  <a:ext uri="{FF2B5EF4-FFF2-40B4-BE49-F238E27FC236}">
                    <a16:creationId xmlns:a16="http://schemas.microsoft.com/office/drawing/2014/main" id="{53921983-A4D3-E513-3D68-667B95BF75A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21314" y="3754698"/>
                <a:ext cx="219075" cy="12700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LID4096"/>
              </a:p>
            </p:txBody>
          </p:sp>
          <p:sp>
            <p:nvSpPr>
              <p:cNvPr id="70" name="Line 516">
                <a:extLst>
                  <a:ext uri="{FF2B5EF4-FFF2-40B4-BE49-F238E27FC236}">
                    <a16:creationId xmlns:a16="http://schemas.microsoft.com/office/drawing/2014/main" id="{CE4905A6-CAAD-C4B4-3032-A02E18C6BE6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540389" y="3754698"/>
                <a:ext cx="219075" cy="12700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LID4096"/>
              </a:p>
            </p:txBody>
          </p:sp>
          <p:sp>
            <p:nvSpPr>
              <p:cNvPr id="71" name="Line 517">
                <a:extLst>
                  <a:ext uri="{FF2B5EF4-FFF2-40B4-BE49-F238E27FC236}">
                    <a16:creationId xmlns:a16="http://schemas.microsoft.com/office/drawing/2014/main" id="{6F70356B-701E-66CD-E279-A281A271332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59464" y="3754698"/>
                <a:ext cx="219075" cy="12700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LID4096"/>
              </a:p>
            </p:txBody>
          </p:sp>
          <p:sp>
            <p:nvSpPr>
              <p:cNvPr id="72" name="Line 518">
                <a:extLst>
                  <a:ext uri="{FF2B5EF4-FFF2-40B4-BE49-F238E27FC236}">
                    <a16:creationId xmlns:a16="http://schemas.microsoft.com/office/drawing/2014/main" id="{CBB9C587-3255-807F-F5C2-D1D662D6085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540389" y="3651510"/>
                <a:ext cx="101600" cy="179388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LID4096"/>
              </a:p>
            </p:txBody>
          </p:sp>
        </p:grpSp>
      </p:grp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41E3EBE2-C149-743F-892B-5130F7434F87}"/>
              </a:ext>
            </a:extLst>
          </p:cNvPr>
          <p:cNvCxnSpPr>
            <a:cxnSpLocks/>
          </p:cNvCxnSpPr>
          <p:nvPr/>
        </p:nvCxnSpPr>
        <p:spPr>
          <a:xfrm>
            <a:off x="9927174" y="3272386"/>
            <a:ext cx="0" cy="26347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4" name="TextBox 73">
            <a:extLst>
              <a:ext uri="{FF2B5EF4-FFF2-40B4-BE49-F238E27FC236}">
                <a16:creationId xmlns:a16="http://schemas.microsoft.com/office/drawing/2014/main" id="{F8AFC28F-5210-0E92-E105-984EDF558F91}"/>
              </a:ext>
            </a:extLst>
          </p:cNvPr>
          <p:cNvSpPr txBox="1"/>
          <p:nvPr/>
        </p:nvSpPr>
        <p:spPr>
          <a:xfrm>
            <a:off x="10200327" y="3243061"/>
            <a:ext cx="4812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-H</a:t>
            </a:r>
            <a:r>
              <a:rPr lang="sv-SE" sz="1200" baseline="-25000" dirty="0"/>
              <a:t>2</a:t>
            </a:r>
            <a:r>
              <a:rPr lang="sv-SE" sz="1200" dirty="0"/>
              <a:t>O</a:t>
            </a:r>
            <a:endParaRPr lang="LID4096" sz="1200" dirty="0"/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0B7E0FAF-B60E-4638-4152-8EE225344110}"/>
              </a:ext>
            </a:extLst>
          </p:cNvPr>
          <p:cNvSpPr txBox="1"/>
          <p:nvPr/>
        </p:nvSpPr>
        <p:spPr>
          <a:xfrm>
            <a:off x="9484822" y="3085494"/>
            <a:ext cx="96372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000" dirty="0"/>
              <a:t>(not </a:t>
            </a:r>
            <a:r>
              <a:rPr lang="sv-SE" sz="1000" dirty="0" err="1"/>
              <a:t>detected</a:t>
            </a:r>
            <a:r>
              <a:rPr lang="sv-SE" sz="1000" dirty="0"/>
              <a:t>)</a:t>
            </a:r>
            <a:endParaRPr lang="LID4096" sz="1000" dirty="0"/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581CE938-A7C3-708E-9796-9F2F5CBA57FF}"/>
              </a:ext>
            </a:extLst>
          </p:cNvPr>
          <p:cNvSpPr txBox="1"/>
          <p:nvPr/>
        </p:nvSpPr>
        <p:spPr>
          <a:xfrm>
            <a:off x="9531317" y="3503948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315.2319</a:t>
            </a:r>
            <a:endParaRPr lang="LID4096" sz="1200" dirty="0"/>
          </a:p>
        </p:txBody>
      </p: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FA21C5CD-ECB1-F861-3337-03F8D2CAB2C8}"/>
              </a:ext>
            </a:extLst>
          </p:cNvPr>
          <p:cNvCxnSpPr>
            <a:cxnSpLocks/>
          </p:cNvCxnSpPr>
          <p:nvPr/>
        </p:nvCxnSpPr>
        <p:spPr>
          <a:xfrm>
            <a:off x="10719661" y="4962040"/>
            <a:ext cx="284136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8" name="TextBox 77">
            <a:extLst>
              <a:ext uri="{FF2B5EF4-FFF2-40B4-BE49-F238E27FC236}">
                <a16:creationId xmlns:a16="http://schemas.microsoft.com/office/drawing/2014/main" id="{EFA8A6DC-3142-8431-5055-93042F627DB9}"/>
              </a:ext>
            </a:extLst>
          </p:cNvPr>
          <p:cNvSpPr txBox="1"/>
          <p:nvPr/>
        </p:nvSpPr>
        <p:spPr>
          <a:xfrm>
            <a:off x="10504618" y="4994708"/>
            <a:ext cx="4812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-H</a:t>
            </a:r>
            <a:r>
              <a:rPr lang="sv-SE" sz="1200" baseline="-25000" dirty="0"/>
              <a:t>2</a:t>
            </a:r>
            <a:r>
              <a:rPr lang="sv-SE" sz="1200" dirty="0"/>
              <a:t>O</a:t>
            </a:r>
            <a:endParaRPr lang="LID4096" sz="1200" dirty="0"/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0373E469-F3B3-A60F-5278-57F84048334C}"/>
              </a:ext>
            </a:extLst>
          </p:cNvPr>
          <p:cNvSpPr txBox="1"/>
          <p:nvPr/>
        </p:nvSpPr>
        <p:spPr>
          <a:xfrm>
            <a:off x="9789113" y="4837141"/>
            <a:ext cx="96372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000" dirty="0"/>
              <a:t>(not </a:t>
            </a:r>
            <a:r>
              <a:rPr lang="sv-SE" sz="1000" dirty="0" err="1"/>
              <a:t>detected</a:t>
            </a:r>
            <a:r>
              <a:rPr lang="sv-SE" sz="1000" dirty="0"/>
              <a:t>)</a:t>
            </a:r>
            <a:endParaRPr lang="LID4096" sz="1000" dirty="0"/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1C7CBADD-F9BE-A3FF-D0A4-FDEA32F0556E}"/>
              </a:ext>
            </a:extLst>
          </p:cNvPr>
          <p:cNvSpPr txBox="1"/>
          <p:nvPr/>
        </p:nvSpPr>
        <p:spPr>
          <a:xfrm>
            <a:off x="11021228" y="4806144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259.1693</a:t>
            </a:r>
            <a:endParaRPr lang="LID4096" sz="1200" dirty="0"/>
          </a:p>
        </p:txBody>
      </p:sp>
      <p:cxnSp>
        <p:nvCxnSpPr>
          <p:cNvPr id="84" name="Straight Arrow Connector 83">
            <a:extLst>
              <a:ext uri="{FF2B5EF4-FFF2-40B4-BE49-F238E27FC236}">
                <a16:creationId xmlns:a16="http://schemas.microsoft.com/office/drawing/2014/main" id="{FF9871A6-6FCA-6F5E-73FB-A5982D600581}"/>
              </a:ext>
            </a:extLst>
          </p:cNvPr>
          <p:cNvCxnSpPr>
            <a:cxnSpLocks/>
          </p:cNvCxnSpPr>
          <p:nvPr/>
        </p:nvCxnSpPr>
        <p:spPr>
          <a:xfrm>
            <a:off x="9849173" y="6121830"/>
            <a:ext cx="0" cy="26347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5" name="TextBox 84">
            <a:extLst>
              <a:ext uri="{FF2B5EF4-FFF2-40B4-BE49-F238E27FC236}">
                <a16:creationId xmlns:a16="http://schemas.microsoft.com/office/drawing/2014/main" id="{A15BD816-06D1-A09A-B99A-2E2BF704ABAF}"/>
              </a:ext>
            </a:extLst>
          </p:cNvPr>
          <p:cNvSpPr txBox="1"/>
          <p:nvPr/>
        </p:nvSpPr>
        <p:spPr>
          <a:xfrm>
            <a:off x="10122326" y="6092505"/>
            <a:ext cx="4812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-H</a:t>
            </a:r>
            <a:r>
              <a:rPr lang="sv-SE" sz="1200" baseline="-25000" dirty="0"/>
              <a:t>2</a:t>
            </a:r>
            <a:r>
              <a:rPr lang="sv-SE" sz="1200" dirty="0"/>
              <a:t>O</a:t>
            </a:r>
            <a:endParaRPr lang="LID4096" sz="1200" dirty="0"/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40D4B4C9-AAB1-3D95-2F69-A79F82F591C3}"/>
              </a:ext>
            </a:extLst>
          </p:cNvPr>
          <p:cNvSpPr txBox="1"/>
          <p:nvPr/>
        </p:nvSpPr>
        <p:spPr>
          <a:xfrm>
            <a:off x="9406821" y="5934938"/>
            <a:ext cx="96372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000" dirty="0"/>
              <a:t>(not </a:t>
            </a:r>
            <a:r>
              <a:rPr lang="sv-SE" sz="1000" dirty="0" err="1"/>
              <a:t>detected</a:t>
            </a:r>
            <a:r>
              <a:rPr lang="sv-SE" sz="1000" dirty="0"/>
              <a:t>)</a:t>
            </a:r>
            <a:endParaRPr lang="LID4096" sz="1000" dirty="0"/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C8E8D01C-3565-C3B4-24BD-141B60E26C44}"/>
              </a:ext>
            </a:extLst>
          </p:cNvPr>
          <p:cNvSpPr txBox="1"/>
          <p:nvPr/>
        </p:nvSpPr>
        <p:spPr>
          <a:xfrm>
            <a:off x="9453316" y="6353392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191.1067</a:t>
            </a:r>
            <a:endParaRPr lang="LID4096" sz="1200" dirty="0"/>
          </a:p>
        </p:txBody>
      </p:sp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2383A98B-5FDD-B482-B2D7-C75AEDA52D0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30310450"/>
              </p:ext>
            </p:extLst>
          </p:nvPr>
        </p:nvGraphicFramePr>
        <p:xfrm>
          <a:off x="9256345" y="2081738"/>
          <a:ext cx="1543050" cy="1106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4" imgW="1542960" imgH="1106640" progId="ACD.ChemSketch.20">
                  <p:embed/>
                </p:oleObj>
              </mc:Choice>
              <mc:Fallback>
                <p:oleObj name="ChemSketch" r:id="rId4" imgW="1542960" imgH="1106640" progId="ACD.ChemSketch.20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2383A98B-5FDD-B482-B2D7-C75AEDA52D0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256345" y="2081738"/>
                        <a:ext cx="1543050" cy="11064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74DA7BFC-A86D-BD3F-1DF5-CF7B8207911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4094591"/>
              </p:ext>
            </p:extLst>
          </p:nvPr>
        </p:nvGraphicFramePr>
        <p:xfrm>
          <a:off x="9503967" y="4021323"/>
          <a:ext cx="1538287" cy="849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6" imgW="1537560" imgH="849240" progId="ACD.ChemSketch.20">
                  <p:embed/>
                </p:oleObj>
              </mc:Choice>
              <mc:Fallback>
                <p:oleObj name="ChemSketch" r:id="rId6" imgW="1537560" imgH="849240" progId="ACD.ChemSketch.20">
                  <p:embed/>
                  <p:pic>
                    <p:nvPicPr>
                      <p:cNvPr id="8" name="Object 7">
                        <a:extLst>
                          <a:ext uri="{FF2B5EF4-FFF2-40B4-BE49-F238E27FC236}">
                            <a16:creationId xmlns:a16="http://schemas.microsoft.com/office/drawing/2014/main" id="{74DA7BFC-A86D-BD3F-1DF5-CF7B8207911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9503967" y="4021323"/>
                        <a:ext cx="1538287" cy="8493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9E15F293-1C3C-7CC5-0DC2-16B976922A3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12908094"/>
              </p:ext>
            </p:extLst>
          </p:nvPr>
        </p:nvGraphicFramePr>
        <p:xfrm>
          <a:off x="9199599" y="5140144"/>
          <a:ext cx="1501775" cy="874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8" imgW="1501560" imgH="874800" progId="ACD.ChemSketch.20">
                  <p:embed/>
                </p:oleObj>
              </mc:Choice>
              <mc:Fallback>
                <p:oleObj name="ChemSketch" r:id="rId8" imgW="1501560" imgH="874800" progId="ACD.ChemSketch.20">
                  <p:embed/>
                  <p:pic>
                    <p:nvPicPr>
                      <p:cNvPr id="10" name="Object 9">
                        <a:extLst>
                          <a:ext uri="{FF2B5EF4-FFF2-40B4-BE49-F238E27FC236}">
                            <a16:creationId xmlns:a16="http://schemas.microsoft.com/office/drawing/2014/main" id="{9E15F293-1C3C-7CC5-0DC2-16B976922A3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9199599" y="5140144"/>
                        <a:ext cx="1501775" cy="8747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665876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5296D21-A9BC-73C4-02ED-863C94A5BA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0789" y="1381084"/>
            <a:ext cx="9000000" cy="2459548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236FC21-5D73-2D26-10C2-195DED85EA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789" y="4022481"/>
            <a:ext cx="9000000" cy="267968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87B0D18-B2E8-F338-ECB6-042452C1D0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614" y="160326"/>
            <a:ext cx="10515600" cy="1325563"/>
          </a:xfrm>
        </p:spPr>
        <p:txBody>
          <a:bodyPr/>
          <a:lstStyle/>
          <a:p>
            <a:r>
              <a:rPr lang="sv-SE" dirty="0" err="1"/>
              <a:t>Dehyd+DiOH</a:t>
            </a:r>
            <a:r>
              <a:rPr lang="sv-SE" dirty="0"/>
              <a:t> </a:t>
            </a:r>
            <a:r>
              <a:rPr lang="sv-SE" sz="4400" kern="100" dirty="0">
                <a:cs typeface="Times New Roman" panose="02020603050405020304" pitchFamily="18" charset="0"/>
              </a:rPr>
              <a:t>M3</a:t>
            </a:r>
            <a:r>
              <a:rPr lang="sv-SE" kern="100" baseline="-25000" dirty="0">
                <a:cs typeface="Times New Roman" panose="02020603050405020304" pitchFamily="18" charset="0"/>
              </a:rPr>
              <a:t>A</a:t>
            </a:r>
            <a:r>
              <a:rPr lang="sv-SE" sz="4400" kern="100" baseline="-25000" dirty="0">
                <a:cs typeface="Times New Roman" panose="02020603050405020304" pitchFamily="18" charset="0"/>
              </a:rPr>
              <a:t> </a:t>
            </a:r>
            <a:r>
              <a:rPr lang="sv-SE" dirty="0"/>
              <a:t>RT4.53min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B1E90C03-D084-6D30-FB39-B0C5F6D72E40}"/>
              </a:ext>
            </a:extLst>
          </p:cNvPr>
          <p:cNvSpPr txBox="1"/>
          <p:nvPr/>
        </p:nvSpPr>
        <p:spPr>
          <a:xfrm>
            <a:off x="9158139" y="1493553"/>
            <a:ext cx="16655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[M + H]</a:t>
            </a:r>
            <a:r>
              <a:rPr lang="en-GB" sz="1200" b="1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+</a:t>
            </a:r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 (m/z)</a:t>
            </a:r>
            <a:endParaRPr lang="LID4096" sz="1200" dirty="0"/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5125E2B4-1FEE-9CAD-D85E-6A31BBD7603D}"/>
              </a:ext>
            </a:extLst>
          </p:cNvPr>
          <p:cNvSpPr txBox="1"/>
          <p:nvPr/>
        </p:nvSpPr>
        <p:spPr>
          <a:xfrm>
            <a:off x="10933500" y="1481676"/>
            <a:ext cx="11311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Formula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DE73CD1B-8773-6026-BB4E-B5A04B1695DA}"/>
              </a:ext>
            </a:extLst>
          </p:cNvPr>
          <p:cNvSpPr txBox="1"/>
          <p:nvPr/>
        </p:nvSpPr>
        <p:spPr>
          <a:xfrm>
            <a:off x="10946860" y="1699737"/>
            <a:ext cx="119495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21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30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4</a:t>
            </a:r>
            <a:endParaRPr lang="LID4096" sz="1200" dirty="0"/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09BA71CC-E767-EA64-604F-3738CD8B41B2}"/>
              </a:ext>
            </a:extLst>
          </p:cNvPr>
          <p:cNvSpPr txBox="1"/>
          <p:nvPr/>
        </p:nvSpPr>
        <p:spPr>
          <a:xfrm>
            <a:off x="9432385" y="1725121"/>
            <a:ext cx="932584" cy="278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347.2222</a:t>
            </a:r>
            <a:endParaRPr lang="LID4096" sz="12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6D16B93-2AF1-6E3F-B030-93F8952683D7}"/>
              </a:ext>
            </a:extLst>
          </p:cNvPr>
          <p:cNvSpPr txBox="1"/>
          <p:nvPr/>
        </p:nvSpPr>
        <p:spPr>
          <a:xfrm>
            <a:off x="10411451" y="5799329"/>
            <a:ext cx="4812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-H</a:t>
            </a:r>
            <a:r>
              <a:rPr lang="sv-SE" sz="1200" baseline="-25000" dirty="0"/>
              <a:t>2</a:t>
            </a:r>
            <a:r>
              <a:rPr lang="sv-SE" sz="1200" dirty="0"/>
              <a:t>O</a:t>
            </a:r>
            <a:endParaRPr lang="LID4096" sz="1200" dirty="0"/>
          </a:p>
        </p:txBody>
      </p: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392AC4EB-1E2F-76C9-94F6-7882919064CB}"/>
              </a:ext>
            </a:extLst>
          </p:cNvPr>
          <p:cNvCxnSpPr>
            <a:cxnSpLocks/>
          </p:cNvCxnSpPr>
          <p:nvPr/>
        </p:nvCxnSpPr>
        <p:spPr>
          <a:xfrm>
            <a:off x="10409989" y="5855384"/>
            <a:ext cx="0" cy="26347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5" name="TextBox 94">
            <a:extLst>
              <a:ext uri="{FF2B5EF4-FFF2-40B4-BE49-F238E27FC236}">
                <a16:creationId xmlns:a16="http://schemas.microsoft.com/office/drawing/2014/main" id="{41F5929D-DF10-ACF1-247D-AA3ABEEDD1FF}"/>
              </a:ext>
            </a:extLst>
          </p:cNvPr>
          <p:cNvSpPr txBox="1"/>
          <p:nvPr/>
        </p:nvSpPr>
        <p:spPr>
          <a:xfrm>
            <a:off x="10048540" y="6170189"/>
            <a:ext cx="77296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189.0910</a:t>
            </a:r>
            <a:endParaRPr lang="LID4096" sz="1200" dirty="0"/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8DBA82D3-4A66-5647-DA26-48E3F109BC5B}"/>
              </a:ext>
            </a:extLst>
          </p:cNvPr>
          <p:cNvSpPr txBox="1"/>
          <p:nvPr/>
        </p:nvSpPr>
        <p:spPr>
          <a:xfrm>
            <a:off x="10595023" y="4782897"/>
            <a:ext cx="4812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-H</a:t>
            </a:r>
            <a:r>
              <a:rPr lang="sv-SE" sz="1200" baseline="-25000" dirty="0"/>
              <a:t>2</a:t>
            </a:r>
            <a:r>
              <a:rPr lang="sv-SE" sz="1200" dirty="0"/>
              <a:t>O</a:t>
            </a:r>
            <a:endParaRPr lang="LID4096" sz="1200" dirty="0"/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15BBE6CD-E339-3B9A-B32D-5FF48B931323}"/>
              </a:ext>
            </a:extLst>
          </p:cNvPr>
          <p:cNvSpPr txBox="1"/>
          <p:nvPr/>
        </p:nvSpPr>
        <p:spPr>
          <a:xfrm>
            <a:off x="9678040" y="4617581"/>
            <a:ext cx="96372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000" dirty="0"/>
              <a:t>(not </a:t>
            </a:r>
            <a:r>
              <a:rPr lang="sv-SE" sz="1000" dirty="0" err="1"/>
              <a:t>detected</a:t>
            </a:r>
            <a:r>
              <a:rPr lang="sv-SE" sz="1000" dirty="0"/>
              <a:t>)</a:t>
            </a:r>
            <a:endParaRPr lang="LID4096" sz="1000" dirty="0"/>
          </a:p>
        </p:txBody>
      </p:sp>
      <p:cxnSp>
        <p:nvCxnSpPr>
          <p:cNvPr id="100" name="Straight Arrow Connector 99">
            <a:extLst>
              <a:ext uri="{FF2B5EF4-FFF2-40B4-BE49-F238E27FC236}">
                <a16:creationId xmlns:a16="http://schemas.microsoft.com/office/drawing/2014/main" id="{D48BC218-BA9F-CC8E-A82D-1E17FDF329D1}"/>
              </a:ext>
            </a:extLst>
          </p:cNvPr>
          <p:cNvCxnSpPr>
            <a:cxnSpLocks/>
          </p:cNvCxnSpPr>
          <p:nvPr/>
        </p:nvCxnSpPr>
        <p:spPr>
          <a:xfrm>
            <a:off x="10686082" y="4804475"/>
            <a:ext cx="317715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1" name="TextBox 100">
            <a:extLst>
              <a:ext uri="{FF2B5EF4-FFF2-40B4-BE49-F238E27FC236}">
                <a16:creationId xmlns:a16="http://schemas.microsoft.com/office/drawing/2014/main" id="{CF7A0CDB-C993-2EA2-6778-92804E257616}"/>
              </a:ext>
            </a:extLst>
          </p:cNvPr>
          <p:cNvSpPr txBox="1"/>
          <p:nvPr/>
        </p:nvSpPr>
        <p:spPr>
          <a:xfrm>
            <a:off x="10964400" y="4648578"/>
            <a:ext cx="77296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231.1016</a:t>
            </a:r>
            <a:endParaRPr lang="LID4096" sz="1200" dirty="0"/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007D02E7-4A1A-A2B1-034C-7305CD6B5F62}"/>
              </a:ext>
            </a:extLst>
          </p:cNvPr>
          <p:cNvSpPr txBox="1"/>
          <p:nvPr/>
        </p:nvSpPr>
        <p:spPr>
          <a:xfrm>
            <a:off x="10654433" y="3245982"/>
            <a:ext cx="4812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-H</a:t>
            </a:r>
            <a:r>
              <a:rPr lang="sv-SE" sz="1200" baseline="-25000" dirty="0"/>
              <a:t>2</a:t>
            </a:r>
            <a:r>
              <a:rPr lang="sv-SE" sz="1200" dirty="0"/>
              <a:t>O</a:t>
            </a:r>
            <a:endParaRPr lang="LID4096" sz="1200" dirty="0"/>
          </a:p>
        </p:txBody>
      </p:sp>
      <p:cxnSp>
        <p:nvCxnSpPr>
          <p:cNvPr id="104" name="Straight Arrow Connector 103">
            <a:extLst>
              <a:ext uri="{FF2B5EF4-FFF2-40B4-BE49-F238E27FC236}">
                <a16:creationId xmlns:a16="http://schemas.microsoft.com/office/drawing/2014/main" id="{09D6551F-134B-2F68-759E-907FD2CC1EDB}"/>
              </a:ext>
            </a:extLst>
          </p:cNvPr>
          <p:cNvCxnSpPr>
            <a:cxnSpLocks/>
          </p:cNvCxnSpPr>
          <p:nvPr/>
        </p:nvCxnSpPr>
        <p:spPr>
          <a:xfrm>
            <a:off x="10745492" y="3267560"/>
            <a:ext cx="317715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5" name="TextBox 104">
            <a:extLst>
              <a:ext uri="{FF2B5EF4-FFF2-40B4-BE49-F238E27FC236}">
                <a16:creationId xmlns:a16="http://schemas.microsoft.com/office/drawing/2014/main" id="{D9092E93-4A67-1AC3-4B10-AED16E73E48C}"/>
              </a:ext>
            </a:extLst>
          </p:cNvPr>
          <p:cNvSpPr txBox="1"/>
          <p:nvPr/>
        </p:nvSpPr>
        <p:spPr>
          <a:xfrm>
            <a:off x="11023810" y="3111663"/>
            <a:ext cx="77296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257.1536</a:t>
            </a:r>
            <a:endParaRPr lang="LID4096" sz="1200" dirty="0"/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C13C8535-0DBB-C1D8-E20A-0E329168ADBC}"/>
              </a:ext>
            </a:extLst>
          </p:cNvPr>
          <p:cNvSpPr txBox="1"/>
          <p:nvPr/>
        </p:nvSpPr>
        <p:spPr>
          <a:xfrm>
            <a:off x="9628963" y="3227899"/>
            <a:ext cx="96372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000" dirty="0"/>
              <a:t>(not </a:t>
            </a:r>
            <a:r>
              <a:rPr lang="sv-SE" sz="1000" dirty="0" err="1"/>
              <a:t>detected</a:t>
            </a:r>
            <a:r>
              <a:rPr lang="sv-SE" sz="1000" dirty="0"/>
              <a:t>)</a:t>
            </a:r>
            <a:endParaRPr lang="LID4096" sz="10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353A4C7-31BF-C045-4130-74736AC63C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10637" y="166838"/>
            <a:ext cx="2293620" cy="1386840"/>
          </a:xfrm>
          <a:prstGeom prst="rect">
            <a:avLst/>
          </a:prstGeom>
        </p:spPr>
      </p:pic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4AAA8A92-2B22-5832-766F-7B29F7A3E8C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102039"/>
              </p:ext>
            </p:extLst>
          </p:nvPr>
        </p:nvGraphicFramePr>
        <p:xfrm>
          <a:off x="9266406" y="2298533"/>
          <a:ext cx="1538287" cy="1008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5" imgW="1537560" imgH="1008720" progId="ACD.ChemSketch.20">
                  <p:embed/>
                </p:oleObj>
              </mc:Choice>
              <mc:Fallback>
                <p:oleObj name="ChemSketch" r:id="rId5" imgW="1537560" imgH="1008720" progId="ACD.ChemSketch.20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4AAA8A92-2B22-5832-766F-7B29F7A3E8C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266406" y="2298533"/>
                        <a:ext cx="1538287" cy="10080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8C21FFDC-07AA-9C94-4E5D-3B5001CF085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88118837"/>
              </p:ext>
            </p:extLst>
          </p:nvPr>
        </p:nvGraphicFramePr>
        <p:xfrm>
          <a:off x="9493418" y="3811839"/>
          <a:ext cx="1543050" cy="879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7" imgW="1542960" imgH="880200" progId="ACD.ChemSketch.20">
                  <p:embed/>
                </p:oleObj>
              </mc:Choice>
              <mc:Fallback>
                <p:oleObj name="ChemSketch" r:id="rId7" imgW="1542960" imgH="880200" progId="ACD.ChemSketch.20">
                  <p:embed/>
                  <p:pic>
                    <p:nvPicPr>
                      <p:cNvPr id="8" name="Object 7">
                        <a:extLst>
                          <a:ext uri="{FF2B5EF4-FFF2-40B4-BE49-F238E27FC236}">
                            <a16:creationId xmlns:a16="http://schemas.microsoft.com/office/drawing/2014/main" id="{8C21FFDC-07AA-9C94-4E5D-3B5001CF085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493418" y="3811839"/>
                        <a:ext cx="1543050" cy="879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5178065D-FA1B-7212-AF5B-EAFB932EC64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2448206"/>
              </p:ext>
            </p:extLst>
          </p:nvPr>
        </p:nvGraphicFramePr>
        <p:xfrm>
          <a:off x="9794626" y="4945982"/>
          <a:ext cx="1470025" cy="874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9" imgW="1470600" imgH="874800" progId="ACD.ChemSketch.20">
                  <p:embed/>
                </p:oleObj>
              </mc:Choice>
              <mc:Fallback>
                <p:oleObj name="ChemSketch" r:id="rId9" imgW="1470600" imgH="874800" progId="ACD.ChemSketch.20">
                  <p:embed/>
                  <p:pic>
                    <p:nvPicPr>
                      <p:cNvPr id="10" name="Object 9">
                        <a:extLst>
                          <a:ext uri="{FF2B5EF4-FFF2-40B4-BE49-F238E27FC236}">
                            <a16:creationId xmlns:a16="http://schemas.microsoft.com/office/drawing/2014/main" id="{5178065D-FA1B-7212-AF5B-EAFB932EC64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9794626" y="4945982"/>
                        <a:ext cx="1470025" cy="8747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860431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4F85F3-13C5-2B2B-3938-6E0B80E201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/>
              <a:t>DiOH</a:t>
            </a:r>
            <a:r>
              <a:rPr lang="sv-SE" dirty="0"/>
              <a:t> </a:t>
            </a:r>
            <a:r>
              <a:rPr lang="sv-SE" sz="4400" kern="100" dirty="0">
                <a:cs typeface="Times New Roman" panose="02020603050405020304" pitchFamily="18" charset="0"/>
              </a:rPr>
              <a:t>M4</a:t>
            </a:r>
            <a:r>
              <a:rPr lang="sv-SE" kern="100" baseline="-25000" dirty="0">
                <a:cs typeface="Times New Roman" panose="02020603050405020304" pitchFamily="18" charset="0"/>
              </a:rPr>
              <a:t>A</a:t>
            </a:r>
            <a:r>
              <a:rPr lang="sv-SE" sz="4400" kern="100" baseline="-25000" dirty="0">
                <a:cs typeface="Times New Roman" panose="02020603050405020304" pitchFamily="18" charset="0"/>
              </a:rPr>
              <a:t> </a:t>
            </a:r>
            <a:r>
              <a:rPr lang="sv-SE" dirty="0"/>
              <a:t>RT 4.89min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946C9FD-4350-8A54-DF90-B271326CEB6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2247" y="1388769"/>
            <a:ext cx="9000000" cy="2459548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BB08BDB-8506-AA41-5F33-38CD7D8F10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247" y="3848317"/>
            <a:ext cx="9000000" cy="2679680"/>
          </a:xfrm>
          <a:prstGeom prst="rect">
            <a:avLst/>
          </a:prstGeom>
        </p:spPr>
      </p:pic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B30FAC5F-DE8E-251A-EA72-5733CF96DC2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05410083"/>
              </p:ext>
            </p:extLst>
          </p:nvPr>
        </p:nvGraphicFramePr>
        <p:xfrm>
          <a:off x="9957883" y="5863690"/>
          <a:ext cx="1485094" cy="8903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4" imgW="1905840" imgH="1142280" progId="ACD.ChemSketch.20">
                  <p:embed/>
                </p:oleObj>
              </mc:Choice>
              <mc:Fallback>
                <p:oleObj name="ChemSketch" r:id="rId4" imgW="1905840" imgH="1142280" progId="ACD.ChemSketch.20">
                  <p:embed/>
                  <p:pic>
                    <p:nvPicPr>
                      <p:cNvPr id="3" name="Object 2">
                        <a:extLst>
                          <a:ext uri="{FF2B5EF4-FFF2-40B4-BE49-F238E27FC236}">
                            <a16:creationId xmlns:a16="http://schemas.microsoft.com/office/drawing/2014/main" id="{B30FAC5F-DE8E-251A-EA72-5733CF96DC2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957883" y="5863690"/>
                        <a:ext cx="1485094" cy="8903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52">
            <a:extLst>
              <a:ext uri="{FF2B5EF4-FFF2-40B4-BE49-F238E27FC236}">
                <a16:creationId xmlns:a16="http://schemas.microsoft.com/office/drawing/2014/main" id="{D5287C5F-2448-0874-B13A-9F4EF9A14E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9111" y="4286731"/>
            <a:ext cx="323807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altLang="LID4096" sz="600" b="0" i="0" u="none" strike="noStrike" cap="none" normalizeH="0" baseline="0" dirty="0">
                <a:ln>
                  <a:noFill/>
                </a:ln>
                <a:solidFill>
                  <a:srgbClr val="0000CD"/>
                </a:solidFill>
                <a:effectLst/>
                <a:latin typeface="Microsoft Sans Serif" panose="020B0604020202020204" pitchFamily="34" charset="0"/>
              </a:rPr>
              <a:t>193.1221</a:t>
            </a:r>
            <a:endParaRPr kumimoji="0" lang="LID4096" altLang="LID4096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E77160C6-70A6-FDB7-74BE-B0B850006A55}"/>
              </a:ext>
            </a:extLst>
          </p:cNvPr>
          <p:cNvSpPr txBox="1"/>
          <p:nvPr/>
        </p:nvSpPr>
        <p:spPr>
          <a:xfrm>
            <a:off x="9388928" y="1604865"/>
            <a:ext cx="140659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[M + H]</a:t>
            </a:r>
            <a:r>
              <a:rPr lang="en-GB" sz="1200" b="1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+</a:t>
            </a:r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 (m/z)</a:t>
            </a:r>
            <a:endParaRPr lang="LID4096" sz="1200" dirty="0"/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13BA9304-E824-FDD3-546D-914B59519476}"/>
              </a:ext>
            </a:extLst>
          </p:cNvPr>
          <p:cNvSpPr txBox="1"/>
          <p:nvPr/>
        </p:nvSpPr>
        <p:spPr>
          <a:xfrm>
            <a:off x="10856379" y="1541062"/>
            <a:ext cx="11311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Formula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CDE38AA2-4504-9DAD-CD08-AEFF0E5BEB06}"/>
              </a:ext>
            </a:extLst>
          </p:cNvPr>
          <p:cNvSpPr txBox="1"/>
          <p:nvPr/>
        </p:nvSpPr>
        <p:spPr>
          <a:xfrm>
            <a:off x="10869739" y="1759123"/>
            <a:ext cx="119495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21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32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4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BD99C1DA-C0D4-A1F1-F8E5-3A2FACDFE7A3}"/>
              </a:ext>
            </a:extLst>
          </p:cNvPr>
          <p:cNvSpPr txBox="1"/>
          <p:nvPr/>
        </p:nvSpPr>
        <p:spPr>
          <a:xfrm>
            <a:off x="9663174" y="1836694"/>
            <a:ext cx="78760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349.2374 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1C1C0948-63EA-F591-1449-F5AAEEC206D3}"/>
              </a:ext>
            </a:extLst>
          </p:cNvPr>
          <p:cNvCxnSpPr>
            <a:cxnSpLocks/>
          </p:cNvCxnSpPr>
          <p:nvPr/>
        </p:nvCxnSpPr>
        <p:spPr>
          <a:xfrm>
            <a:off x="10376115" y="5525144"/>
            <a:ext cx="503695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9" name="TextBox 88">
            <a:extLst>
              <a:ext uri="{FF2B5EF4-FFF2-40B4-BE49-F238E27FC236}">
                <a16:creationId xmlns:a16="http://schemas.microsoft.com/office/drawing/2014/main" id="{F7ECD05D-4FD0-3423-414F-0744A9FE733C}"/>
              </a:ext>
            </a:extLst>
          </p:cNvPr>
          <p:cNvSpPr txBox="1"/>
          <p:nvPr/>
        </p:nvSpPr>
        <p:spPr>
          <a:xfrm>
            <a:off x="10409044" y="5511318"/>
            <a:ext cx="4812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-H</a:t>
            </a:r>
            <a:r>
              <a:rPr lang="sv-SE" sz="1200" baseline="-25000" dirty="0"/>
              <a:t>2</a:t>
            </a:r>
            <a:r>
              <a:rPr lang="sv-SE" sz="1200" dirty="0"/>
              <a:t>O</a:t>
            </a:r>
            <a:endParaRPr lang="LID4096" sz="1200" dirty="0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A61E3A31-3F5C-B0C3-22CA-741188C87769}"/>
              </a:ext>
            </a:extLst>
          </p:cNvPr>
          <p:cNvSpPr txBox="1"/>
          <p:nvPr/>
        </p:nvSpPr>
        <p:spPr>
          <a:xfrm>
            <a:off x="9476564" y="5369249"/>
            <a:ext cx="96372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000" dirty="0"/>
              <a:t>(not </a:t>
            </a:r>
            <a:r>
              <a:rPr lang="sv-SE" sz="1000" dirty="0" err="1"/>
              <a:t>detected</a:t>
            </a:r>
            <a:r>
              <a:rPr lang="sv-SE" sz="1000" dirty="0"/>
              <a:t>)</a:t>
            </a:r>
            <a:endParaRPr lang="LID4096" sz="1000" dirty="0"/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9204F798-0547-36E3-D404-E1776B93ED31}"/>
              </a:ext>
            </a:extLst>
          </p:cNvPr>
          <p:cNvSpPr txBox="1"/>
          <p:nvPr/>
        </p:nvSpPr>
        <p:spPr>
          <a:xfrm>
            <a:off x="10879159" y="5369248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201.0910</a:t>
            </a:r>
            <a:endParaRPr lang="LID4096" sz="1200" dirty="0"/>
          </a:p>
        </p:txBody>
      </p:sp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9C34C9E1-A1F0-DF75-31FD-075A6AEDB7EF}"/>
              </a:ext>
            </a:extLst>
          </p:cNvPr>
          <p:cNvCxnSpPr>
            <a:cxnSpLocks/>
          </p:cNvCxnSpPr>
          <p:nvPr/>
        </p:nvCxnSpPr>
        <p:spPr>
          <a:xfrm>
            <a:off x="10952137" y="2955008"/>
            <a:ext cx="330629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4" name="TextBox 93">
            <a:extLst>
              <a:ext uri="{FF2B5EF4-FFF2-40B4-BE49-F238E27FC236}">
                <a16:creationId xmlns:a16="http://schemas.microsoft.com/office/drawing/2014/main" id="{166ECA6A-E01C-FEB7-9382-1B72278590E2}"/>
              </a:ext>
            </a:extLst>
          </p:cNvPr>
          <p:cNvSpPr txBox="1"/>
          <p:nvPr/>
        </p:nvSpPr>
        <p:spPr>
          <a:xfrm>
            <a:off x="10861079" y="2964429"/>
            <a:ext cx="4812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-H</a:t>
            </a:r>
            <a:r>
              <a:rPr lang="sv-SE" sz="1200" baseline="-25000" dirty="0"/>
              <a:t>2</a:t>
            </a:r>
            <a:r>
              <a:rPr lang="sv-SE" sz="1200" dirty="0"/>
              <a:t>O</a:t>
            </a:r>
            <a:endParaRPr lang="LID4096" sz="1200" dirty="0"/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B6A9A1C7-BFFB-DCB2-C4B5-6A02AC14989B}"/>
              </a:ext>
            </a:extLst>
          </p:cNvPr>
          <p:cNvSpPr txBox="1"/>
          <p:nvPr/>
        </p:nvSpPr>
        <p:spPr>
          <a:xfrm>
            <a:off x="10021588" y="2814611"/>
            <a:ext cx="96372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000" dirty="0"/>
              <a:t>(not </a:t>
            </a:r>
            <a:r>
              <a:rPr lang="sv-SE" sz="1000" dirty="0" err="1"/>
              <a:t>detected</a:t>
            </a:r>
            <a:r>
              <a:rPr lang="sv-SE" sz="1000" dirty="0"/>
              <a:t>)</a:t>
            </a:r>
            <a:endParaRPr lang="LID4096" sz="1000" dirty="0"/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E2FA2A02-ED8E-DE36-F56C-2B68004A016A}"/>
              </a:ext>
            </a:extLst>
          </p:cNvPr>
          <p:cNvSpPr txBox="1"/>
          <p:nvPr/>
        </p:nvSpPr>
        <p:spPr>
          <a:xfrm>
            <a:off x="11253703" y="2806861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271.1693</a:t>
            </a:r>
            <a:endParaRPr lang="LID4096" sz="1200" dirty="0"/>
          </a:p>
        </p:txBody>
      </p:sp>
      <p:cxnSp>
        <p:nvCxnSpPr>
          <p:cNvPr id="99" name="Straight Arrow Connector 98">
            <a:extLst>
              <a:ext uri="{FF2B5EF4-FFF2-40B4-BE49-F238E27FC236}">
                <a16:creationId xmlns:a16="http://schemas.microsoft.com/office/drawing/2014/main" id="{01961374-8686-C5EF-5DC6-2499A74438A6}"/>
              </a:ext>
            </a:extLst>
          </p:cNvPr>
          <p:cNvCxnSpPr>
            <a:cxnSpLocks/>
          </p:cNvCxnSpPr>
          <p:nvPr/>
        </p:nvCxnSpPr>
        <p:spPr>
          <a:xfrm>
            <a:off x="10502684" y="4117382"/>
            <a:ext cx="0" cy="26347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0" name="TextBox 99">
            <a:extLst>
              <a:ext uri="{FF2B5EF4-FFF2-40B4-BE49-F238E27FC236}">
                <a16:creationId xmlns:a16="http://schemas.microsoft.com/office/drawing/2014/main" id="{99940CE1-E65B-1481-63BA-405D8E48089B}"/>
              </a:ext>
            </a:extLst>
          </p:cNvPr>
          <p:cNvSpPr txBox="1"/>
          <p:nvPr/>
        </p:nvSpPr>
        <p:spPr>
          <a:xfrm>
            <a:off x="10775837" y="4088057"/>
            <a:ext cx="4812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-H</a:t>
            </a:r>
            <a:r>
              <a:rPr lang="sv-SE" sz="1200" baseline="-25000" dirty="0"/>
              <a:t>2</a:t>
            </a:r>
            <a:r>
              <a:rPr lang="sv-SE" sz="1200" dirty="0"/>
              <a:t>O</a:t>
            </a:r>
            <a:endParaRPr lang="LID4096" sz="1200" dirty="0"/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0949F3CC-856E-C63F-5DBC-A1F9D5C89CD4}"/>
              </a:ext>
            </a:extLst>
          </p:cNvPr>
          <p:cNvSpPr txBox="1"/>
          <p:nvPr/>
        </p:nvSpPr>
        <p:spPr>
          <a:xfrm>
            <a:off x="10060332" y="3930490"/>
            <a:ext cx="96372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000" dirty="0"/>
              <a:t>(not </a:t>
            </a:r>
            <a:r>
              <a:rPr lang="sv-SE" sz="1000" dirty="0" err="1"/>
              <a:t>detected</a:t>
            </a:r>
            <a:r>
              <a:rPr lang="sv-SE" sz="1000" dirty="0"/>
              <a:t>)</a:t>
            </a:r>
            <a:endParaRPr lang="LID4096" sz="1000" dirty="0"/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712D4749-86DE-B417-F867-81E6258218E0}"/>
              </a:ext>
            </a:extLst>
          </p:cNvPr>
          <p:cNvSpPr txBox="1"/>
          <p:nvPr/>
        </p:nvSpPr>
        <p:spPr>
          <a:xfrm>
            <a:off x="10106827" y="4348944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291.1693</a:t>
            </a:r>
            <a:endParaRPr lang="LID4096" sz="1200" dirty="0"/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7C2080FC-6E05-06C5-D2E7-911DC1E134B0}"/>
              </a:ext>
            </a:extLst>
          </p:cNvPr>
          <p:cNvSpPr txBox="1"/>
          <p:nvPr/>
        </p:nvSpPr>
        <p:spPr>
          <a:xfrm>
            <a:off x="10928236" y="4496178"/>
            <a:ext cx="4812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-H</a:t>
            </a:r>
            <a:r>
              <a:rPr lang="sv-SE" sz="1200" baseline="-25000" dirty="0"/>
              <a:t>2</a:t>
            </a:r>
            <a:r>
              <a:rPr lang="sv-SE" sz="1200" dirty="0"/>
              <a:t>O</a:t>
            </a:r>
            <a:endParaRPr lang="LID4096" sz="1200" dirty="0"/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CEBBFB5A-4A18-C582-D26F-35E92ED84F8A}"/>
              </a:ext>
            </a:extLst>
          </p:cNvPr>
          <p:cNvSpPr txBox="1"/>
          <p:nvPr/>
        </p:nvSpPr>
        <p:spPr>
          <a:xfrm>
            <a:off x="10034501" y="4485845"/>
            <a:ext cx="96372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000" dirty="0"/>
              <a:t>(not </a:t>
            </a:r>
            <a:r>
              <a:rPr lang="sv-SE" sz="1000" dirty="0" err="1"/>
              <a:t>detected</a:t>
            </a:r>
            <a:r>
              <a:rPr lang="sv-SE" sz="1000" dirty="0"/>
              <a:t>)</a:t>
            </a:r>
            <a:endParaRPr lang="LID4096" sz="1000" dirty="0"/>
          </a:p>
        </p:txBody>
      </p:sp>
      <p:cxnSp>
        <p:nvCxnSpPr>
          <p:cNvPr id="105" name="Straight Arrow Connector 104">
            <a:extLst>
              <a:ext uri="{FF2B5EF4-FFF2-40B4-BE49-F238E27FC236}">
                <a16:creationId xmlns:a16="http://schemas.microsoft.com/office/drawing/2014/main" id="{EEA40604-2806-AA25-D268-D2B20C5EB0C8}"/>
              </a:ext>
            </a:extLst>
          </p:cNvPr>
          <p:cNvCxnSpPr>
            <a:cxnSpLocks/>
          </p:cNvCxnSpPr>
          <p:nvPr/>
        </p:nvCxnSpPr>
        <p:spPr>
          <a:xfrm>
            <a:off x="10965051" y="4494508"/>
            <a:ext cx="317715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6" name="TextBox 105">
            <a:extLst>
              <a:ext uri="{FF2B5EF4-FFF2-40B4-BE49-F238E27FC236}">
                <a16:creationId xmlns:a16="http://schemas.microsoft.com/office/drawing/2014/main" id="{BE7BC45A-5B38-4C68-B424-37A704E75F5F}"/>
              </a:ext>
            </a:extLst>
          </p:cNvPr>
          <p:cNvSpPr txBox="1"/>
          <p:nvPr/>
        </p:nvSpPr>
        <p:spPr>
          <a:xfrm>
            <a:off x="11243369" y="4338611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257.1536</a:t>
            </a:r>
            <a:endParaRPr lang="LID4096" sz="1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B73018C-A117-EBE5-6594-DB73A8CA215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84430" y="192306"/>
            <a:ext cx="2278380" cy="1287780"/>
          </a:xfrm>
          <a:prstGeom prst="rect">
            <a:avLst/>
          </a:prstGeom>
        </p:spPr>
      </p:pic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E8EF3EA4-B938-1CAF-AB62-ADC69B44911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09514046"/>
              </p:ext>
            </p:extLst>
          </p:nvPr>
        </p:nvGraphicFramePr>
        <p:xfrm>
          <a:off x="9467433" y="1997911"/>
          <a:ext cx="1558925" cy="885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7" imgW="1558440" imgH="885240" progId="ACD.ChemSketch.20">
                  <p:embed/>
                </p:oleObj>
              </mc:Choice>
              <mc:Fallback>
                <p:oleObj name="ChemSketch" r:id="rId7" imgW="1558440" imgH="885240" progId="ACD.ChemSketch.20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E8EF3EA4-B938-1CAF-AB62-ADC69B44911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467433" y="1997911"/>
                        <a:ext cx="1558925" cy="885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24D89C1B-9D6A-3A43-D6F4-5ADAA67CD2A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18899986"/>
              </p:ext>
            </p:extLst>
          </p:nvPr>
        </p:nvGraphicFramePr>
        <p:xfrm>
          <a:off x="9682664" y="3111417"/>
          <a:ext cx="1609725" cy="92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9" imgW="1609920" imgH="921240" progId="ACD.ChemSketch.20">
                  <p:embed/>
                </p:oleObj>
              </mc:Choice>
              <mc:Fallback>
                <p:oleObj name="ChemSketch" r:id="rId9" imgW="1609920" imgH="921240" progId="ACD.ChemSketch.20">
                  <p:embed/>
                  <p:pic>
                    <p:nvPicPr>
                      <p:cNvPr id="8" name="Object 7">
                        <a:extLst>
                          <a:ext uri="{FF2B5EF4-FFF2-40B4-BE49-F238E27FC236}">
                            <a16:creationId xmlns:a16="http://schemas.microsoft.com/office/drawing/2014/main" id="{24D89C1B-9D6A-3A43-D6F4-5ADAA67CD2A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9682664" y="3111417"/>
                        <a:ext cx="1609725" cy="920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3C4D6F3A-9E74-5742-0142-6754EDFDF17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7087891"/>
              </p:ext>
            </p:extLst>
          </p:nvPr>
        </p:nvGraphicFramePr>
        <p:xfrm>
          <a:off x="9266823" y="4605923"/>
          <a:ext cx="1465263" cy="879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11" imgW="1465200" imgH="880200" progId="ACD.ChemSketch.20">
                  <p:embed/>
                </p:oleObj>
              </mc:Choice>
              <mc:Fallback>
                <p:oleObj name="ChemSketch" r:id="rId11" imgW="1465200" imgH="880200" progId="ACD.ChemSketch.20">
                  <p:embed/>
                  <p:pic>
                    <p:nvPicPr>
                      <p:cNvPr id="10" name="Object 9">
                        <a:extLst>
                          <a:ext uri="{FF2B5EF4-FFF2-40B4-BE49-F238E27FC236}">
                            <a16:creationId xmlns:a16="http://schemas.microsoft.com/office/drawing/2014/main" id="{3C4D6F3A-9E74-5742-0142-6754EDFDF17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9266823" y="4605923"/>
                        <a:ext cx="1465263" cy="879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931799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3EFE2B-7C5A-8C4E-B71B-7094143198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6402355" cy="1202418"/>
          </a:xfrm>
        </p:spPr>
        <p:txBody>
          <a:bodyPr/>
          <a:lstStyle/>
          <a:p>
            <a:r>
              <a:rPr lang="sv-SE" dirty="0" err="1"/>
              <a:t>DiOH</a:t>
            </a:r>
            <a:r>
              <a:rPr lang="sv-SE" sz="4400" kern="100" dirty="0">
                <a:cs typeface="Times New Roman" panose="02020603050405020304" pitchFamily="18" charset="0"/>
              </a:rPr>
              <a:t> M4</a:t>
            </a:r>
            <a:r>
              <a:rPr lang="sv-SE" sz="4400" kern="100" baseline="-25000" dirty="0">
                <a:cs typeface="Times New Roman" panose="02020603050405020304" pitchFamily="18" charset="0"/>
              </a:rPr>
              <a:t>B</a:t>
            </a:r>
            <a:r>
              <a:rPr lang="sv-SE" dirty="0"/>
              <a:t> RT4.00min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1628512-9DA1-5288-A754-2CAF4C7C4A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761030"/>
            <a:ext cx="9000000" cy="2459548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0EE7660-0E5E-CA20-D0D8-5F4827362D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267073"/>
            <a:ext cx="9000000" cy="2679680"/>
          </a:xfrm>
          <a:prstGeom prst="rect">
            <a:avLst/>
          </a:prstGeom>
        </p:spPr>
      </p:pic>
      <p:sp>
        <p:nvSpPr>
          <p:cNvPr id="80" name="TextBox 79">
            <a:extLst>
              <a:ext uri="{FF2B5EF4-FFF2-40B4-BE49-F238E27FC236}">
                <a16:creationId xmlns:a16="http://schemas.microsoft.com/office/drawing/2014/main" id="{2E0993AD-B38E-0E7E-1346-9041F25B9D96}"/>
              </a:ext>
            </a:extLst>
          </p:cNvPr>
          <p:cNvSpPr txBox="1"/>
          <p:nvPr/>
        </p:nvSpPr>
        <p:spPr>
          <a:xfrm>
            <a:off x="9388928" y="1604865"/>
            <a:ext cx="140659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[M + H]</a:t>
            </a:r>
            <a:r>
              <a:rPr lang="en-GB" sz="1200" b="1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+</a:t>
            </a:r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 (m/z)</a:t>
            </a:r>
            <a:endParaRPr lang="LID4096" sz="1200" dirty="0"/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97AFF1B0-F13A-DCD2-1B2B-976D7EDCF8DA}"/>
              </a:ext>
            </a:extLst>
          </p:cNvPr>
          <p:cNvSpPr txBox="1"/>
          <p:nvPr/>
        </p:nvSpPr>
        <p:spPr>
          <a:xfrm>
            <a:off x="10865709" y="1606376"/>
            <a:ext cx="11311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Formula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74C7A63B-126C-EB2F-F706-76D0A8D76E8B}"/>
              </a:ext>
            </a:extLst>
          </p:cNvPr>
          <p:cNvSpPr txBox="1"/>
          <p:nvPr/>
        </p:nvSpPr>
        <p:spPr>
          <a:xfrm>
            <a:off x="10879069" y="1824437"/>
            <a:ext cx="119495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21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32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4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7B77B1CA-9C56-5F04-0058-8602C1B7CEC9}"/>
              </a:ext>
            </a:extLst>
          </p:cNvPr>
          <p:cNvSpPr txBox="1"/>
          <p:nvPr/>
        </p:nvSpPr>
        <p:spPr>
          <a:xfrm>
            <a:off x="9663174" y="1836694"/>
            <a:ext cx="78760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349.2379</a:t>
            </a:r>
            <a:endParaRPr lang="LID4096" sz="1200" dirty="0"/>
          </a:p>
        </p:txBody>
      </p: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64579B0F-8E70-F93C-405D-B2B2E79EC71E}"/>
              </a:ext>
            </a:extLst>
          </p:cNvPr>
          <p:cNvCxnSpPr>
            <a:cxnSpLocks/>
          </p:cNvCxnSpPr>
          <p:nvPr/>
        </p:nvCxnSpPr>
        <p:spPr>
          <a:xfrm>
            <a:off x="10740325" y="3463870"/>
            <a:ext cx="278969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6" name="TextBox 85">
            <a:extLst>
              <a:ext uri="{FF2B5EF4-FFF2-40B4-BE49-F238E27FC236}">
                <a16:creationId xmlns:a16="http://schemas.microsoft.com/office/drawing/2014/main" id="{E735EF98-19C9-DFA8-57C4-E7D2CA130814}"/>
              </a:ext>
            </a:extLst>
          </p:cNvPr>
          <p:cNvSpPr txBox="1"/>
          <p:nvPr/>
        </p:nvSpPr>
        <p:spPr>
          <a:xfrm>
            <a:off x="9825276" y="3323473"/>
            <a:ext cx="96372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000" dirty="0"/>
              <a:t>(not </a:t>
            </a:r>
            <a:r>
              <a:rPr lang="sv-SE" sz="1000" dirty="0" err="1"/>
              <a:t>detected</a:t>
            </a:r>
            <a:r>
              <a:rPr lang="sv-SE" sz="1000" dirty="0"/>
              <a:t>)</a:t>
            </a:r>
            <a:endParaRPr lang="LID4096" sz="1000" dirty="0"/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2DA704F3-1B49-C0E2-83E6-202541B46408}"/>
              </a:ext>
            </a:extLst>
          </p:cNvPr>
          <p:cNvSpPr txBox="1"/>
          <p:nvPr/>
        </p:nvSpPr>
        <p:spPr>
          <a:xfrm>
            <a:off x="10618272" y="3426796"/>
            <a:ext cx="4812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-H</a:t>
            </a:r>
            <a:r>
              <a:rPr lang="sv-SE" sz="1200" baseline="-25000" dirty="0"/>
              <a:t>2</a:t>
            </a:r>
            <a:r>
              <a:rPr lang="sv-SE" sz="1200" dirty="0"/>
              <a:t>O</a:t>
            </a:r>
            <a:endParaRPr lang="LID4096" sz="1200" dirty="0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4891FFB8-1CFA-2CFB-FD65-AE4436CA3BA5}"/>
              </a:ext>
            </a:extLst>
          </p:cNvPr>
          <p:cNvSpPr txBox="1"/>
          <p:nvPr/>
        </p:nvSpPr>
        <p:spPr>
          <a:xfrm>
            <a:off x="11065140" y="3323473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275.1642</a:t>
            </a:r>
            <a:endParaRPr lang="LID4096" sz="1200" dirty="0"/>
          </a:p>
        </p:txBody>
      </p: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961F5329-E3AE-5693-C0A5-EBD7E1D7D504}"/>
              </a:ext>
            </a:extLst>
          </p:cNvPr>
          <p:cNvCxnSpPr>
            <a:cxnSpLocks/>
          </p:cNvCxnSpPr>
          <p:nvPr/>
        </p:nvCxnSpPr>
        <p:spPr>
          <a:xfrm>
            <a:off x="10383864" y="5021450"/>
            <a:ext cx="0" cy="26347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1" name="TextBox 90">
            <a:extLst>
              <a:ext uri="{FF2B5EF4-FFF2-40B4-BE49-F238E27FC236}">
                <a16:creationId xmlns:a16="http://schemas.microsoft.com/office/drawing/2014/main" id="{7714AC6D-F33A-265A-1ADC-78FA819F95E2}"/>
              </a:ext>
            </a:extLst>
          </p:cNvPr>
          <p:cNvSpPr txBox="1"/>
          <p:nvPr/>
        </p:nvSpPr>
        <p:spPr>
          <a:xfrm>
            <a:off x="10657017" y="4992125"/>
            <a:ext cx="4812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-H</a:t>
            </a:r>
            <a:r>
              <a:rPr lang="sv-SE" sz="1200" baseline="-25000" dirty="0"/>
              <a:t>2</a:t>
            </a:r>
            <a:r>
              <a:rPr lang="sv-SE" sz="1200" dirty="0"/>
              <a:t>O</a:t>
            </a:r>
            <a:endParaRPr lang="LID4096" sz="1200" dirty="0"/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1D3ECC92-6F57-E178-0D52-F7CE196331CC}"/>
              </a:ext>
            </a:extLst>
          </p:cNvPr>
          <p:cNvSpPr txBox="1"/>
          <p:nvPr/>
        </p:nvSpPr>
        <p:spPr>
          <a:xfrm>
            <a:off x="9941512" y="4834558"/>
            <a:ext cx="96372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000" dirty="0"/>
              <a:t>(not </a:t>
            </a:r>
            <a:r>
              <a:rPr lang="sv-SE" sz="1000" dirty="0" err="1"/>
              <a:t>detected</a:t>
            </a:r>
            <a:r>
              <a:rPr lang="sv-SE" sz="1000" dirty="0"/>
              <a:t>)</a:t>
            </a:r>
            <a:endParaRPr lang="LID4096" sz="1000" dirty="0"/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EE70317F-4BF0-387B-940A-280B261E6BFA}"/>
              </a:ext>
            </a:extLst>
          </p:cNvPr>
          <p:cNvSpPr txBox="1"/>
          <p:nvPr/>
        </p:nvSpPr>
        <p:spPr>
          <a:xfrm>
            <a:off x="9988007" y="5253012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191.1067</a:t>
            </a:r>
            <a:endParaRPr lang="LID4096" sz="1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EF1010A-0383-2E1A-9561-54F693F8BC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72603" y="202036"/>
            <a:ext cx="2346960" cy="1295400"/>
          </a:xfrm>
          <a:prstGeom prst="rect">
            <a:avLst/>
          </a:prstGeom>
        </p:spPr>
      </p:pic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AF901312-9B1A-6FB1-7797-66CA9B93EC1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30143083"/>
              </p:ext>
            </p:extLst>
          </p:nvPr>
        </p:nvGraphicFramePr>
        <p:xfrm>
          <a:off x="9436631" y="2525022"/>
          <a:ext cx="1593850" cy="890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5" imgW="1594440" imgH="890640" progId="ACD.ChemSketch.20">
                  <p:embed/>
                </p:oleObj>
              </mc:Choice>
              <mc:Fallback>
                <p:oleObj name="ChemSketch" r:id="rId5" imgW="1594440" imgH="890640" progId="ACD.ChemSketch.20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AF901312-9B1A-6FB1-7797-66CA9B93EC1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436631" y="2525022"/>
                        <a:ext cx="1593850" cy="890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FC58563D-6101-C49A-349A-150CCDDC64A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97288494"/>
              </p:ext>
            </p:extLst>
          </p:nvPr>
        </p:nvGraphicFramePr>
        <p:xfrm>
          <a:off x="9698910" y="4015190"/>
          <a:ext cx="1501775" cy="874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7" imgW="1501560" imgH="874800" progId="ACD.ChemSketch.20">
                  <p:embed/>
                </p:oleObj>
              </mc:Choice>
              <mc:Fallback>
                <p:oleObj name="ChemSketch" r:id="rId7" imgW="1501560" imgH="874800" progId="ACD.ChemSketch.20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FC58563D-6101-C49A-349A-150CCDDC64A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698910" y="4015190"/>
                        <a:ext cx="1501775" cy="8747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647828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B71FDC-699B-B7F1-63AF-E38F24EAA8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/>
              <a:t>DiOH</a:t>
            </a:r>
            <a:r>
              <a:rPr lang="sv-SE" sz="4400" kern="100" dirty="0">
                <a:cs typeface="Times New Roman" panose="02020603050405020304" pitchFamily="18" charset="0"/>
              </a:rPr>
              <a:t> M4</a:t>
            </a:r>
            <a:r>
              <a:rPr lang="sv-SE" kern="100" baseline="-25000" dirty="0">
                <a:cs typeface="Times New Roman" panose="02020603050405020304" pitchFamily="18" charset="0"/>
              </a:rPr>
              <a:t>C</a:t>
            </a:r>
            <a:r>
              <a:rPr lang="sv-SE" dirty="0"/>
              <a:t> RT4.13min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62C5239-913D-BCBD-752B-15C820DF43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6621" y="1589807"/>
            <a:ext cx="9000000" cy="2459548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92AE3F5-7EE6-387A-9D40-829D6012AD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621" y="4102235"/>
            <a:ext cx="9000000" cy="2679680"/>
          </a:xfrm>
          <a:prstGeom prst="rect">
            <a:avLst/>
          </a:prstGeom>
        </p:spPr>
      </p:pic>
      <p:sp>
        <p:nvSpPr>
          <p:cNvPr id="81" name="TextBox 80">
            <a:extLst>
              <a:ext uri="{FF2B5EF4-FFF2-40B4-BE49-F238E27FC236}">
                <a16:creationId xmlns:a16="http://schemas.microsoft.com/office/drawing/2014/main" id="{0BCBAB34-5BDD-0A02-22C2-2B8D7F8AD845}"/>
              </a:ext>
            </a:extLst>
          </p:cNvPr>
          <p:cNvSpPr txBox="1"/>
          <p:nvPr/>
        </p:nvSpPr>
        <p:spPr>
          <a:xfrm>
            <a:off x="9388928" y="1604865"/>
            <a:ext cx="140659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[M + H]</a:t>
            </a:r>
            <a:r>
              <a:rPr lang="en-GB" sz="1200" b="1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+</a:t>
            </a:r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 (m/z)</a:t>
            </a:r>
            <a:endParaRPr lang="LID4096" sz="1200" dirty="0"/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493756B1-7C5F-6DD1-36F3-E93F37D86949}"/>
              </a:ext>
            </a:extLst>
          </p:cNvPr>
          <p:cNvSpPr txBox="1"/>
          <p:nvPr/>
        </p:nvSpPr>
        <p:spPr>
          <a:xfrm>
            <a:off x="10865709" y="1606376"/>
            <a:ext cx="11311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Formula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787A085E-E799-6C26-6BD3-88F88CE90FCF}"/>
              </a:ext>
            </a:extLst>
          </p:cNvPr>
          <p:cNvSpPr txBox="1"/>
          <p:nvPr/>
        </p:nvSpPr>
        <p:spPr>
          <a:xfrm>
            <a:off x="10879069" y="1824437"/>
            <a:ext cx="119495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21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32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4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8BD0ABC2-9E54-EE52-20CE-2FBE6E456882}"/>
              </a:ext>
            </a:extLst>
          </p:cNvPr>
          <p:cNvSpPr txBox="1"/>
          <p:nvPr/>
        </p:nvSpPr>
        <p:spPr>
          <a:xfrm>
            <a:off x="9663174" y="1836694"/>
            <a:ext cx="78760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349.2379</a:t>
            </a:r>
            <a:endParaRPr lang="LID4096" sz="1200" dirty="0"/>
          </a:p>
        </p:txBody>
      </p: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F2CE16BB-17E7-B144-714A-2916668C9A73}"/>
              </a:ext>
            </a:extLst>
          </p:cNvPr>
          <p:cNvCxnSpPr>
            <a:cxnSpLocks/>
          </p:cNvCxnSpPr>
          <p:nvPr/>
        </p:nvCxnSpPr>
        <p:spPr>
          <a:xfrm>
            <a:off x="10630375" y="3523816"/>
            <a:ext cx="278969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7" name="TextBox 86">
            <a:extLst>
              <a:ext uri="{FF2B5EF4-FFF2-40B4-BE49-F238E27FC236}">
                <a16:creationId xmlns:a16="http://schemas.microsoft.com/office/drawing/2014/main" id="{A7AF0803-E4C5-5CCB-9AD1-90A85FFE704C}"/>
              </a:ext>
            </a:extLst>
          </p:cNvPr>
          <p:cNvSpPr txBox="1"/>
          <p:nvPr/>
        </p:nvSpPr>
        <p:spPr>
          <a:xfrm>
            <a:off x="9715326" y="3383419"/>
            <a:ext cx="96372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000" dirty="0"/>
              <a:t>(not </a:t>
            </a:r>
            <a:r>
              <a:rPr lang="sv-SE" sz="1000" dirty="0" err="1"/>
              <a:t>detected</a:t>
            </a:r>
            <a:r>
              <a:rPr lang="sv-SE" sz="1000" dirty="0"/>
              <a:t>)</a:t>
            </a:r>
            <a:endParaRPr lang="LID4096" sz="1000" dirty="0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4084EC34-1DC5-24A1-2411-93FF08EA6A2A}"/>
              </a:ext>
            </a:extLst>
          </p:cNvPr>
          <p:cNvSpPr txBox="1"/>
          <p:nvPr/>
        </p:nvSpPr>
        <p:spPr>
          <a:xfrm>
            <a:off x="10508322" y="3486742"/>
            <a:ext cx="4812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-H</a:t>
            </a:r>
            <a:r>
              <a:rPr lang="sv-SE" sz="1200" baseline="-25000" dirty="0"/>
              <a:t>2</a:t>
            </a:r>
            <a:r>
              <a:rPr lang="sv-SE" sz="1200" dirty="0"/>
              <a:t>O</a:t>
            </a:r>
            <a:endParaRPr lang="LID4096" sz="1200" dirty="0"/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9C938190-DC06-D24E-5D34-4716F9F92B42}"/>
              </a:ext>
            </a:extLst>
          </p:cNvPr>
          <p:cNvSpPr txBox="1"/>
          <p:nvPr/>
        </p:nvSpPr>
        <p:spPr>
          <a:xfrm>
            <a:off x="10955190" y="3383419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275.1642</a:t>
            </a:r>
            <a:endParaRPr lang="LID4096" sz="1200" dirty="0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2AD598AF-2F3F-7DD1-E720-98BCC85D7A6D}"/>
              </a:ext>
            </a:extLst>
          </p:cNvPr>
          <p:cNvSpPr txBox="1"/>
          <p:nvPr/>
        </p:nvSpPr>
        <p:spPr>
          <a:xfrm>
            <a:off x="11307945" y="3729012"/>
            <a:ext cx="4812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-H</a:t>
            </a:r>
            <a:r>
              <a:rPr lang="sv-SE" sz="1200" baseline="-25000" dirty="0"/>
              <a:t>2</a:t>
            </a:r>
            <a:r>
              <a:rPr lang="sv-SE" sz="1200" dirty="0"/>
              <a:t>O</a:t>
            </a:r>
            <a:endParaRPr lang="LID4096" sz="1200" dirty="0"/>
          </a:p>
        </p:txBody>
      </p: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64F6AED4-C7D5-DAC1-0CD1-7351E759E518}"/>
              </a:ext>
            </a:extLst>
          </p:cNvPr>
          <p:cNvCxnSpPr>
            <a:cxnSpLocks/>
            <a:endCxn id="92" idx="0"/>
          </p:cNvCxnSpPr>
          <p:nvPr/>
        </p:nvCxnSpPr>
        <p:spPr>
          <a:xfrm>
            <a:off x="11256022" y="3688597"/>
            <a:ext cx="0" cy="35554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2" name="TextBox 91">
            <a:extLst>
              <a:ext uri="{FF2B5EF4-FFF2-40B4-BE49-F238E27FC236}">
                <a16:creationId xmlns:a16="http://schemas.microsoft.com/office/drawing/2014/main" id="{0B5F79C6-5DB0-7315-2BCA-032E24782233}"/>
              </a:ext>
            </a:extLst>
          </p:cNvPr>
          <p:cNvSpPr txBox="1"/>
          <p:nvPr/>
        </p:nvSpPr>
        <p:spPr>
          <a:xfrm>
            <a:off x="10855912" y="4044143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257.1536</a:t>
            </a:r>
            <a:endParaRPr lang="LID4096" sz="1200" dirty="0"/>
          </a:p>
        </p:txBody>
      </p:sp>
      <p:cxnSp>
        <p:nvCxnSpPr>
          <p:cNvPr id="96" name="Straight Arrow Connector 95">
            <a:extLst>
              <a:ext uri="{FF2B5EF4-FFF2-40B4-BE49-F238E27FC236}">
                <a16:creationId xmlns:a16="http://schemas.microsoft.com/office/drawing/2014/main" id="{8173A400-9226-74D6-0F60-A3E27BAD078E}"/>
              </a:ext>
            </a:extLst>
          </p:cNvPr>
          <p:cNvCxnSpPr>
            <a:cxnSpLocks/>
          </p:cNvCxnSpPr>
          <p:nvPr/>
        </p:nvCxnSpPr>
        <p:spPr>
          <a:xfrm>
            <a:off x="10407112" y="5788616"/>
            <a:ext cx="0" cy="26347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7" name="TextBox 96">
            <a:extLst>
              <a:ext uri="{FF2B5EF4-FFF2-40B4-BE49-F238E27FC236}">
                <a16:creationId xmlns:a16="http://schemas.microsoft.com/office/drawing/2014/main" id="{71776A31-63A2-6E0D-AFD1-02C3EFB1A1E1}"/>
              </a:ext>
            </a:extLst>
          </p:cNvPr>
          <p:cNvSpPr txBox="1"/>
          <p:nvPr/>
        </p:nvSpPr>
        <p:spPr>
          <a:xfrm>
            <a:off x="10680265" y="5759291"/>
            <a:ext cx="4812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-H</a:t>
            </a:r>
            <a:r>
              <a:rPr lang="sv-SE" sz="1200" baseline="-25000" dirty="0"/>
              <a:t>2</a:t>
            </a:r>
            <a:r>
              <a:rPr lang="sv-SE" sz="1200" dirty="0"/>
              <a:t>O</a:t>
            </a:r>
            <a:endParaRPr lang="LID4096" sz="1200" dirty="0"/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B647CB9E-E449-4DA9-3DE0-7CE3887660FF}"/>
              </a:ext>
            </a:extLst>
          </p:cNvPr>
          <p:cNvSpPr txBox="1"/>
          <p:nvPr/>
        </p:nvSpPr>
        <p:spPr>
          <a:xfrm>
            <a:off x="9964760" y="5601724"/>
            <a:ext cx="96372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000" dirty="0"/>
              <a:t>(not </a:t>
            </a:r>
            <a:r>
              <a:rPr lang="sv-SE" sz="1000" dirty="0" err="1"/>
              <a:t>detected</a:t>
            </a:r>
            <a:r>
              <a:rPr lang="sv-SE" sz="1000" dirty="0"/>
              <a:t>)</a:t>
            </a:r>
            <a:endParaRPr lang="LID4096" sz="1000" dirty="0"/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587C344B-1D2E-2662-8035-8CC2C5D66A96}"/>
              </a:ext>
            </a:extLst>
          </p:cNvPr>
          <p:cNvSpPr txBox="1"/>
          <p:nvPr/>
        </p:nvSpPr>
        <p:spPr>
          <a:xfrm>
            <a:off x="10011255" y="6020178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191.1067</a:t>
            </a:r>
            <a:endParaRPr lang="LID4096" sz="1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D5CD15B-3D90-0F96-3A11-414CE02DCE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92919" y="262194"/>
            <a:ext cx="2346960" cy="1295400"/>
          </a:xfrm>
          <a:prstGeom prst="rect">
            <a:avLst/>
          </a:prstGeom>
        </p:spPr>
      </p:pic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D67C441E-A70D-4CC2-2F20-CE8A54B0254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03449087"/>
              </p:ext>
            </p:extLst>
          </p:nvPr>
        </p:nvGraphicFramePr>
        <p:xfrm>
          <a:off x="9322332" y="2561118"/>
          <a:ext cx="1593850" cy="890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5" imgW="1594440" imgH="890640" progId="ACD.ChemSketch.20">
                  <p:embed/>
                </p:oleObj>
              </mc:Choice>
              <mc:Fallback>
                <p:oleObj name="ChemSketch" r:id="rId5" imgW="1594440" imgH="890640" progId="ACD.ChemSketch.20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D67C441E-A70D-4CC2-2F20-CE8A54B0254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322332" y="2561118"/>
                        <a:ext cx="1593850" cy="890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098CB5EB-59A1-97BF-05E9-D7AE0568642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05103807"/>
              </p:ext>
            </p:extLst>
          </p:nvPr>
        </p:nvGraphicFramePr>
        <p:xfrm>
          <a:off x="9704926" y="4785211"/>
          <a:ext cx="1501775" cy="874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7" imgW="1501560" imgH="874800" progId="ACD.ChemSketch.20">
                  <p:embed/>
                </p:oleObj>
              </mc:Choice>
              <mc:Fallback>
                <p:oleObj name="ChemSketch" r:id="rId7" imgW="1501560" imgH="874800" progId="ACD.ChemSketch.20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098CB5EB-59A1-97BF-05E9-D7AE0568642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704926" y="4785211"/>
                        <a:ext cx="1501775" cy="8747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269275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6B6EC5-F84A-D822-54EA-A3ED100E01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/>
              <a:t>Dehyd</a:t>
            </a:r>
            <a:r>
              <a:rPr lang="sv-SE" dirty="0"/>
              <a:t>+ </a:t>
            </a:r>
            <a:r>
              <a:rPr lang="sv-SE" dirty="0" err="1"/>
              <a:t>DiOH</a:t>
            </a:r>
            <a:r>
              <a:rPr lang="sv-SE" sz="4400" kern="100" dirty="0">
                <a:cs typeface="Times New Roman" panose="02020603050405020304" pitchFamily="18" charset="0"/>
              </a:rPr>
              <a:t> M3</a:t>
            </a:r>
            <a:r>
              <a:rPr lang="sv-SE" sz="4400" kern="100" baseline="-25000" dirty="0">
                <a:cs typeface="Times New Roman" panose="02020603050405020304" pitchFamily="18" charset="0"/>
              </a:rPr>
              <a:t>B</a:t>
            </a:r>
            <a:r>
              <a:rPr lang="sv-SE" dirty="0"/>
              <a:t> RT 4.78min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352BCA0-AADB-3831-8261-E61B9DD8998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4577" y="1701433"/>
            <a:ext cx="9000000" cy="2459548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D436304-9691-97B9-4413-249A5ABAD3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577" y="4160981"/>
            <a:ext cx="9000000" cy="2679680"/>
          </a:xfrm>
          <a:prstGeom prst="rect">
            <a:avLst/>
          </a:prstGeom>
        </p:spPr>
      </p:pic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1593165D-6834-866D-F140-38E8C57BF1F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6319349"/>
              </p:ext>
            </p:extLst>
          </p:nvPr>
        </p:nvGraphicFramePr>
        <p:xfrm>
          <a:off x="9754131" y="4664743"/>
          <a:ext cx="1465263" cy="833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4" imgW="1465200" imgH="833760" progId="ACD.ChemSketch.20">
                  <p:embed/>
                </p:oleObj>
              </mc:Choice>
              <mc:Fallback>
                <p:oleObj name="ChemSketch" r:id="rId4" imgW="1465200" imgH="833760" progId="ACD.ChemSketch.20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1593165D-6834-866D-F140-38E8C57BF1F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754131" y="4664743"/>
                        <a:ext cx="1465263" cy="8334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4" name="TextBox 83">
            <a:extLst>
              <a:ext uri="{FF2B5EF4-FFF2-40B4-BE49-F238E27FC236}">
                <a16:creationId xmlns:a16="http://schemas.microsoft.com/office/drawing/2014/main" id="{42BF3D3E-AEC9-DF45-33AF-6BA135A3ACB9}"/>
              </a:ext>
            </a:extLst>
          </p:cNvPr>
          <p:cNvSpPr txBox="1"/>
          <p:nvPr/>
        </p:nvSpPr>
        <p:spPr>
          <a:xfrm>
            <a:off x="9388928" y="1604865"/>
            <a:ext cx="140659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[M + H]</a:t>
            </a:r>
            <a:r>
              <a:rPr lang="en-GB" sz="1200" b="1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+</a:t>
            </a:r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 (m/z)</a:t>
            </a:r>
            <a:endParaRPr lang="LID4096" sz="1200" dirty="0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39D2E6EB-013F-9125-E1BC-79A516F6995B}"/>
              </a:ext>
            </a:extLst>
          </p:cNvPr>
          <p:cNvSpPr txBox="1"/>
          <p:nvPr/>
        </p:nvSpPr>
        <p:spPr>
          <a:xfrm>
            <a:off x="10865709" y="1606376"/>
            <a:ext cx="11311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Formula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491936B1-3AED-DB02-A1DC-607CDA131C15}"/>
              </a:ext>
            </a:extLst>
          </p:cNvPr>
          <p:cNvSpPr txBox="1"/>
          <p:nvPr/>
        </p:nvSpPr>
        <p:spPr>
          <a:xfrm>
            <a:off x="10879069" y="1824437"/>
            <a:ext cx="119495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21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30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4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F77B2322-0203-B51E-4A2E-AB334033C60B}"/>
              </a:ext>
            </a:extLst>
          </p:cNvPr>
          <p:cNvSpPr txBox="1"/>
          <p:nvPr/>
        </p:nvSpPr>
        <p:spPr>
          <a:xfrm>
            <a:off x="9663174" y="1836694"/>
            <a:ext cx="78760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347.2224</a:t>
            </a:r>
            <a:endParaRPr lang="LID4096" sz="1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6606718-15AE-B7A5-C85E-E6D353000BE9}"/>
              </a:ext>
            </a:extLst>
          </p:cNvPr>
          <p:cNvSpPr txBox="1"/>
          <p:nvPr/>
        </p:nvSpPr>
        <p:spPr>
          <a:xfrm>
            <a:off x="9699680" y="3070535"/>
            <a:ext cx="96372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000" dirty="0"/>
              <a:t>(not </a:t>
            </a:r>
            <a:r>
              <a:rPr lang="sv-SE" sz="1000" dirty="0" err="1"/>
              <a:t>detected</a:t>
            </a:r>
            <a:r>
              <a:rPr lang="sv-SE" sz="1000" dirty="0"/>
              <a:t>)</a:t>
            </a:r>
            <a:endParaRPr lang="LID4096" sz="1000" dirty="0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BB33DB12-4120-B364-F18B-4EC5BDB7502E}"/>
              </a:ext>
            </a:extLst>
          </p:cNvPr>
          <p:cNvCxnSpPr>
            <a:cxnSpLocks/>
          </p:cNvCxnSpPr>
          <p:nvPr/>
        </p:nvCxnSpPr>
        <p:spPr>
          <a:xfrm>
            <a:off x="10707720" y="3223847"/>
            <a:ext cx="439119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BDE2C0CF-A6E6-6F62-5E9F-80EAD66794D1}"/>
              </a:ext>
            </a:extLst>
          </p:cNvPr>
          <p:cNvSpPr txBox="1"/>
          <p:nvPr/>
        </p:nvSpPr>
        <p:spPr>
          <a:xfrm>
            <a:off x="10647660" y="3166109"/>
            <a:ext cx="4812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-H</a:t>
            </a:r>
            <a:r>
              <a:rPr lang="sv-SE" sz="1200" baseline="-25000" dirty="0"/>
              <a:t>2</a:t>
            </a:r>
            <a:r>
              <a:rPr lang="sv-SE" sz="1200" dirty="0"/>
              <a:t>O</a:t>
            </a:r>
            <a:endParaRPr lang="LID4096" sz="12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F558F24-1E38-2B6E-E497-A7575F2E0F1F}"/>
              </a:ext>
            </a:extLst>
          </p:cNvPr>
          <p:cNvSpPr txBox="1"/>
          <p:nvPr/>
        </p:nvSpPr>
        <p:spPr>
          <a:xfrm>
            <a:off x="11195267" y="3047288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273.1485</a:t>
            </a:r>
            <a:endParaRPr lang="LID4096" sz="12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26F8A29-BA33-3060-84B2-1AB748A97C1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71936" y="194511"/>
            <a:ext cx="2346960" cy="1295400"/>
          </a:xfrm>
          <a:prstGeom prst="rect">
            <a:avLst/>
          </a:prstGeom>
        </p:spPr>
      </p:pic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9DBEDA38-6BAD-55F1-E1FA-57BD6E316FC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98958347"/>
              </p:ext>
            </p:extLst>
          </p:nvPr>
        </p:nvGraphicFramePr>
        <p:xfrm>
          <a:off x="9230478" y="2238207"/>
          <a:ext cx="1646237" cy="900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7" imgW="1645920" imgH="900720" progId="ACD.ChemSketch.20">
                  <p:embed/>
                </p:oleObj>
              </mc:Choice>
              <mc:Fallback>
                <p:oleObj name="ChemSketch" r:id="rId7" imgW="1645920" imgH="900720" progId="ACD.ChemSketch.20">
                  <p:embed/>
                  <p:pic>
                    <p:nvPicPr>
                      <p:cNvPr id="11" name="Object 10">
                        <a:extLst>
                          <a:ext uri="{FF2B5EF4-FFF2-40B4-BE49-F238E27FC236}">
                            <a16:creationId xmlns:a16="http://schemas.microsoft.com/office/drawing/2014/main" id="{9DBEDA38-6BAD-55F1-E1FA-57BD6E316FC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230478" y="2238207"/>
                        <a:ext cx="1646237" cy="9001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6">
            <a:extLst>
              <a:ext uri="{FF2B5EF4-FFF2-40B4-BE49-F238E27FC236}">
                <a16:creationId xmlns:a16="http://schemas.microsoft.com/office/drawing/2014/main" id="{5A4A54B6-ED3B-D818-6EF8-5D49D31EEC2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600162"/>
              </p:ext>
            </p:extLst>
          </p:nvPr>
        </p:nvGraphicFramePr>
        <p:xfrm>
          <a:off x="9784180" y="3648493"/>
          <a:ext cx="1465263" cy="858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9" imgW="1465200" imgH="859320" progId="ACD.ChemSketch.20">
                  <p:embed/>
                </p:oleObj>
              </mc:Choice>
              <mc:Fallback>
                <p:oleObj name="ChemSketch" r:id="rId9" imgW="1465200" imgH="859320" progId="ACD.ChemSketch.20">
                  <p:embed/>
                  <p:pic>
                    <p:nvPicPr>
                      <p:cNvPr id="17" name="Object 16">
                        <a:extLst>
                          <a:ext uri="{FF2B5EF4-FFF2-40B4-BE49-F238E27FC236}">
                            <a16:creationId xmlns:a16="http://schemas.microsoft.com/office/drawing/2014/main" id="{5A4A54B6-ED3B-D818-6EF8-5D49D31EEC2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9784180" y="3648493"/>
                        <a:ext cx="1465263" cy="8588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784679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A7E994-7EF3-0D99-238E-5BCF225ED0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/>
              <a:t>Dehyd+DiOH</a:t>
            </a:r>
            <a:r>
              <a:rPr lang="sv-SE" sz="4400" kern="100" dirty="0">
                <a:cs typeface="Times New Roman" panose="02020603050405020304" pitchFamily="18" charset="0"/>
              </a:rPr>
              <a:t> M3</a:t>
            </a:r>
            <a:r>
              <a:rPr lang="sv-SE" kern="100" baseline="-25000" dirty="0">
                <a:cs typeface="Times New Roman" panose="02020603050405020304" pitchFamily="18" charset="0"/>
              </a:rPr>
              <a:t>C</a:t>
            </a:r>
            <a:r>
              <a:rPr lang="sv-SE" dirty="0"/>
              <a:t> RT 4.26min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73E550F-CAE2-CBF7-48C4-16668C6E04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737278"/>
            <a:ext cx="9000000" cy="2459548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166035A-28F7-39A8-D792-A488BCC93D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178320"/>
            <a:ext cx="9000000" cy="2679680"/>
          </a:xfrm>
          <a:prstGeom prst="rect">
            <a:avLst/>
          </a:prstGeom>
        </p:spPr>
      </p:pic>
      <p:sp>
        <p:nvSpPr>
          <p:cNvPr id="89" name="TextBox 88">
            <a:extLst>
              <a:ext uri="{FF2B5EF4-FFF2-40B4-BE49-F238E27FC236}">
                <a16:creationId xmlns:a16="http://schemas.microsoft.com/office/drawing/2014/main" id="{22E2CCBE-11A7-7B1F-A2E7-E8B0D406C6C1}"/>
              </a:ext>
            </a:extLst>
          </p:cNvPr>
          <p:cNvSpPr txBox="1"/>
          <p:nvPr/>
        </p:nvSpPr>
        <p:spPr>
          <a:xfrm>
            <a:off x="9110013" y="1812390"/>
            <a:ext cx="16655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[M + H]</a:t>
            </a:r>
            <a:r>
              <a:rPr lang="en-GB" sz="1200" b="1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+</a:t>
            </a:r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 (m/z)</a:t>
            </a:r>
            <a:endParaRPr lang="LID4096" sz="1200" dirty="0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6D3185AB-6443-A4F3-FD47-8A9CD67EF3A1}"/>
              </a:ext>
            </a:extLst>
          </p:cNvPr>
          <p:cNvSpPr txBox="1"/>
          <p:nvPr/>
        </p:nvSpPr>
        <p:spPr>
          <a:xfrm>
            <a:off x="10885374" y="1800513"/>
            <a:ext cx="11311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Formula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97BC8F7B-7830-59FD-2DC9-CED98B791333}"/>
              </a:ext>
            </a:extLst>
          </p:cNvPr>
          <p:cNvSpPr txBox="1"/>
          <p:nvPr/>
        </p:nvSpPr>
        <p:spPr>
          <a:xfrm>
            <a:off x="10898734" y="2018574"/>
            <a:ext cx="119495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21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30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4</a:t>
            </a:r>
            <a:endParaRPr lang="LID4096" sz="1200" dirty="0"/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7FF63096-A1A2-3898-26FF-9AC02D090410}"/>
              </a:ext>
            </a:extLst>
          </p:cNvPr>
          <p:cNvSpPr txBox="1"/>
          <p:nvPr/>
        </p:nvSpPr>
        <p:spPr>
          <a:xfrm>
            <a:off x="9384259" y="2043958"/>
            <a:ext cx="932584" cy="278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347.2222</a:t>
            </a:r>
            <a:endParaRPr lang="LID4096" sz="1200" dirty="0"/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EF3E06FE-3195-3E5E-070A-7FF1C470EAC9}"/>
              </a:ext>
            </a:extLst>
          </p:cNvPr>
          <p:cNvSpPr txBox="1"/>
          <p:nvPr/>
        </p:nvSpPr>
        <p:spPr>
          <a:xfrm>
            <a:off x="9896194" y="3411297"/>
            <a:ext cx="96372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000" dirty="0"/>
              <a:t>(not </a:t>
            </a:r>
            <a:r>
              <a:rPr lang="sv-SE" sz="1000" dirty="0" err="1"/>
              <a:t>detected</a:t>
            </a:r>
            <a:r>
              <a:rPr lang="sv-SE" sz="1000" dirty="0"/>
              <a:t>)</a:t>
            </a:r>
            <a:endParaRPr lang="LID4096" sz="1000" dirty="0"/>
          </a:p>
        </p:txBody>
      </p: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4259F2F1-C523-714A-E9BE-611AE6CA4A5A}"/>
              </a:ext>
            </a:extLst>
          </p:cNvPr>
          <p:cNvCxnSpPr>
            <a:cxnSpLocks/>
          </p:cNvCxnSpPr>
          <p:nvPr/>
        </p:nvCxnSpPr>
        <p:spPr>
          <a:xfrm>
            <a:off x="10904234" y="3564609"/>
            <a:ext cx="439119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5" name="TextBox 94">
            <a:extLst>
              <a:ext uri="{FF2B5EF4-FFF2-40B4-BE49-F238E27FC236}">
                <a16:creationId xmlns:a16="http://schemas.microsoft.com/office/drawing/2014/main" id="{3C4F21C6-89BB-7571-2602-70FA4450ACAB}"/>
              </a:ext>
            </a:extLst>
          </p:cNvPr>
          <p:cNvSpPr txBox="1"/>
          <p:nvPr/>
        </p:nvSpPr>
        <p:spPr>
          <a:xfrm>
            <a:off x="10844174" y="3506871"/>
            <a:ext cx="4812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-H</a:t>
            </a:r>
            <a:r>
              <a:rPr lang="sv-SE" sz="1200" baseline="-25000" dirty="0"/>
              <a:t>2</a:t>
            </a:r>
            <a:r>
              <a:rPr lang="sv-SE" sz="1200" dirty="0"/>
              <a:t>O</a:t>
            </a:r>
            <a:endParaRPr lang="LID4096" sz="1200" dirty="0"/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CA55C1D1-D0BA-38F5-1A08-5292E87318B5}"/>
              </a:ext>
            </a:extLst>
          </p:cNvPr>
          <p:cNvSpPr txBox="1"/>
          <p:nvPr/>
        </p:nvSpPr>
        <p:spPr>
          <a:xfrm>
            <a:off x="11391781" y="3388050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273.1485</a:t>
            </a:r>
            <a:endParaRPr lang="LID4096" sz="1200" dirty="0"/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3408CFE7-DB9F-073B-7A78-1C1FA7E80A7D}"/>
              </a:ext>
            </a:extLst>
          </p:cNvPr>
          <p:cNvSpPr txBox="1"/>
          <p:nvPr/>
        </p:nvSpPr>
        <p:spPr>
          <a:xfrm>
            <a:off x="10243111" y="5265860"/>
            <a:ext cx="4812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-H</a:t>
            </a:r>
            <a:r>
              <a:rPr lang="sv-SE" sz="1200" baseline="-25000" dirty="0"/>
              <a:t>2</a:t>
            </a:r>
            <a:r>
              <a:rPr lang="sv-SE" sz="1200" dirty="0"/>
              <a:t>O</a:t>
            </a:r>
            <a:endParaRPr lang="LID4096" sz="1200" dirty="0"/>
          </a:p>
        </p:txBody>
      </p:sp>
      <p:cxnSp>
        <p:nvCxnSpPr>
          <p:cNvPr id="99" name="Straight Arrow Connector 98">
            <a:extLst>
              <a:ext uri="{FF2B5EF4-FFF2-40B4-BE49-F238E27FC236}">
                <a16:creationId xmlns:a16="http://schemas.microsoft.com/office/drawing/2014/main" id="{2D222253-FA9D-88C7-8727-D787BB09C66D}"/>
              </a:ext>
            </a:extLst>
          </p:cNvPr>
          <p:cNvCxnSpPr>
            <a:cxnSpLocks/>
          </p:cNvCxnSpPr>
          <p:nvPr/>
        </p:nvCxnSpPr>
        <p:spPr>
          <a:xfrm>
            <a:off x="10241649" y="5321915"/>
            <a:ext cx="0" cy="26347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0" name="TextBox 99">
            <a:extLst>
              <a:ext uri="{FF2B5EF4-FFF2-40B4-BE49-F238E27FC236}">
                <a16:creationId xmlns:a16="http://schemas.microsoft.com/office/drawing/2014/main" id="{532B0A81-ECEF-11DC-4A4C-05537D91C8F0}"/>
              </a:ext>
            </a:extLst>
          </p:cNvPr>
          <p:cNvSpPr txBox="1"/>
          <p:nvPr/>
        </p:nvSpPr>
        <p:spPr>
          <a:xfrm>
            <a:off x="9880200" y="5636720"/>
            <a:ext cx="77296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189.0910</a:t>
            </a:r>
            <a:endParaRPr lang="LID4096" sz="1200" dirty="0"/>
          </a:p>
        </p:txBody>
      </p:sp>
      <p:pic>
        <p:nvPicPr>
          <p:cNvPr id="101" name="Picture 100">
            <a:extLst>
              <a:ext uri="{FF2B5EF4-FFF2-40B4-BE49-F238E27FC236}">
                <a16:creationId xmlns:a16="http://schemas.microsoft.com/office/drawing/2014/main" id="{E6C49624-AC93-1F79-030E-E445152805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92355" y="411264"/>
            <a:ext cx="2293620" cy="1394460"/>
          </a:xfrm>
          <a:prstGeom prst="rect">
            <a:avLst/>
          </a:prstGeom>
        </p:spPr>
      </p:pic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E574143B-2A04-44F5-391A-D9AB98DF1E8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91254540"/>
              </p:ext>
            </p:extLst>
          </p:nvPr>
        </p:nvGraphicFramePr>
        <p:xfrm>
          <a:off x="9350626" y="2472657"/>
          <a:ext cx="1538287" cy="1019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5" imgW="1537560" imgH="1018800" progId="ACD.ChemSketch.20">
                  <p:embed/>
                </p:oleObj>
              </mc:Choice>
              <mc:Fallback>
                <p:oleObj name="ChemSketch" r:id="rId5" imgW="1537560" imgH="1018800" progId="ACD.ChemSketch.20">
                  <p:embed/>
                  <p:pic>
                    <p:nvPicPr>
                      <p:cNvPr id="8" name="Object 7">
                        <a:extLst>
                          <a:ext uri="{FF2B5EF4-FFF2-40B4-BE49-F238E27FC236}">
                            <a16:creationId xmlns:a16="http://schemas.microsoft.com/office/drawing/2014/main" id="{E574143B-2A04-44F5-391A-D9AB98DF1E8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350626" y="2472657"/>
                        <a:ext cx="1538287" cy="1019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AC72FF8E-217E-4794-5A55-A01184DB2CD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85742802"/>
              </p:ext>
            </p:extLst>
          </p:nvPr>
        </p:nvGraphicFramePr>
        <p:xfrm>
          <a:off x="9523914" y="4344402"/>
          <a:ext cx="1470025" cy="874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7" imgW="1470600" imgH="874800" progId="ACD.ChemSketch.20">
                  <p:embed/>
                </p:oleObj>
              </mc:Choice>
              <mc:Fallback>
                <p:oleObj name="ChemSketch" r:id="rId7" imgW="1470600" imgH="874800" progId="ACD.ChemSketch.20">
                  <p:embed/>
                  <p:pic>
                    <p:nvPicPr>
                      <p:cNvPr id="9" name="Object 8">
                        <a:extLst>
                          <a:ext uri="{FF2B5EF4-FFF2-40B4-BE49-F238E27FC236}">
                            <a16:creationId xmlns:a16="http://schemas.microsoft.com/office/drawing/2014/main" id="{AC72FF8E-217E-4794-5A55-A01184DB2CD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523914" y="4344402"/>
                        <a:ext cx="1470025" cy="8747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418140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9E0F03-1C18-D27E-37CF-A594B83DC3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(9R)-</a:t>
            </a:r>
            <a:r>
              <a:rPr lang="sv-SE" dirty="0" err="1"/>
              <a:t>Carboxylic</a:t>
            </a:r>
            <a:r>
              <a:rPr lang="sv-SE" dirty="0"/>
              <a:t> </a:t>
            </a:r>
            <a:r>
              <a:rPr lang="sv-SE" dirty="0" err="1"/>
              <a:t>acid</a:t>
            </a:r>
            <a:r>
              <a:rPr lang="sv-SE" dirty="0"/>
              <a:t> </a:t>
            </a:r>
            <a:r>
              <a:rPr lang="sv-SE" sz="4400" kern="100" dirty="0">
                <a:cs typeface="Times New Roman" panose="02020603050405020304" pitchFamily="18" charset="0"/>
              </a:rPr>
              <a:t>M5</a:t>
            </a:r>
            <a:r>
              <a:rPr lang="sv-SE" sz="4400" kern="100" baseline="-25000" dirty="0">
                <a:cs typeface="Times New Roman" panose="02020603050405020304" pitchFamily="18" charset="0"/>
              </a:rPr>
              <a:t>A</a:t>
            </a:r>
            <a:r>
              <a:rPr lang="sv-SE" dirty="0"/>
              <a:t> RT 7.27min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F99B85A-084B-A292-D61D-B4AEF58365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732304"/>
            <a:ext cx="9000000" cy="2459548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DE2DF8A-D921-8819-72F7-DAD3A9BC14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107224"/>
            <a:ext cx="9000000" cy="2679680"/>
          </a:xfrm>
          <a:prstGeom prst="rect">
            <a:avLst/>
          </a:prstGeom>
        </p:spPr>
      </p:pic>
      <p:sp>
        <p:nvSpPr>
          <p:cNvPr id="57" name="TextBox 56">
            <a:extLst>
              <a:ext uri="{FF2B5EF4-FFF2-40B4-BE49-F238E27FC236}">
                <a16:creationId xmlns:a16="http://schemas.microsoft.com/office/drawing/2014/main" id="{87CEE58F-79FA-A186-BE5F-457D0FF51E74}"/>
              </a:ext>
            </a:extLst>
          </p:cNvPr>
          <p:cNvSpPr txBox="1"/>
          <p:nvPr/>
        </p:nvSpPr>
        <p:spPr>
          <a:xfrm>
            <a:off x="9016707" y="1840382"/>
            <a:ext cx="16655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[M + H]</a:t>
            </a:r>
            <a:r>
              <a:rPr lang="en-GB" sz="1200" b="1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+</a:t>
            </a:r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 (m/z)</a:t>
            </a:r>
            <a:endParaRPr lang="LID4096" sz="1200" dirty="0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22C236D2-B557-BB21-8740-67D4022B183E}"/>
              </a:ext>
            </a:extLst>
          </p:cNvPr>
          <p:cNvSpPr txBox="1"/>
          <p:nvPr/>
        </p:nvSpPr>
        <p:spPr>
          <a:xfrm>
            <a:off x="10792068" y="1828505"/>
            <a:ext cx="11311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Formula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34F1CFD4-9A6C-F60D-955A-7D5EA632671B}"/>
              </a:ext>
            </a:extLst>
          </p:cNvPr>
          <p:cNvSpPr txBox="1"/>
          <p:nvPr/>
        </p:nvSpPr>
        <p:spPr>
          <a:xfrm>
            <a:off x="10805428" y="2046566"/>
            <a:ext cx="119495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21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30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4</a:t>
            </a:r>
            <a:endParaRPr lang="LID4096" sz="1200" dirty="0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26C80DC4-2243-2B94-4975-D13F00A64A05}"/>
              </a:ext>
            </a:extLst>
          </p:cNvPr>
          <p:cNvSpPr txBox="1"/>
          <p:nvPr/>
        </p:nvSpPr>
        <p:spPr>
          <a:xfrm>
            <a:off x="9290953" y="2071950"/>
            <a:ext cx="932584" cy="278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347.2223</a:t>
            </a:r>
            <a:endParaRPr lang="LID4096" sz="12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1220DD2-C5A0-AF07-A62A-E0286681A5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63482" y="200335"/>
            <a:ext cx="2255520" cy="1409700"/>
          </a:xfrm>
          <a:prstGeom prst="rect">
            <a:avLst/>
          </a:prstGeom>
        </p:spPr>
      </p:pic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EBE364D3-C41B-AA48-E3E3-5C5947D562A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18105683"/>
              </p:ext>
            </p:extLst>
          </p:nvPr>
        </p:nvGraphicFramePr>
        <p:xfrm>
          <a:off x="9825807" y="2409572"/>
          <a:ext cx="1538287" cy="931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5" imgW="1537560" imgH="931680" progId="ACD.ChemSketch.20">
                  <p:embed/>
                </p:oleObj>
              </mc:Choice>
              <mc:Fallback>
                <p:oleObj name="ChemSketch" r:id="rId5" imgW="1537560" imgH="931680" progId="ACD.ChemSketch.20">
                  <p:embed/>
                  <p:pic>
                    <p:nvPicPr>
                      <p:cNvPr id="9" name="Object 8">
                        <a:extLst>
                          <a:ext uri="{FF2B5EF4-FFF2-40B4-BE49-F238E27FC236}">
                            <a16:creationId xmlns:a16="http://schemas.microsoft.com/office/drawing/2014/main" id="{EBE364D3-C41B-AA48-E3E3-5C5947D562A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825807" y="2409572"/>
                        <a:ext cx="1538287" cy="9318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" name="Object 60">
            <a:extLst>
              <a:ext uri="{FF2B5EF4-FFF2-40B4-BE49-F238E27FC236}">
                <a16:creationId xmlns:a16="http://schemas.microsoft.com/office/drawing/2014/main" id="{B2A05662-4AC2-109B-942A-2C18EC0ED24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78591836"/>
              </p:ext>
            </p:extLst>
          </p:nvPr>
        </p:nvGraphicFramePr>
        <p:xfrm>
          <a:off x="9745035" y="3493684"/>
          <a:ext cx="1465263" cy="998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7" imgW="1465200" imgH="998640" progId="ACD.ChemSketch.20">
                  <p:embed/>
                </p:oleObj>
              </mc:Choice>
              <mc:Fallback>
                <p:oleObj name="ChemSketch" r:id="rId7" imgW="1465200" imgH="998640" progId="ACD.ChemSketch.20">
                  <p:embed/>
                  <p:pic>
                    <p:nvPicPr>
                      <p:cNvPr id="61" name="Object 60">
                        <a:extLst>
                          <a:ext uri="{FF2B5EF4-FFF2-40B4-BE49-F238E27FC236}">
                            <a16:creationId xmlns:a16="http://schemas.microsoft.com/office/drawing/2014/main" id="{B2A05662-4AC2-109B-942A-2C18EC0ED24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745035" y="3493684"/>
                        <a:ext cx="1465263" cy="9985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" name="Object 61">
            <a:extLst>
              <a:ext uri="{FF2B5EF4-FFF2-40B4-BE49-F238E27FC236}">
                <a16:creationId xmlns:a16="http://schemas.microsoft.com/office/drawing/2014/main" id="{66370626-4C80-8291-2766-EF72C19E5C6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32414318"/>
              </p:ext>
            </p:extLst>
          </p:nvPr>
        </p:nvGraphicFramePr>
        <p:xfrm>
          <a:off x="9851811" y="4601090"/>
          <a:ext cx="1531937" cy="817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9" imgW="1532520" imgH="818280" progId="ACD.ChemSketch.20">
                  <p:embed/>
                </p:oleObj>
              </mc:Choice>
              <mc:Fallback>
                <p:oleObj name="ChemSketch" r:id="rId9" imgW="1532520" imgH="818280" progId="ACD.ChemSketch.20">
                  <p:embed/>
                  <p:pic>
                    <p:nvPicPr>
                      <p:cNvPr id="62" name="Object 61">
                        <a:extLst>
                          <a:ext uri="{FF2B5EF4-FFF2-40B4-BE49-F238E27FC236}">
                            <a16:creationId xmlns:a16="http://schemas.microsoft.com/office/drawing/2014/main" id="{66370626-4C80-8291-2766-EF72C19E5C6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9851811" y="4601090"/>
                        <a:ext cx="1531937" cy="8175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3" name="Object 62">
            <a:extLst>
              <a:ext uri="{FF2B5EF4-FFF2-40B4-BE49-F238E27FC236}">
                <a16:creationId xmlns:a16="http://schemas.microsoft.com/office/drawing/2014/main" id="{64174122-A029-B25E-7FB4-A56520F58AF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2239036"/>
              </p:ext>
            </p:extLst>
          </p:nvPr>
        </p:nvGraphicFramePr>
        <p:xfrm>
          <a:off x="9954997" y="5650606"/>
          <a:ext cx="1465263" cy="869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11" imgW="1465200" imgH="869760" progId="ACD.ChemSketch.20">
                  <p:embed/>
                </p:oleObj>
              </mc:Choice>
              <mc:Fallback>
                <p:oleObj name="ChemSketch" r:id="rId11" imgW="1465200" imgH="869760" progId="ACD.ChemSketch.20">
                  <p:embed/>
                  <p:pic>
                    <p:nvPicPr>
                      <p:cNvPr id="63" name="Object 62">
                        <a:extLst>
                          <a:ext uri="{FF2B5EF4-FFF2-40B4-BE49-F238E27FC236}">
                            <a16:creationId xmlns:a16="http://schemas.microsoft.com/office/drawing/2014/main" id="{64174122-A029-B25E-7FB4-A56520F58AF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9954997" y="5650606"/>
                        <a:ext cx="1465263" cy="869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552817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328FE4-A396-B7FD-C59C-57E0702212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(9S)-</a:t>
            </a:r>
            <a:r>
              <a:rPr lang="sv-SE" dirty="0" err="1"/>
              <a:t>Carboxylic</a:t>
            </a:r>
            <a:r>
              <a:rPr lang="sv-SE" dirty="0"/>
              <a:t> </a:t>
            </a:r>
            <a:r>
              <a:rPr lang="sv-SE" dirty="0" err="1"/>
              <a:t>acid</a:t>
            </a:r>
            <a:r>
              <a:rPr lang="sv-SE" dirty="0"/>
              <a:t> </a:t>
            </a:r>
            <a:r>
              <a:rPr lang="sv-SE" sz="4400" kern="100" dirty="0">
                <a:cs typeface="Times New Roman" panose="02020603050405020304" pitchFamily="18" charset="0"/>
              </a:rPr>
              <a:t>M5</a:t>
            </a:r>
            <a:r>
              <a:rPr lang="sv-SE" kern="100" baseline="-25000" dirty="0">
                <a:cs typeface="Times New Roman" panose="02020603050405020304" pitchFamily="18" charset="0"/>
              </a:rPr>
              <a:t>B</a:t>
            </a:r>
            <a:r>
              <a:rPr lang="sv-SE" dirty="0"/>
              <a:t> RT 7.58min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1396A61-AC64-1A9A-177B-13EA7A2D01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9436" y="1690688"/>
            <a:ext cx="9000000" cy="2459548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6E096A2-CA78-BC1C-D059-ABF5803FBE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436" y="4033736"/>
            <a:ext cx="9000000" cy="2679680"/>
          </a:xfrm>
          <a:prstGeom prst="rect">
            <a:avLst/>
          </a:prstGeom>
        </p:spPr>
      </p:pic>
      <p:sp>
        <p:nvSpPr>
          <p:cNvPr id="57" name="TextBox 56">
            <a:extLst>
              <a:ext uri="{FF2B5EF4-FFF2-40B4-BE49-F238E27FC236}">
                <a16:creationId xmlns:a16="http://schemas.microsoft.com/office/drawing/2014/main" id="{A537BA17-9BF5-30AB-D124-F9B1BB9B6858}"/>
              </a:ext>
            </a:extLst>
          </p:cNvPr>
          <p:cNvSpPr txBox="1"/>
          <p:nvPr/>
        </p:nvSpPr>
        <p:spPr>
          <a:xfrm>
            <a:off x="9389932" y="1775068"/>
            <a:ext cx="16655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[M + H]</a:t>
            </a:r>
            <a:r>
              <a:rPr lang="en-GB" sz="1200" b="1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+</a:t>
            </a:r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 (m/z)</a:t>
            </a:r>
            <a:endParaRPr lang="LID4096" sz="1200" dirty="0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A3A3526F-87F9-75FD-F3CB-2D04BE0A11EF}"/>
              </a:ext>
            </a:extLst>
          </p:cNvPr>
          <p:cNvSpPr txBox="1"/>
          <p:nvPr/>
        </p:nvSpPr>
        <p:spPr>
          <a:xfrm>
            <a:off x="10745414" y="1753860"/>
            <a:ext cx="11311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Formula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3BE6DB23-A300-81B7-645D-8B06A424D416}"/>
              </a:ext>
            </a:extLst>
          </p:cNvPr>
          <p:cNvSpPr txBox="1"/>
          <p:nvPr/>
        </p:nvSpPr>
        <p:spPr>
          <a:xfrm>
            <a:off x="10758774" y="1971921"/>
            <a:ext cx="119495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21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30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4</a:t>
            </a:r>
            <a:endParaRPr lang="LID4096" sz="1200" dirty="0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E79154EB-8562-D572-0B8E-EB7F35FD0E7E}"/>
              </a:ext>
            </a:extLst>
          </p:cNvPr>
          <p:cNvSpPr txBox="1"/>
          <p:nvPr/>
        </p:nvSpPr>
        <p:spPr>
          <a:xfrm>
            <a:off x="9664178" y="2006636"/>
            <a:ext cx="932584" cy="278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347.2219</a:t>
            </a:r>
            <a:endParaRPr lang="LID4096" sz="1200" dirty="0"/>
          </a:p>
        </p:txBody>
      </p:sp>
      <p:pic>
        <p:nvPicPr>
          <p:cNvPr id="3" name="Content Placeholder 4">
            <a:extLst>
              <a:ext uri="{FF2B5EF4-FFF2-40B4-BE49-F238E27FC236}">
                <a16:creationId xmlns:a16="http://schemas.microsoft.com/office/drawing/2014/main" id="{AB9241BC-97D8-7A7A-56E5-E14CCF0777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69986" y="182542"/>
            <a:ext cx="2255520" cy="1409700"/>
          </a:xfrm>
          <a:prstGeom prst="rect">
            <a:avLst/>
          </a:prstGeom>
        </p:spPr>
      </p:pic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70B3A107-1346-F181-8D01-31F502D57DF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50402792"/>
              </p:ext>
            </p:extLst>
          </p:nvPr>
        </p:nvGraphicFramePr>
        <p:xfrm>
          <a:off x="9825807" y="2409572"/>
          <a:ext cx="1538287" cy="931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5" imgW="1537560" imgH="931680" progId="ACD.ChemSketch.20">
                  <p:embed/>
                </p:oleObj>
              </mc:Choice>
              <mc:Fallback>
                <p:oleObj name="ChemSketch" r:id="rId5" imgW="1537560" imgH="931680" progId="ACD.ChemSketch.20">
                  <p:embed/>
                  <p:pic>
                    <p:nvPicPr>
                      <p:cNvPr id="8" name="Object 7">
                        <a:extLst>
                          <a:ext uri="{FF2B5EF4-FFF2-40B4-BE49-F238E27FC236}">
                            <a16:creationId xmlns:a16="http://schemas.microsoft.com/office/drawing/2014/main" id="{70B3A107-1346-F181-8D01-31F502D57DF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825807" y="2409572"/>
                        <a:ext cx="1538287" cy="9318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" name="Object 60">
            <a:extLst>
              <a:ext uri="{FF2B5EF4-FFF2-40B4-BE49-F238E27FC236}">
                <a16:creationId xmlns:a16="http://schemas.microsoft.com/office/drawing/2014/main" id="{C5FABF00-67D2-DD22-308F-29E014456E8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40946745"/>
              </p:ext>
            </p:extLst>
          </p:nvPr>
        </p:nvGraphicFramePr>
        <p:xfrm>
          <a:off x="9745035" y="3493684"/>
          <a:ext cx="1465263" cy="998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7" imgW="1465200" imgH="998640" progId="ACD.ChemSketch.20">
                  <p:embed/>
                </p:oleObj>
              </mc:Choice>
              <mc:Fallback>
                <p:oleObj name="ChemSketch" r:id="rId7" imgW="1465200" imgH="998640" progId="ACD.ChemSketch.20">
                  <p:embed/>
                  <p:pic>
                    <p:nvPicPr>
                      <p:cNvPr id="61" name="Object 60">
                        <a:extLst>
                          <a:ext uri="{FF2B5EF4-FFF2-40B4-BE49-F238E27FC236}">
                            <a16:creationId xmlns:a16="http://schemas.microsoft.com/office/drawing/2014/main" id="{C5FABF00-67D2-DD22-308F-29E014456E8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745035" y="3493684"/>
                        <a:ext cx="1465263" cy="9985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" name="Object 61">
            <a:extLst>
              <a:ext uri="{FF2B5EF4-FFF2-40B4-BE49-F238E27FC236}">
                <a16:creationId xmlns:a16="http://schemas.microsoft.com/office/drawing/2014/main" id="{6ADB2134-159E-5657-035A-A2EFF166F85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22393396"/>
              </p:ext>
            </p:extLst>
          </p:nvPr>
        </p:nvGraphicFramePr>
        <p:xfrm>
          <a:off x="9851811" y="4601090"/>
          <a:ext cx="1531937" cy="817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9" imgW="1532520" imgH="818280" progId="ACD.ChemSketch.20">
                  <p:embed/>
                </p:oleObj>
              </mc:Choice>
              <mc:Fallback>
                <p:oleObj name="ChemSketch" r:id="rId9" imgW="1532520" imgH="818280" progId="ACD.ChemSketch.20">
                  <p:embed/>
                  <p:pic>
                    <p:nvPicPr>
                      <p:cNvPr id="62" name="Object 61">
                        <a:extLst>
                          <a:ext uri="{FF2B5EF4-FFF2-40B4-BE49-F238E27FC236}">
                            <a16:creationId xmlns:a16="http://schemas.microsoft.com/office/drawing/2014/main" id="{6ADB2134-159E-5657-035A-A2EFF166F85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9851811" y="4601090"/>
                        <a:ext cx="1531937" cy="8175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3" name="Object 62">
            <a:extLst>
              <a:ext uri="{FF2B5EF4-FFF2-40B4-BE49-F238E27FC236}">
                <a16:creationId xmlns:a16="http://schemas.microsoft.com/office/drawing/2014/main" id="{4CB0B07F-D794-D3F2-86E6-D75A6B889A6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43165247"/>
              </p:ext>
            </p:extLst>
          </p:nvPr>
        </p:nvGraphicFramePr>
        <p:xfrm>
          <a:off x="9954997" y="5650606"/>
          <a:ext cx="1465263" cy="869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11" imgW="1465200" imgH="869760" progId="ACD.ChemSketch.20">
                  <p:embed/>
                </p:oleObj>
              </mc:Choice>
              <mc:Fallback>
                <p:oleObj name="ChemSketch" r:id="rId11" imgW="1465200" imgH="869760" progId="ACD.ChemSketch.20">
                  <p:embed/>
                  <p:pic>
                    <p:nvPicPr>
                      <p:cNvPr id="63" name="Object 62">
                        <a:extLst>
                          <a:ext uri="{FF2B5EF4-FFF2-40B4-BE49-F238E27FC236}">
                            <a16:creationId xmlns:a16="http://schemas.microsoft.com/office/drawing/2014/main" id="{4CB0B07F-D794-D3F2-86E6-D75A6B889A6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9954997" y="5650606"/>
                        <a:ext cx="1465263" cy="869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511526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5CBBF1-F978-AC78-2DE7-93B55533A7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/>
              <a:t>DiOH</a:t>
            </a:r>
            <a:r>
              <a:rPr lang="sv-SE" dirty="0"/>
              <a:t> </a:t>
            </a:r>
            <a:r>
              <a:rPr lang="sv-SE" sz="4400" kern="100" dirty="0">
                <a:cs typeface="Times New Roman" panose="02020603050405020304" pitchFamily="18" charset="0"/>
              </a:rPr>
              <a:t>M4</a:t>
            </a:r>
            <a:r>
              <a:rPr lang="sv-SE" sz="4400" kern="100" baseline="-25000" dirty="0">
                <a:cs typeface="Times New Roman" panose="02020603050405020304" pitchFamily="18" charset="0"/>
              </a:rPr>
              <a:t>D</a:t>
            </a:r>
            <a:r>
              <a:rPr lang="sv-SE" kern="100" baseline="-25000" dirty="0">
                <a:cs typeface="Times New Roman" panose="02020603050405020304" pitchFamily="18" charset="0"/>
              </a:rPr>
              <a:t> </a:t>
            </a:r>
            <a:r>
              <a:rPr lang="sv-SE" dirty="0"/>
              <a:t>RT 5.40min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43048FD-68A5-5AFE-6473-3BAC56B2C9A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3435" y="1421561"/>
            <a:ext cx="9000000" cy="2459548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B4AB7DA-DBDB-95BA-E204-C00D46AF92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435" y="3946384"/>
            <a:ext cx="9000000" cy="2679680"/>
          </a:xfrm>
          <a:prstGeom prst="rect">
            <a:avLst/>
          </a:prstGeom>
        </p:spPr>
      </p:pic>
      <p:sp>
        <p:nvSpPr>
          <p:cNvPr id="86" name="TextBox 85">
            <a:extLst>
              <a:ext uri="{FF2B5EF4-FFF2-40B4-BE49-F238E27FC236}">
                <a16:creationId xmlns:a16="http://schemas.microsoft.com/office/drawing/2014/main" id="{AC26420F-134C-8CC2-1C43-14754C8D8DC3}"/>
              </a:ext>
            </a:extLst>
          </p:cNvPr>
          <p:cNvSpPr txBox="1"/>
          <p:nvPr/>
        </p:nvSpPr>
        <p:spPr>
          <a:xfrm>
            <a:off x="9388928" y="1604865"/>
            <a:ext cx="140659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[M + H]</a:t>
            </a:r>
            <a:r>
              <a:rPr lang="en-GB" sz="1200" b="1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+</a:t>
            </a:r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 (m/z)</a:t>
            </a:r>
            <a:endParaRPr lang="LID4096" sz="1200" dirty="0"/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09601BC4-F988-9117-6578-AF9928F14307}"/>
              </a:ext>
            </a:extLst>
          </p:cNvPr>
          <p:cNvSpPr txBox="1"/>
          <p:nvPr/>
        </p:nvSpPr>
        <p:spPr>
          <a:xfrm>
            <a:off x="10865709" y="1606376"/>
            <a:ext cx="11311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Formula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4E8B1E78-D8AA-F5E3-2D92-1ADBFFE566E1}"/>
              </a:ext>
            </a:extLst>
          </p:cNvPr>
          <p:cNvSpPr txBox="1"/>
          <p:nvPr/>
        </p:nvSpPr>
        <p:spPr>
          <a:xfrm>
            <a:off x="10879069" y="1824437"/>
            <a:ext cx="119495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21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32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4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9E42FB8B-1618-A1CC-794F-BE54BC981986}"/>
              </a:ext>
            </a:extLst>
          </p:cNvPr>
          <p:cNvSpPr txBox="1"/>
          <p:nvPr/>
        </p:nvSpPr>
        <p:spPr>
          <a:xfrm>
            <a:off x="9663174" y="1836694"/>
            <a:ext cx="78760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349.2375</a:t>
            </a:r>
            <a:endParaRPr lang="LID4096" sz="1200" dirty="0"/>
          </a:p>
        </p:txBody>
      </p: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BFF525CE-62DE-4A86-884E-2241CBCA1C2B}"/>
              </a:ext>
            </a:extLst>
          </p:cNvPr>
          <p:cNvCxnSpPr>
            <a:cxnSpLocks/>
          </p:cNvCxnSpPr>
          <p:nvPr/>
        </p:nvCxnSpPr>
        <p:spPr>
          <a:xfrm>
            <a:off x="10794569" y="4967206"/>
            <a:ext cx="278969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2" name="TextBox 91">
            <a:extLst>
              <a:ext uri="{FF2B5EF4-FFF2-40B4-BE49-F238E27FC236}">
                <a16:creationId xmlns:a16="http://schemas.microsoft.com/office/drawing/2014/main" id="{13CEE7AB-7750-72B7-C50B-D7A563784550}"/>
              </a:ext>
            </a:extLst>
          </p:cNvPr>
          <p:cNvSpPr txBox="1"/>
          <p:nvPr/>
        </p:nvSpPr>
        <p:spPr>
          <a:xfrm>
            <a:off x="9879520" y="4826809"/>
            <a:ext cx="96372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000" dirty="0"/>
              <a:t>(not </a:t>
            </a:r>
            <a:r>
              <a:rPr lang="sv-SE" sz="1000" dirty="0" err="1"/>
              <a:t>detected</a:t>
            </a:r>
            <a:r>
              <a:rPr lang="sv-SE" sz="1000" dirty="0"/>
              <a:t>)</a:t>
            </a:r>
            <a:endParaRPr lang="LID4096" sz="1000" dirty="0"/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D2E40C65-7B53-F4FB-3099-C551113D027A}"/>
              </a:ext>
            </a:extLst>
          </p:cNvPr>
          <p:cNvSpPr txBox="1"/>
          <p:nvPr/>
        </p:nvSpPr>
        <p:spPr>
          <a:xfrm>
            <a:off x="10672516" y="4930132"/>
            <a:ext cx="4812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-H</a:t>
            </a:r>
            <a:r>
              <a:rPr lang="sv-SE" sz="1200" baseline="-25000" dirty="0"/>
              <a:t>2</a:t>
            </a:r>
            <a:r>
              <a:rPr lang="sv-SE" sz="1200" dirty="0"/>
              <a:t>O</a:t>
            </a:r>
            <a:endParaRPr lang="LID4096" sz="1200" dirty="0"/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E0F244D2-7D7F-6597-3F86-A07875122805}"/>
              </a:ext>
            </a:extLst>
          </p:cNvPr>
          <p:cNvSpPr txBox="1"/>
          <p:nvPr/>
        </p:nvSpPr>
        <p:spPr>
          <a:xfrm>
            <a:off x="11119384" y="4826809"/>
            <a:ext cx="77296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207.1016</a:t>
            </a:r>
            <a:endParaRPr lang="LID4096" sz="1200" dirty="0"/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23A5D88D-CD88-CF37-CE6F-75330B7F0186}"/>
              </a:ext>
            </a:extLst>
          </p:cNvPr>
          <p:cNvSpPr txBox="1"/>
          <p:nvPr/>
        </p:nvSpPr>
        <p:spPr>
          <a:xfrm>
            <a:off x="11372347" y="5047661"/>
            <a:ext cx="4812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-H</a:t>
            </a:r>
            <a:r>
              <a:rPr lang="sv-SE" sz="1200" baseline="-25000" dirty="0"/>
              <a:t>2</a:t>
            </a:r>
            <a:r>
              <a:rPr lang="sv-SE" sz="1200" dirty="0"/>
              <a:t>O</a:t>
            </a:r>
            <a:endParaRPr lang="LID4096" sz="1200" dirty="0"/>
          </a:p>
        </p:txBody>
      </p:sp>
      <p:cxnSp>
        <p:nvCxnSpPr>
          <p:cNvPr id="96" name="Straight Arrow Connector 95">
            <a:extLst>
              <a:ext uri="{FF2B5EF4-FFF2-40B4-BE49-F238E27FC236}">
                <a16:creationId xmlns:a16="http://schemas.microsoft.com/office/drawing/2014/main" id="{ED3AE04B-3554-4E20-49E2-EA8C460ABA91}"/>
              </a:ext>
            </a:extLst>
          </p:cNvPr>
          <p:cNvCxnSpPr>
            <a:cxnSpLocks/>
          </p:cNvCxnSpPr>
          <p:nvPr/>
        </p:nvCxnSpPr>
        <p:spPr>
          <a:xfrm>
            <a:off x="11370885" y="5103716"/>
            <a:ext cx="0" cy="26347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7" name="TextBox 96">
            <a:extLst>
              <a:ext uri="{FF2B5EF4-FFF2-40B4-BE49-F238E27FC236}">
                <a16:creationId xmlns:a16="http://schemas.microsoft.com/office/drawing/2014/main" id="{3D846535-4AF3-20FA-EA87-8CB9AFE2C217}"/>
              </a:ext>
            </a:extLst>
          </p:cNvPr>
          <p:cNvSpPr txBox="1"/>
          <p:nvPr/>
        </p:nvSpPr>
        <p:spPr>
          <a:xfrm>
            <a:off x="11009436" y="5418521"/>
            <a:ext cx="77296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189.0910</a:t>
            </a:r>
            <a:endParaRPr lang="LID4096" sz="1200" dirty="0"/>
          </a:p>
        </p:txBody>
      </p:sp>
      <p:cxnSp>
        <p:nvCxnSpPr>
          <p:cNvPr id="99" name="Straight Arrow Connector 98">
            <a:extLst>
              <a:ext uri="{FF2B5EF4-FFF2-40B4-BE49-F238E27FC236}">
                <a16:creationId xmlns:a16="http://schemas.microsoft.com/office/drawing/2014/main" id="{2B5A4357-C63D-DF88-612A-D67AB37F4927}"/>
              </a:ext>
            </a:extLst>
          </p:cNvPr>
          <p:cNvCxnSpPr>
            <a:cxnSpLocks/>
          </p:cNvCxnSpPr>
          <p:nvPr/>
        </p:nvCxnSpPr>
        <p:spPr>
          <a:xfrm>
            <a:off x="10760990" y="3159069"/>
            <a:ext cx="382291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1" name="TextBox 100">
            <a:extLst>
              <a:ext uri="{FF2B5EF4-FFF2-40B4-BE49-F238E27FC236}">
                <a16:creationId xmlns:a16="http://schemas.microsoft.com/office/drawing/2014/main" id="{87187A16-E37E-0C7F-8A1B-0735AE883BB8}"/>
              </a:ext>
            </a:extLst>
          </p:cNvPr>
          <p:cNvSpPr txBox="1"/>
          <p:nvPr/>
        </p:nvSpPr>
        <p:spPr>
          <a:xfrm>
            <a:off x="9799446" y="3134911"/>
            <a:ext cx="96372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000" dirty="0"/>
              <a:t>(not </a:t>
            </a:r>
            <a:r>
              <a:rPr lang="sv-SE" sz="1000" dirty="0" err="1"/>
              <a:t>detected</a:t>
            </a:r>
            <a:r>
              <a:rPr lang="sv-SE" sz="1000" dirty="0"/>
              <a:t>)</a:t>
            </a:r>
            <a:endParaRPr lang="LID4096" sz="1000" dirty="0"/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62BB04A6-E37F-1857-0BD4-B9C5ED0F8FF8}"/>
              </a:ext>
            </a:extLst>
          </p:cNvPr>
          <p:cNvSpPr txBox="1"/>
          <p:nvPr/>
        </p:nvSpPr>
        <p:spPr>
          <a:xfrm>
            <a:off x="10693181" y="3137495"/>
            <a:ext cx="4812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-H</a:t>
            </a:r>
            <a:r>
              <a:rPr lang="sv-SE" sz="1200" baseline="-25000" dirty="0"/>
              <a:t>2</a:t>
            </a:r>
            <a:r>
              <a:rPr lang="sv-SE" sz="1200" dirty="0"/>
              <a:t>O</a:t>
            </a:r>
            <a:endParaRPr lang="LID4096" sz="1200" dirty="0"/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70703245-C270-394B-A2F5-88DC30128F15}"/>
              </a:ext>
            </a:extLst>
          </p:cNvPr>
          <p:cNvSpPr txBox="1"/>
          <p:nvPr/>
        </p:nvSpPr>
        <p:spPr>
          <a:xfrm>
            <a:off x="11116801" y="3049669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259.1693</a:t>
            </a:r>
            <a:endParaRPr lang="LID4096" sz="1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DCD1AE3-C89D-F0A2-7092-4577B6E3F5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08431" y="193107"/>
            <a:ext cx="2286000" cy="1394460"/>
          </a:xfrm>
          <a:prstGeom prst="rect">
            <a:avLst/>
          </a:prstGeom>
        </p:spPr>
      </p:pic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DE53DAC6-74D8-F0AE-237E-59E89E603C6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2524651"/>
              </p:ext>
            </p:extLst>
          </p:nvPr>
        </p:nvGraphicFramePr>
        <p:xfrm>
          <a:off x="9347701" y="2293270"/>
          <a:ext cx="1593850" cy="92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5" imgW="1594440" imgH="921240" progId="ACD.ChemSketch.20">
                  <p:embed/>
                </p:oleObj>
              </mc:Choice>
              <mc:Fallback>
                <p:oleObj name="ChemSketch" r:id="rId5" imgW="1594440" imgH="921240" progId="ACD.ChemSketch.20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DE53DAC6-74D8-F0AE-237E-59E89E603C6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347701" y="2293270"/>
                        <a:ext cx="1593850" cy="920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42A374D7-F69E-D957-558A-90259362EAB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29581228"/>
              </p:ext>
            </p:extLst>
          </p:nvPr>
        </p:nvGraphicFramePr>
        <p:xfrm>
          <a:off x="9507453" y="4051217"/>
          <a:ext cx="1465263" cy="869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7" imgW="1465200" imgH="869760" progId="ACD.ChemSketch.20">
                  <p:embed/>
                </p:oleObj>
              </mc:Choice>
              <mc:Fallback>
                <p:oleObj name="ChemSketch" r:id="rId7" imgW="1465200" imgH="869760" progId="ACD.ChemSketch.20">
                  <p:embed/>
                  <p:pic>
                    <p:nvPicPr>
                      <p:cNvPr id="8" name="Object 7">
                        <a:extLst>
                          <a:ext uri="{FF2B5EF4-FFF2-40B4-BE49-F238E27FC236}">
                            <a16:creationId xmlns:a16="http://schemas.microsoft.com/office/drawing/2014/main" id="{42A374D7-F69E-D957-558A-90259362EAB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507453" y="4051217"/>
                        <a:ext cx="1465263" cy="869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817715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1E0A86-6FD3-2EEA-3A41-FEA13A3275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MonoOH</a:t>
            </a:r>
            <a:r>
              <a:rPr lang="sv-SE" sz="4400" kern="100" dirty="0">
                <a:cs typeface="Times New Roman" panose="02020603050405020304" pitchFamily="18" charset="0"/>
              </a:rPr>
              <a:t> M1</a:t>
            </a:r>
            <a:r>
              <a:rPr lang="sv-SE" kern="100" baseline="-25000" dirty="0">
                <a:cs typeface="Times New Roman" panose="02020603050405020304" pitchFamily="18" charset="0"/>
              </a:rPr>
              <a:t>B</a:t>
            </a:r>
            <a:r>
              <a:rPr lang="en-US" dirty="0"/>
              <a:t> RT 6.81min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52030D-E82C-CCBD-7944-8D7EF34767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 spec</a:t>
            </a:r>
            <a:endParaRPr lang="LID4096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A93D289-D6AE-60F1-2C63-31CD96187C62}"/>
              </a:ext>
            </a:extLst>
          </p:cNvPr>
          <p:cNvSpPr txBox="1"/>
          <p:nvPr/>
        </p:nvSpPr>
        <p:spPr>
          <a:xfrm>
            <a:off x="9345738" y="1571610"/>
            <a:ext cx="16655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[M + H]</a:t>
            </a:r>
            <a:r>
              <a:rPr lang="en-GB" sz="1200" b="1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+</a:t>
            </a:r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 (m/z)</a:t>
            </a:r>
            <a:endParaRPr lang="LID4096" sz="12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9705DC5-987E-1594-F892-DBAE447D7626}"/>
              </a:ext>
            </a:extLst>
          </p:cNvPr>
          <p:cNvSpPr txBox="1"/>
          <p:nvPr/>
        </p:nvSpPr>
        <p:spPr>
          <a:xfrm>
            <a:off x="10953998" y="1862195"/>
            <a:ext cx="123800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21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32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 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 </a:t>
            </a:r>
            <a:endParaRPr lang="LID4096" sz="12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780169D-71CB-13CD-C6CE-B01933526969}"/>
              </a:ext>
            </a:extLst>
          </p:cNvPr>
          <p:cNvSpPr txBox="1"/>
          <p:nvPr/>
        </p:nvSpPr>
        <p:spPr>
          <a:xfrm>
            <a:off x="10971809" y="1587725"/>
            <a:ext cx="11311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Formula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DC1C578-7270-C7C0-2787-647F3BFF44AC}"/>
              </a:ext>
            </a:extLst>
          </p:cNvPr>
          <p:cNvSpPr txBox="1"/>
          <p:nvPr/>
        </p:nvSpPr>
        <p:spPr>
          <a:xfrm>
            <a:off x="9528959" y="1872733"/>
            <a:ext cx="11073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333.2424  </a:t>
            </a:r>
            <a:endParaRPr lang="en-SE" sz="1200" b="0" i="0" dirty="0">
              <a:effectLst/>
            </a:endParaRPr>
          </a:p>
          <a:p>
            <a:endParaRPr lang="LID4096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45C72C9-8952-057B-B9DA-D48CAB8CA6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72" y="1825625"/>
            <a:ext cx="9000000" cy="264309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05983EC-386A-32E5-62F5-C4488FCC16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02479" y="258478"/>
            <a:ext cx="2278380" cy="1287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83963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D97D87-4844-3D04-7DDF-60F666656B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546383" cy="1325563"/>
          </a:xfrm>
        </p:spPr>
        <p:txBody>
          <a:bodyPr/>
          <a:lstStyle/>
          <a:p>
            <a:r>
              <a:rPr lang="sv-SE" dirty="0" err="1"/>
              <a:t>MonoOH</a:t>
            </a:r>
            <a:r>
              <a:rPr lang="sv-SE" dirty="0"/>
              <a:t> (</a:t>
            </a:r>
            <a:r>
              <a:rPr lang="sv-SE" dirty="0" err="1"/>
              <a:t>Tail</a:t>
            </a:r>
            <a:r>
              <a:rPr lang="sv-SE" dirty="0"/>
              <a:t>)</a:t>
            </a:r>
            <a:r>
              <a:rPr lang="sv-SE" sz="4400" kern="100" dirty="0">
                <a:cs typeface="Times New Roman" panose="02020603050405020304" pitchFamily="18" charset="0"/>
              </a:rPr>
              <a:t> M2</a:t>
            </a:r>
            <a:r>
              <a:rPr lang="sv-SE" kern="100" baseline="-25000" dirty="0">
                <a:cs typeface="Times New Roman" panose="02020603050405020304" pitchFamily="18" charset="0"/>
              </a:rPr>
              <a:t>C</a:t>
            </a:r>
            <a:r>
              <a:rPr lang="sv-SE" dirty="0"/>
              <a:t> RT 5.80min</a:t>
            </a:r>
            <a:endParaRPr lang="LID4096" dirty="0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FB1CF6E4-FA11-7B07-52BA-E5591273E9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717884"/>
            <a:ext cx="9000000" cy="2459548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600AFDA-81CB-01E6-D30A-18C192A374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103675"/>
            <a:ext cx="9000000" cy="267968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F075F59-EB54-E498-315C-A9E66A677ABC}"/>
              </a:ext>
            </a:extLst>
          </p:cNvPr>
          <p:cNvSpPr txBox="1"/>
          <p:nvPr/>
        </p:nvSpPr>
        <p:spPr>
          <a:xfrm>
            <a:off x="8997043" y="1506085"/>
            <a:ext cx="16655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[M + H]</a:t>
            </a:r>
            <a:r>
              <a:rPr lang="en-GB" sz="1200" b="1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+</a:t>
            </a:r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 (m/z)</a:t>
            </a:r>
            <a:endParaRPr lang="LID4096" sz="12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06AECE-E5FB-DF3A-7113-6E8AF1D14453}"/>
              </a:ext>
            </a:extLst>
          </p:cNvPr>
          <p:cNvSpPr txBox="1"/>
          <p:nvPr/>
        </p:nvSpPr>
        <p:spPr>
          <a:xfrm>
            <a:off x="10772404" y="1494208"/>
            <a:ext cx="11311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Formula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13F7273-3A7A-9FE2-13E1-7F33AF84EA15}"/>
              </a:ext>
            </a:extLst>
          </p:cNvPr>
          <p:cNvSpPr txBox="1"/>
          <p:nvPr/>
        </p:nvSpPr>
        <p:spPr>
          <a:xfrm>
            <a:off x="10785764" y="1712269"/>
            <a:ext cx="119495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21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32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72D1AB6-7960-FF06-9E2A-42483A562650}"/>
              </a:ext>
            </a:extLst>
          </p:cNvPr>
          <p:cNvSpPr txBox="1"/>
          <p:nvPr/>
        </p:nvSpPr>
        <p:spPr>
          <a:xfrm>
            <a:off x="9271289" y="1737653"/>
            <a:ext cx="932584" cy="278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333.2424</a:t>
            </a:r>
            <a:endParaRPr lang="LID4096" sz="1200" dirty="0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F2F9741D-818C-E376-CE71-64CC8CB8284E}"/>
              </a:ext>
            </a:extLst>
          </p:cNvPr>
          <p:cNvCxnSpPr>
            <a:cxnSpLocks/>
          </p:cNvCxnSpPr>
          <p:nvPr/>
        </p:nvCxnSpPr>
        <p:spPr>
          <a:xfrm>
            <a:off x="10507851" y="5486399"/>
            <a:ext cx="0" cy="26347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4" name="TextBox 73">
            <a:extLst>
              <a:ext uri="{FF2B5EF4-FFF2-40B4-BE49-F238E27FC236}">
                <a16:creationId xmlns:a16="http://schemas.microsoft.com/office/drawing/2014/main" id="{176B9659-53D3-B44C-4EA9-8A611B185898}"/>
              </a:ext>
            </a:extLst>
          </p:cNvPr>
          <p:cNvSpPr txBox="1"/>
          <p:nvPr/>
        </p:nvSpPr>
        <p:spPr>
          <a:xfrm>
            <a:off x="10781004" y="5457074"/>
            <a:ext cx="4812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-H</a:t>
            </a:r>
            <a:r>
              <a:rPr lang="sv-SE" sz="1200" baseline="-25000" dirty="0"/>
              <a:t>2</a:t>
            </a:r>
            <a:r>
              <a:rPr lang="sv-SE" sz="1200" dirty="0"/>
              <a:t>O</a:t>
            </a:r>
            <a:endParaRPr lang="LID4096" sz="1200" dirty="0"/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D994FF9D-7170-70F6-5EF0-0DCE7D351540}"/>
              </a:ext>
            </a:extLst>
          </p:cNvPr>
          <p:cNvSpPr txBox="1"/>
          <p:nvPr/>
        </p:nvSpPr>
        <p:spPr>
          <a:xfrm>
            <a:off x="10111994" y="5717961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191.1067</a:t>
            </a:r>
            <a:endParaRPr lang="LID4096" sz="1200" dirty="0"/>
          </a:p>
        </p:txBody>
      </p: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3306E8A8-BB5E-64AE-2A19-DEBB388A3FDB}"/>
              </a:ext>
            </a:extLst>
          </p:cNvPr>
          <p:cNvCxnSpPr>
            <a:cxnSpLocks/>
          </p:cNvCxnSpPr>
          <p:nvPr/>
        </p:nvCxnSpPr>
        <p:spPr>
          <a:xfrm>
            <a:off x="10440693" y="3559443"/>
            <a:ext cx="0" cy="26347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8" name="TextBox 77">
            <a:extLst>
              <a:ext uri="{FF2B5EF4-FFF2-40B4-BE49-F238E27FC236}">
                <a16:creationId xmlns:a16="http://schemas.microsoft.com/office/drawing/2014/main" id="{B0B4D63E-05CC-87F8-B488-FED25EBB59D6}"/>
              </a:ext>
            </a:extLst>
          </p:cNvPr>
          <p:cNvSpPr txBox="1"/>
          <p:nvPr/>
        </p:nvSpPr>
        <p:spPr>
          <a:xfrm>
            <a:off x="10713846" y="3530118"/>
            <a:ext cx="4812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-H</a:t>
            </a:r>
            <a:r>
              <a:rPr lang="sv-SE" sz="1200" baseline="-25000" dirty="0"/>
              <a:t>2</a:t>
            </a:r>
            <a:r>
              <a:rPr lang="sv-SE" sz="1200" dirty="0"/>
              <a:t>O</a:t>
            </a:r>
            <a:endParaRPr lang="LID4096" sz="1200" dirty="0"/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B8DFFB7E-7ABD-782D-14F0-39FE6E598C5A}"/>
              </a:ext>
            </a:extLst>
          </p:cNvPr>
          <p:cNvSpPr txBox="1"/>
          <p:nvPr/>
        </p:nvSpPr>
        <p:spPr>
          <a:xfrm>
            <a:off x="9998341" y="3372551"/>
            <a:ext cx="96372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000" dirty="0"/>
              <a:t>(not </a:t>
            </a:r>
            <a:r>
              <a:rPr lang="sv-SE" sz="1000" dirty="0" err="1"/>
              <a:t>detected</a:t>
            </a:r>
            <a:r>
              <a:rPr lang="sv-SE" sz="1000" dirty="0"/>
              <a:t>)</a:t>
            </a:r>
            <a:endParaRPr lang="LID4096" sz="1000" dirty="0"/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CA50159A-FA6B-4F36-7F96-84E08641F5DD}"/>
              </a:ext>
            </a:extLst>
          </p:cNvPr>
          <p:cNvSpPr txBox="1"/>
          <p:nvPr/>
        </p:nvSpPr>
        <p:spPr>
          <a:xfrm>
            <a:off x="10044836" y="3791005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259.1693</a:t>
            </a:r>
            <a:endParaRPr lang="LID4096" sz="1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08134E4-FE1B-869B-C58F-5AAE4B0A8B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24210" y="210752"/>
            <a:ext cx="2286000" cy="1226820"/>
          </a:xfrm>
          <a:prstGeom prst="rect">
            <a:avLst/>
          </a:prstGeom>
        </p:spPr>
      </p:pic>
      <p:graphicFrame>
        <p:nvGraphicFramePr>
          <p:cNvPr id="24" name="Object 23">
            <a:extLst>
              <a:ext uri="{FF2B5EF4-FFF2-40B4-BE49-F238E27FC236}">
                <a16:creationId xmlns:a16="http://schemas.microsoft.com/office/drawing/2014/main" id="{AA6A8893-873A-1493-EF40-E5F50B62184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16264872"/>
              </p:ext>
            </p:extLst>
          </p:nvPr>
        </p:nvGraphicFramePr>
        <p:xfrm>
          <a:off x="9782092" y="4558704"/>
          <a:ext cx="1501775" cy="874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5" imgW="1501560" imgH="874800" progId="ACD.ChemSketch.20">
                  <p:embed/>
                </p:oleObj>
              </mc:Choice>
              <mc:Fallback>
                <p:oleObj name="ChemSketch" r:id="rId5" imgW="1501560" imgH="874800" progId="ACD.ChemSketch.20">
                  <p:embed/>
                  <p:pic>
                    <p:nvPicPr>
                      <p:cNvPr id="24" name="Object 23">
                        <a:extLst>
                          <a:ext uri="{FF2B5EF4-FFF2-40B4-BE49-F238E27FC236}">
                            <a16:creationId xmlns:a16="http://schemas.microsoft.com/office/drawing/2014/main" id="{AA6A8893-873A-1493-EF40-E5F50B62184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782092" y="4558704"/>
                        <a:ext cx="1501775" cy="8747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25">
            <a:extLst>
              <a:ext uri="{FF2B5EF4-FFF2-40B4-BE49-F238E27FC236}">
                <a16:creationId xmlns:a16="http://schemas.microsoft.com/office/drawing/2014/main" id="{320DD09B-F245-A586-9463-D2764DF3DAE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41953768"/>
              </p:ext>
            </p:extLst>
          </p:nvPr>
        </p:nvGraphicFramePr>
        <p:xfrm>
          <a:off x="9618338" y="2607685"/>
          <a:ext cx="1538287" cy="849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7" imgW="1537560" imgH="849240" progId="ACD.ChemSketch.20">
                  <p:embed/>
                </p:oleObj>
              </mc:Choice>
              <mc:Fallback>
                <p:oleObj name="ChemSketch" r:id="rId7" imgW="1537560" imgH="849240" progId="ACD.ChemSketch.20">
                  <p:embed/>
                  <p:pic>
                    <p:nvPicPr>
                      <p:cNvPr id="26" name="Object 25">
                        <a:extLst>
                          <a:ext uri="{FF2B5EF4-FFF2-40B4-BE49-F238E27FC236}">
                            <a16:creationId xmlns:a16="http://schemas.microsoft.com/office/drawing/2014/main" id="{320DD09B-F245-A586-9463-D2764DF3DAE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618338" y="2607685"/>
                        <a:ext cx="1538287" cy="8493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561479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8F7B72-C62C-FD46-D6E6-7E89A36BAD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/>
              <a:t>DiOH</a:t>
            </a:r>
            <a:r>
              <a:rPr lang="sv-SE" sz="4400" kern="100" dirty="0">
                <a:cs typeface="Times New Roman" panose="02020603050405020304" pitchFamily="18" charset="0"/>
              </a:rPr>
              <a:t> M4</a:t>
            </a:r>
            <a:r>
              <a:rPr lang="sv-SE" sz="4400" kern="100" baseline="-25000" dirty="0">
                <a:cs typeface="Times New Roman" panose="02020603050405020304" pitchFamily="18" charset="0"/>
              </a:rPr>
              <a:t>E</a:t>
            </a:r>
            <a:r>
              <a:rPr lang="sv-SE" dirty="0"/>
              <a:t> RT4.40min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280F649-5A4F-599E-0DE3-4678E13D96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548238"/>
            <a:ext cx="9000000" cy="2459548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8BBA035-92D0-FBB6-97DE-8C562CDCA5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5314" y="4178320"/>
            <a:ext cx="9000000" cy="2679680"/>
          </a:xfrm>
          <a:prstGeom prst="rect">
            <a:avLst/>
          </a:prstGeom>
        </p:spPr>
      </p:pic>
      <p:sp>
        <p:nvSpPr>
          <p:cNvPr id="80" name="TextBox 79">
            <a:extLst>
              <a:ext uri="{FF2B5EF4-FFF2-40B4-BE49-F238E27FC236}">
                <a16:creationId xmlns:a16="http://schemas.microsoft.com/office/drawing/2014/main" id="{D541283D-5E12-AB82-AEC2-FDD7F461295A}"/>
              </a:ext>
            </a:extLst>
          </p:cNvPr>
          <p:cNvSpPr txBox="1"/>
          <p:nvPr/>
        </p:nvSpPr>
        <p:spPr>
          <a:xfrm>
            <a:off x="9388928" y="1604865"/>
            <a:ext cx="140659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[M + H]</a:t>
            </a:r>
            <a:r>
              <a:rPr lang="en-GB" sz="1200" b="1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+</a:t>
            </a:r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 (m/z)</a:t>
            </a:r>
            <a:endParaRPr lang="LID4096" sz="1200" dirty="0"/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8AE7A2C7-189B-449E-29BE-A3406697B98E}"/>
              </a:ext>
            </a:extLst>
          </p:cNvPr>
          <p:cNvSpPr txBox="1"/>
          <p:nvPr/>
        </p:nvSpPr>
        <p:spPr>
          <a:xfrm>
            <a:off x="10865709" y="1606376"/>
            <a:ext cx="11311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Formula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B0DDBE6D-7B07-9FD6-5B5E-9B02C91776C6}"/>
              </a:ext>
            </a:extLst>
          </p:cNvPr>
          <p:cNvSpPr txBox="1"/>
          <p:nvPr/>
        </p:nvSpPr>
        <p:spPr>
          <a:xfrm>
            <a:off x="10879069" y="1824437"/>
            <a:ext cx="119495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21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32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4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A7942D6A-F36D-7E78-2CA6-F95D96A5AAB8}"/>
              </a:ext>
            </a:extLst>
          </p:cNvPr>
          <p:cNvSpPr txBox="1"/>
          <p:nvPr/>
        </p:nvSpPr>
        <p:spPr>
          <a:xfrm>
            <a:off x="9663174" y="1836694"/>
            <a:ext cx="78760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349.2380 </a:t>
            </a:r>
            <a:endParaRPr lang="en-SE" sz="1200" b="0" i="0" dirty="0">
              <a:effectLst/>
            </a:endParaRPr>
          </a:p>
          <a:p>
            <a:endParaRPr lang="LID4096" sz="1200" dirty="0"/>
          </a:p>
        </p:txBody>
      </p: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DE89D008-DAD6-D572-162A-9377025F193B}"/>
              </a:ext>
            </a:extLst>
          </p:cNvPr>
          <p:cNvCxnSpPr>
            <a:cxnSpLocks/>
          </p:cNvCxnSpPr>
          <p:nvPr/>
        </p:nvCxnSpPr>
        <p:spPr>
          <a:xfrm>
            <a:off x="10368366" y="5703376"/>
            <a:ext cx="0" cy="26347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6" name="TextBox 85">
            <a:extLst>
              <a:ext uri="{FF2B5EF4-FFF2-40B4-BE49-F238E27FC236}">
                <a16:creationId xmlns:a16="http://schemas.microsoft.com/office/drawing/2014/main" id="{36C02FDE-13E8-B1B6-5BB9-9D1F49B22A0A}"/>
              </a:ext>
            </a:extLst>
          </p:cNvPr>
          <p:cNvSpPr txBox="1"/>
          <p:nvPr/>
        </p:nvSpPr>
        <p:spPr>
          <a:xfrm>
            <a:off x="10641519" y="5674051"/>
            <a:ext cx="4812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-H</a:t>
            </a:r>
            <a:r>
              <a:rPr lang="sv-SE" sz="1200" baseline="-25000" dirty="0"/>
              <a:t>2</a:t>
            </a:r>
            <a:r>
              <a:rPr lang="sv-SE" sz="1200" dirty="0"/>
              <a:t>O</a:t>
            </a:r>
            <a:endParaRPr lang="LID4096" sz="1200" dirty="0"/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F0EFBF37-8075-EFA4-F705-0B41E18EAA6A}"/>
              </a:ext>
            </a:extLst>
          </p:cNvPr>
          <p:cNvSpPr txBox="1"/>
          <p:nvPr/>
        </p:nvSpPr>
        <p:spPr>
          <a:xfrm>
            <a:off x="9926014" y="5516484"/>
            <a:ext cx="96372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000" dirty="0"/>
              <a:t>(not </a:t>
            </a:r>
            <a:r>
              <a:rPr lang="sv-SE" sz="1000" dirty="0" err="1"/>
              <a:t>detected</a:t>
            </a:r>
            <a:r>
              <a:rPr lang="sv-SE" sz="1000" dirty="0"/>
              <a:t>)</a:t>
            </a:r>
            <a:endParaRPr lang="LID4096" sz="1000" dirty="0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0171BEDD-93A7-7053-5B04-8AE9466FA9B3}"/>
              </a:ext>
            </a:extLst>
          </p:cNvPr>
          <p:cNvSpPr txBox="1"/>
          <p:nvPr/>
        </p:nvSpPr>
        <p:spPr>
          <a:xfrm>
            <a:off x="9972509" y="5934938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191.1067</a:t>
            </a:r>
            <a:endParaRPr lang="LID4096" sz="1200" dirty="0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90213396-1DEC-EA0C-DCC5-DD81C9200934}"/>
              </a:ext>
            </a:extLst>
          </p:cNvPr>
          <p:cNvSpPr txBox="1"/>
          <p:nvPr/>
        </p:nvSpPr>
        <p:spPr>
          <a:xfrm>
            <a:off x="10269560" y="3953739"/>
            <a:ext cx="4812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-H</a:t>
            </a:r>
            <a:r>
              <a:rPr lang="sv-SE" sz="1200" baseline="-25000" dirty="0"/>
              <a:t>2</a:t>
            </a:r>
            <a:r>
              <a:rPr lang="sv-SE" sz="1200" dirty="0"/>
              <a:t>O</a:t>
            </a:r>
            <a:endParaRPr lang="LID4096" sz="1200" dirty="0"/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FB61A0EE-444A-EB03-DFAB-68D0ABA227DF}"/>
              </a:ext>
            </a:extLst>
          </p:cNvPr>
          <p:cNvSpPr txBox="1"/>
          <p:nvPr/>
        </p:nvSpPr>
        <p:spPr>
          <a:xfrm>
            <a:off x="9755533" y="3765175"/>
            <a:ext cx="96372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000" dirty="0"/>
              <a:t>(not </a:t>
            </a:r>
            <a:r>
              <a:rPr lang="sv-SE" sz="1000" dirty="0" err="1"/>
              <a:t>detected</a:t>
            </a:r>
            <a:r>
              <a:rPr lang="sv-SE" sz="1000" dirty="0"/>
              <a:t>)</a:t>
            </a:r>
            <a:endParaRPr lang="LID4096" sz="1000" dirty="0"/>
          </a:p>
        </p:txBody>
      </p: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C683C5E4-2CEB-BDBC-F70B-EC6C9D95B780}"/>
              </a:ext>
            </a:extLst>
          </p:cNvPr>
          <p:cNvCxnSpPr>
            <a:cxnSpLocks/>
          </p:cNvCxnSpPr>
          <p:nvPr/>
        </p:nvCxnSpPr>
        <p:spPr>
          <a:xfrm>
            <a:off x="10252129" y="3983064"/>
            <a:ext cx="0" cy="26347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3" name="TextBox 92">
            <a:extLst>
              <a:ext uri="{FF2B5EF4-FFF2-40B4-BE49-F238E27FC236}">
                <a16:creationId xmlns:a16="http://schemas.microsoft.com/office/drawing/2014/main" id="{53BE7C64-A300-A2D3-D338-018CA878C0BE}"/>
              </a:ext>
            </a:extLst>
          </p:cNvPr>
          <p:cNvSpPr txBox="1"/>
          <p:nvPr/>
        </p:nvSpPr>
        <p:spPr>
          <a:xfrm>
            <a:off x="9878058" y="4204830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275.1642</a:t>
            </a:r>
            <a:endParaRPr lang="LID4096" sz="1200" dirty="0"/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C25E9823-034F-7F90-4F17-D6AEB8BF5B47}"/>
              </a:ext>
            </a:extLst>
          </p:cNvPr>
          <p:cNvSpPr txBox="1"/>
          <p:nvPr/>
        </p:nvSpPr>
        <p:spPr>
          <a:xfrm>
            <a:off x="10592441" y="4330863"/>
            <a:ext cx="4812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-H</a:t>
            </a:r>
            <a:r>
              <a:rPr lang="sv-SE" sz="1200" baseline="-25000" dirty="0"/>
              <a:t>2</a:t>
            </a:r>
            <a:r>
              <a:rPr lang="sv-SE" sz="1200" dirty="0"/>
              <a:t>O</a:t>
            </a:r>
            <a:endParaRPr lang="LID4096" sz="1200" dirty="0"/>
          </a:p>
        </p:txBody>
      </p:sp>
      <p:cxnSp>
        <p:nvCxnSpPr>
          <p:cNvPr id="95" name="Straight Arrow Connector 94">
            <a:extLst>
              <a:ext uri="{FF2B5EF4-FFF2-40B4-BE49-F238E27FC236}">
                <a16:creationId xmlns:a16="http://schemas.microsoft.com/office/drawing/2014/main" id="{95FBD96D-D1ED-DE76-FCE2-C50D9A2BD7B6}"/>
              </a:ext>
            </a:extLst>
          </p:cNvPr>
          <p:cNvCxnSpPr>
            <a:cxnSpLocks/>
          </p:cNvCxnSpPr>
          <p:nvPr/>
        </p:nvCxnSpPr>
        <p:spPr>
          <a:xfrm>
            <a:off x="10629256" y="4329193"/>
            <a:ext cx="317715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6" name="TextBox 95">
            <a:extLst>
              <a:ext uri="{FF2B5EF4-FFF2-40B4-BE49-F238E27FC236}">
                <a16:creationId xmlns:a16="http://schemas.microsoft.com/office/drawing/2014/main" id="{CE25DF8D-9331-E08E-5650-DDA20369B1D3}"/>
              </a:ext>
            </a:extLst>
          </p:cNvPr>
          <p:cNvSpPr txBox="1"/>
          <p:nvPr/>
        </p:nvSpPr>
        <p:spPr>
          <a:xfrm>
            <a:off x="10907574" y="4173296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257.1536</a:t>
            </a:r>
            <a:endParaRPr lang="LID4096" sz="1200" dirty="0"/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56C96F59-3052-3783-DE96-83FCDFEDDF2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21077386"/>
              </p:ext>
            </p:extLst>
          </p:nvPr>
        </p:nvGraphicFramePr>
        <p:xfrm>
          <a:off x="9484757" y="2898001"/>
          <a:ext cx="1593850" cy="890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4" imgW="1594440" imgH="890640" progId="ACD.ChemSketch.20">
                  <p:embed/>
                </p:oleObj>
              </mc:Choice>
              <mc:Fallback>
                <p:oleObj name="ChemSketch" r:id="rId4" imgW="1594440" imgH="890640" progId="ACD.ChemSketch.20">
                  <p:embed/>
                  <p:pic>
                    <p:nvPicPr>
                      <p:cNvPr id="3" name="Object 2">
                        <a:extLst>
                          <a:ext uri="{FF2B5EF4-FFF2-40B4-BE49-F238E27FC236}">
                            <a16:creationId xmlns:a16="http://schemas.microsoft.com/office/drawing/2014/main" id="{56C96F59-3052-3783-DE96-83FCDFEDDF2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484757" y="2898001"/>
                        <a:ext cx="1593850" cy="890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58FFBE53-4D84-86CA-A3A2-F2C842ED6FA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53199" y="268455"/>
            <a:ext cx="2346960" cy="1295400"/>
          </a:xfrm>
          <a:prstGeom prst="rect">
            <a:avLst/>
          </a:prstGeom>
        </p:spPr>
      </p:pic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FE3D5E9F-F5E5-4F11-739D-7CF3354373E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1204282"/>
              </p:ext>
            </p:extLst>
          </p:nvPr>
        </p:nvGraphicFramePr>
        <p:xfrm>
          <a:off x="9728989" y="4694975"/>
          <a:ext cx="1501775" cy="874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7" imgW="1501560" imgH="874800" progId="ACD.ChemSketch.20">
                  <p:embed/>
                </p:oleObj>
              </mc:Choice>
              <mc:Fallback>
                <p:oleObj name="ChemSketch" r:id="rId7" imgW="1501560" imgH="874800" progId="ACD.ChemSketch.20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FE3D5E9F-F5E5-4F11-739D-7CF3354373E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728989" y="4694975"/>
                        <a:ext cx="1501775" cy="8747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870936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092056-68D0-7B62-DF24-EED66FA692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dirty="0" err="1"/>
              <a:t>MonoOH</a:t>
            </a:r>
            <a:r>
              <a:rPr lang="sv-SE" sz="4400" kern="100" dirty="0">
                <a:cs typeface="Times New Roman" panose="02020603050405020304" pitchFamily="18" charset="0"/>
              </a:rPr>
              <a:t> M1</a:t>
            </a:r>
            <a:r>
              <a:rPr lang="sv-SE" sz="4400" kern="100" baseline="-25000" dirty="0">
                <a:cs typeface="Times New Roman" panose="02020603050405020304" pitchFamily="18" charset="0"/>
              </a:rPr>
              <a:t>C</a:t>
            </a:r>
            <a:r>
              <a:rPr lang="sv-SE" dirty="0"/>
              <a:t> RT 9.51min</a:t>
            </a:r>
            <a:endParaRPr lang="LID4096" dirty="0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0FE314E2-8491-56EF-6977-E04E57B393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0766" y="1648122"/>
            <a:ext cx="9000000" cy="2459548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4B3CE85-C33B-A3AF-38EA-15F9FCB61A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314" y="4119421"/>
            <a:ext cx="9000000" cy="267968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99B2DD1-E2D4-5E94-F267-E952CCFB5C1A}"/>
              </a:ext>
            </a:extLst>
          </p:cNvPr>
          <p:cNvSpPr txBox="1"/>
          <p:nvPr/>
        </p:nvSpPr>
        <p:spPr>
          <a:xfrm>
            <a:off x="9345738" y="1571610"/>
            <a:ext cx="16655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[M + H]</a:t>
            </a:r>
            <a:r>
              <a:rPr lang="en-GB" sz="1200" b="1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+</a:t>
            </a:r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 (m/z)</a:t>
            </a:r>
            <a:endParaRPr lang="LID4096" sz="12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2828073-D6E4-69D4-B091-070997567FC4}"/>
              </a:ext>
            </a:extLst>
          </p:cNvPr>
          <p:cNvSpPr txBox="1"/>
          <p:nvPr/>
        </p:nvSpPr>
        <p:spPr>
          <a:xfrm>
            <a:off x="10953998" y="1862195"/>
            <a:ext cx="123800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21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32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 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 </a:t>
            </a:r>
            <a:endParaRPr lang="LID4096" sz="12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027B9A4-C021-4F74-74C0-EAB69FE3CC6E}"/>
              </a:ext>
            </a:extLst>
          </p:cNvPr>
          <p:cNvSpPr txBox="1"/>
          <p:nvPr/>
        </p:nvSpPr>
        <p:spPr>
          <a:xfrm>
            <a:off x="10971809" y="1587725"/>
            <a:ext cx="11311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Formula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0AD58FE-3865-281F-16A9-EB6C039D68AD}"/>
              </a:ext>
            </a:extLst>
          </p:cNvPr>
          <p:cNvSpPr txBox="1"/>
          <p:nvPr/>
        </p:nvSpPr>
        <p:spPr>
          <a:xfrm>
            <a:off x="9528959" y="1788512"/>
            <a:ext cx="11073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333.2424 </a:t>
            </a:r>
            <a:endParaRPr lang="en-SE" sz="1200" b="0" i="0" dirty="0">
              <a:effectLst/>
            </a:endParaRPr>
          </a:p>
          <a:p>
            <a:endParaRPr lang="LID4096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5B2D1BB-CFF5-4BB3-4391-1279BB28C9D0}"/>
              </a:ext>
            </a:extLst>
          </p:cNvPr>
          <p:cNvSpPr txBox="1"/>
          <p:nvPr/>
        </p:nvSpPr>
        <p:spPr>
          <a:xfrm>
            <a:off x="11279532" y="2917935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315.2319</a:t>
            </a:r>
            <a:endParaRPr lang="LID4096" sz="12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623B677-1D98-059A-1BF3-ABFB521D5594}"/>
              </a:ext>
            </a:extLst>
          </p:cNvPr>
          <p:cNvSpPr txBox="1"/>
          <p:nvPr/>
        </p:nvSpPr>
        <p:spPr>
          <a:xfrm>
            <a:off x="10866244" y="3078384"/>
            <a:ext cx="4812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-H</a:t>
            </a:r>
            <a:r>
              <a:rPr lang="sv-SE" sz="1200" baseline="-25000" dirty="0"/>
              <a:t>2</a:t>
            </a:r>
            <a:r>
              <a:rPr lang="sv-SE" sz="1200" dirty="0"/>
              <a:t>O</a:t>
            </a:r>
            <a:endParaRPr lang="LID4096" sz="1200" dirty="0"/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8ED60B5E-CFF2-A24D-D021-36C49D168064}"/>
              </a:ext>
            </a:extLst>
          </p:cNvPr>
          <p:cNvCxnSpPr>
            <a:cxnSpLocks/>
          </p:cNvCxnSpPr>
          <p:nvPr/>
        </p:nvCxnSpPr>
        <p:spPr>
          <a:xfrm>
            <a:off x="10931473" y="3035085"/>
            <a:ext cx="317715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62BC4C46-356A-93B4-3182-F39049458020}"/>
              </a:ext>
            </a:extLst>
          </p:cNvPr>
          <p:cNvSpPr txBox="1"/>
          <p:nvPr/>
        </p:nvSpPr>
        <p:spPr>
          <a:xfrm>
            <a:off x="9729702" y="4312781"/>
            <a:ext cx="96372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000" dirty="0"/>
              <a:t>(not </a:t>
            </a:r>
            <a:r>
              <a:rPr lang="sv-SE" sz="1000" dirty="0" err="1"/>
              <a:t>detected</a:t>
            </a:r>
            <a:r>
              <a:rPr lang="sv-SE" sz="1000" dirty="0"/>
              <a:t>)</a:t>
            </a:r>
            <a:endParaRPr lang="LID4096" sz="10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336FEDC-0963-0F01-D8C0-B8FE8D94DAF6}"/>
              </a:ext>
            </a:extLst>
          </p:cNvPr>
          <p:cNvSpPr txBox="1"/>
          <p:nvPr/>
        </p:nvSpPr>
        <p:spPr>
          <a:xfrm>
            <a:off x="11391781" y="4095805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259.1693</a:t>
            </a:r>
            <a:endParaRPr lang="LID4096" sz="12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9B29854-103A-C4E2-1E23-10BA0A193D69}"/>
              </a:ext>
            </a:extLst>
          </p:cNvPr>
          <p:cNvSpPr txBox="1"/>
          <p:nvPr/>
        </p:nvSpPr>
        <p:spPr>
          <a:xfrm>
            <a:off x="10948901" y="4276920"/>
            <a:ext cx="4812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-H</a:t>
            </a:r>
            <a:r>
              <a:rPr lang="sv-SE" sz="1200" baseline="-25000" dirty="0"/>
              <a:t>2</a:t>
            </a:r>
            <a:r>
              <a:rPr lang="sv-SE" sz="1200" dirty="0"/>
              <a:t>O</a:t>
            </a:r>
            <a:endParaRPr lang="LID4096" sz="1200" dirty="0"/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8B0F0E93-5C50-882D-B0F9-7866AC9D1FDB}"/>
              </a:ext>
            </a:extLst>
          </p:cNvPr>
          <p:cNvCxnSpPr>
            <a:cxnSpLocks/>
          </p:cNvCxnSpPr>
          <p:nvPr/>
        </p:nvCxnSpPr>
        <p:spPr>
          <a:xfrm>
            <a:off x="11014130" y="4233621"/>
            <a:ext cx="317715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C6A522BA-2292-66C1-6F55-21122E9431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57316" y="207572"/>
            <a:ext cx="2278380" cy="1287780"/>
          </a:xfrm>
          <a:prstGeom prst="rect">
            <a:avLst/>
          </a:prstGeom>
        </p:spPr>
      </p:pic>
      <p:graphicFrame>
        <p:nvGraphicFramePr>
          <p:cNvPr id="14" name="Object 13">
            <a:extLst>
              <a:ext uri="{FF2B5EF4-FFF2-40B4-BE49-F238E27FC236}">
                <a16:creationId xmlns:a16="http://schemas.microsoft.com/office/drawing/2014/main" id="{981FC6F8-1939-49F1-027B-00EAF93A2E3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15978294"/>
              </p:ext>
            </p:extLst>
          </p:nvPr>
        </p:nvGraphicFramePr>
        <p:xfrm>
          <a:off x="9476101" y="2060308"/>
          <a:ext cx="1558925" cy="1049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5" imgW="1558440" imgH="1050120" progId="ACD.ChemSketch.20">
                  <p:embed/>
                </p:oleObj>
              </mc:Choice>
              <mc:Fallback>
                <p:oleObj name="ChemSketch" r:id="rId5" imgW="1558440" imgH="1050120" progId="ACD.ChemSketch.20">
                  <p:embed/>
                  <p:pic>
                    <p:nvPicPr>
                      <p:cNvPr id="14" name="Object 13">
                        <a:extLst>
                          <a:ext uri="{FF2B5EF4-FFF2-40B4-BE49-F238E27FC236}">
                            <a16:creationId xmlns:a16="http://schemas.microsoft.com/office/drawing/2014/main" id="{981FC6F8-1939-49F1-027B-00EAF93A2E3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476101" y="2060308"/>
                        <a:ext cx="1558925" cy="10493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>
            <a:extLst>
              <a:ext uri="{FF2B5EF4-FFF2-40B4-BE49-F238E27FC236}">
                <a16:creationId xmlns:a16="http://schemas.microsoft.com/office/drawing/2014/main" id="{9C35712A-6AA7-1C86-BA1D-E4C1312AA46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00904408"/>
              </p:ext>
            </p:extLst>
          </p:nvPr>
        </p:nvGraphicFramePr>
        <p:xfrm>
          <a:off x="9343957" y="3277903"/>
          <a:ext cx="1579563" cy="1090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7" imgW="1578960" imgH="1091160" progId="ACD.ChemSketch.20">
                  <p:embed/>
                </p:oleObj>
              </mc:Choice>
              <mc:Fallback>
                <p:oleObj name="ChemSketch" r:id="rId7" imgW="1578960" imgH="1091160" progId="ACD.ChemSketch.20">
                  <p:embed/>
                  <p:pic>
                    <p:nvPicPr>
                      <p:cNvPr id="15" name="Object 14">
                        <a:extLst>
                          <a:ext uri="{FF2B5EF4-FFF2-40B4-BE49-F238E27FC236}">
                            <a16:creationId xmlns:a16="http://schemas.microsoft.com/office/drawing/2014/main" id="{9C35712A-6AA7-1C86-BA1D-E4C1312AA46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343957" y="3277903"/>
                        <a:ext cx="1579563" cy="10906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9">
            <a:extLst>
              <a:ext uri="{FF2B5EF4-FFF2-40B4-BE49-F238E27FC236}">
                <a16:creationId xmlns:a16="http://schemas.microsoft.com/office/drawing/2014/main" id="{056E830B-ED4A-E28F-35B8-61FC0F5ED3A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54101527"/>
              </p:ext>
            </p:extLst>
          </p:nvPr>
        </p:nvGraphicFramePr>
        <p:xfrm>
          <a:off x="9615738" y="4704765"/>
          <a:ext cx="1465263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9" imgW="1465200" imgH="838800" progId="ACD.ChemSketch.20">
                  <p:embed/>
                </p:oleObj>
              </mc:Choice>
              <mc:Fallback>
                <p:oleObj name="ChemSketch" r:id="rId9" imgW="1465200" imgH="838800" progId="ACD.ChemSketch.20">
                  <p:embed/>
                  <p:pic>
                    <p:nvPicPr>
                      <p:cNvPr id="20" name="Object 19">
                        <a:extLst>
                          <a:ext uri="{FF2B5EF4-FFF2-40B4-BE49-F238E27FC236}">
                            <a16:creationId xmlns:a16="http://schemas.microsoft.com/office/drawing/2014/main" id="{056E830B-ED4A-E28F-35B8-61FC0F5ED3A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9615738" y="4704765"/>
                        <a:ext cx="1465263" cy="838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>
            <a:extLst>
              <a:ext uri="{FF2B5EF4-FFF2-40B4-BE49-F238E27FC236}">
                <a16:creationId xmlns:a16="http://schemas.microsoft.com/office/drawing/2014/main" id="{0970627A-4BC4-49D5-4BA0-B5264AEFCC6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28775017"/>
              </p:ext>
            </p:extLst>
          </p:nvPr>
        </p:nvGraphicFramePr>
        <p:xfrm>
          <a:off x="9675668" y="5614025"/>
          <a:ext cx="1465263" cy="869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11" imgW="1465200" imgH="869760" progId="ACD.ChemSketch.20">
                  <p:embed/>
                </p:oleObj>
              </mc:Choice>
              <mc:Fallback>
                <p:oleObj name="ChemSketch" r:id="rId11" imgW="1465200" imgH="869760" progId="ACD.ChemSketch.20">
                  <p:embed/>
                  <p:pic>
                    <p:nvPicPr>
                      <p:cNvPr id="21" name="Object 20">
                        <a:extLst>
                          <a:ext uri="{FF2B5EF4-FFF2-40B4-BE49-F238E27FC236}">
                            <a16:creationId xmlns:a16="http://schemas.microsoft.com/office/drawing/2014/main" id="{0970627A-4BC4-49D5-4BA0-B5264AEFCC6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9675668" y="5614025"/>
                        <a:ext cx="1465263" cy="869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808171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3B9A8E2C-D236-644B-9B58-6C5A2628A8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1794" y="1642862"/>
            <a:ext cx="9000000" cy="252728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137C0B5-6B7B-0915-A36B-30D3EBFAEA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/>
              <a:t>MonoOH</a:t>
            </a:r>
            <a:r>
              <a:rPr lang="sv-SE" dirty="0"/>
              <a:t> (8)</a:t>
            </a:r>
            <a:r>
              <a:rPr lang="sv-SE" sz="4400" kern="100" dirty="0">
                <a:cs typeface="Times New Roman" panose="02020603050405020304" pitchFamily="18" charset="0"/>
              </a:rPr>
              <a:t> M1</a:t>
            </a:r>
            <a:r>
              <a:rPr lang="sv-SE" kern="100" baseline="-25000" dirty="0">
                <a:cs typeface="Times New Roman" panose="02020603050405020304" pitchFamily="18" charset="0"/>
              </a:rPr>
              <a:t>D</a:t>
            </a:r>
            <a:r>
              <a:rPr lang="sv-SE" dirty="0"/>
              <a:t> RT 7.04min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40098ACA-CD5B-41E2-854E-5A38741561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223281"/>
            <a:ext cx="9000000" cy="261194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9B44A04-86CD-593B-CA75-C192E4523B41}"/>
              </a:ext>
            </a:extLst>
          </p:cNvPr>
          <p:cNvSpPr txBox="1"/>
          <p:nvPr/>
        </p:nvSpPr>
        <p:spPr>
          <a:xfrm>
            <a:off x="9345738" y="1571610"/>
            <a:ext cx="16655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[M + H]</a:t>
            </a:r>
            <a:r>
              <a:rPr lang="en-GB" sz="1200" b="1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+</a:t>
            </a:r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 (m/z)</a:t>
            </a:r>
            <a:endParaRPr lang="LID4096" sz="12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F5504B1-6E6D-132B-E76D-50B4E83510C4}"/>
              </a:ext>
            </a:extLst>
          </p:cNvPr>
          <p:cNvSpPr txBox="1"/>
          <p:nvPr/>
        </p:nvSpPr>
        <p:spPr>
          <a:xfrm>
            <a:off x="10953998" y="1862195"/>
            <a:ext cx="123800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21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32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 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 </a:t>
            </a:r>
            <a:endParaRPr lang="LID4096" sz="12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FE7DCE4-3B45-892A-3686-B61C0549FAA4}"/>
              </a:ext>
            </a:extLst>
          </p:cNvPr>
          <p:cNvSpPr txBox="1"/>
          <p:nvPr/>
        </p:nvSpPr>
        <p:spPr>
          <a:xfrm>
            <a:off x="10971809" y="1587725"/>
            <a:ext cx="11311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Formula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90A2BC5-08AD-54BB-79F4-8266CF05272E}"/>
              </a:ext>
            </a:extLst>
          </p:cNvPr>
          <p:cNvSpPr txBox="1"/>
          <p:nvPr/>
        </p:nvSpPr>
        <p:spPr>
          <a:xfrm>
            <a:off x="9631596" y="1844741"/>
            <a:ext cx="110737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2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333.2426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r>
              <a:rPr lang="en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SE" sz="1200" b="0" i="0" dirty="0">
              <a:effectLst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2B72994-A6F4-FA27-80DF-EC865B2C76C0}"/>
              </a:ext>
            </a:extLst>
          </p:cNvPr>
          <p:cNvSpPr txBox="1"/>
          <p:nvPr/>
        </p:nvSpPr>
        <p:spPr>
          <a:xfrm>
            <a:off x="11264033" y="3096165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315.2319</a:t>
            </a:r>
            <a:endParaRPr lang="LID4096" sz="12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5C99FB9-0489-82E9-5979-63F326FD99B7}"/>
              </a:ext>
            </a:extLst>
          </p:cNvPr>
          <p:cNvSpPr txBox="1"/>
          <p:nvPr/>
        </p:nvSpPr>
        <p:spPr>
          <a:xfrm>
            <a:off x="10850745" y="3256614"/>
            <a:ext cx="4812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-H</a:t>
            </a:r>
            <a:r>
              <a:rPr lang="sv-SE" sz="1200" baseline="-25000" dirty="0"/>
              <a:t>2</a:t>
            </a:r>
            <a:r>
              <a:rPr lang="sv-SE" sz="1200" dirty="0"/>
              <a:t>O</a:t>
            </a:r>
            <a:endParaRPr lang="LID4096" sz="1200" dirty="0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78D608DD-44D9-8B37-57CF-B5FB97D50E60}"/>
              </a:ext>
            </a:extLst>
          </p:cNvPr>
          <p:cNvCxnSpPr>
            <a:cxnSpLocks/>
          </p:cNvCxnSpPr>
          <p:nvPr/>
        </p:nvCxnSpPr>
        <p:spPr>
          <a:xfrm>
            <a:off x="10915974" y="3213315"/>
            <a:ext cx="317715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7223E334-4F65-706E-AF07-F8D8B2D71002}"/>
              </a:ext>
            </a:extLst>
          </p:cNvPr>
          <p:cNvSpPr txBox="1"/>
          <p:nvPr/>
        </p:nvSpPr>
        <p:spPr>
          <a:xfrm>
            <a:off x="9515309" y="3269529"/>
            <a:ext cx="96372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000" dirty="0"/>
              <a:t>(not </a:t>
            </a:r>
            <a:r>
              <a:rPr lang="sv-SE" sz="1000" dirty="0" err="1"/>
              <a:t>detected</a:t>
            </a:r>
            <a:r>
              <a:rPr lang="sv-SE" sz="1000" dirty="0"/>
              <a:t>)</a:t>
            </a:r>
            <a:endParaRPr lang="LID4096" sz="1000" dirty="0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86DD8F70-4862-EE4A-CF35-C5AC40F3D89E}"/>
              </a:ext>
            </a:extLst>
          </p:cNvPr>
          <p:cNvCxnSpPr>
            <a:cxnSpLocks/>
          </p:cNvCxnSpPr>
          <p:nvPr/>
        </p:nvCxnSpPr>
        <p:spPr>
          <a:xfrm>
            <a:off x="9947330" y="4879381"/>
            <a:ext cx="0" cy="26347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9E9AFA2B-5D98-C377-ABA6-FC346427045E}"/>
              </a:ext>
            </a:extLst>
          </p:cNvPr>
          <p:cNvSpPr txBox="1"/>
          <p:nvPr/>
        </p:nvSpPr>
        <p:spPr>
          <a:xfrm>
            <a:off x="10220483" y="4850056"/>
            <a:ext cx="4812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-H</a:t>
            </a:r>
            <a:r>
              <a:rPr lang="sv-SE" sz="1200" baseline="-25000" dirty="0"/>
              <a:t>2</a:t>
            </a:r>
            <a:r>
              <a:rPr lang="sv-SE" sz="1200" dirty="0"/>
              <a:t>O</a:t>
            </a:r>
            <a:endParaRPr lang="LID4096" sz="12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A5DDE50-3DDA-0ECE-8D4A-0DD25BE482E2}"/>
              </a:ext>
            </a:extLst>
          </p:cNvPr>
          <p:cNvSpPr txBox="1"/>
          <p:nvPr/>
        </p:nvSpPr>
        <p:spPr>
          <a:xfrm>
            <a:off x="9504978" y="4692489"/>
            <a:ext cx="96372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000" dirty="0"/>
              <a:t>(not </a:t>
            </a:r>
            <a:r>
              <a:rPr lang="sv-SE" sz="1000" dirty="0" err="1"/>
              <a:t>detected</a:t>
            </a:r>
            <a:r>
              <a:rPr lang="sv-SE" sz="1000" dirty="0"/>
              <a:t>)</a:t>
            </a:r>
            <a:endParaRPr lang="LID4096" sz="10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45F0EF8-B5E9-8168-C44D-FC779F135D2F}"/>
              </a:ext>
            </a:extLst>
          </p:cNvPr>
          <p:cNvSpPr txBox="1"/>
          <p:nvPr/>
        </p:nvSpPr>
        <p:spPr>
          <a:xfrm>
            <a:off x="9551473" y="5110943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259.1693</a:t>
            </a:r>
            <a:endParaRPr lang="LID4096" sz="1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63A29FE-0F2B-AE24-3F9D-15D20872F0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11050" y="258880"/>
            <a:ext cx="2567940" cy="1226820"/>
          </a:xfrm>
          <a:prstGeom prst="rect">
            <a:avLst/>
          </a:prstGeom>
        </p:spPr>
      </p:pic>
      <p:graphicFrame>
        <p:nvGraphicFramePr>
          <p:cNvPr id="16" name="Object 15">
            <a:extLst>
              <a:ext uri="{FF2B5EF4-FFF2-40B4-BE49-F238E27FC236}">
                <a16:creationId xmlns:a16="http://schemas.microsoft.com/office/drawing/2014/main" id="{C01FC357-8922-46B0-B7B6-1B1EADCB53D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87353188"/>
              </p:ext>
            </p:extLst>
          </p:nvPr>
        </p:nvGraphicFramePr>
        <p:xfrm>
          <a:off x="9229454" y="2270860"/>
          <a:ext cx="1558925" cy="1049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5" imgW="1558440" imgH="1050120" progId="ACD.ChemSketch.20">
                  <p:embed/>
                </p:oleObj>
              </mc:Choice>
              <mc:Fallback>
                <p:oleObj name="ChemSketch" r:id="rId5" imgW="1558440" imgH="1050120" progId="ACD.ChemSketch.20">
                  <p:embed/>
                  <p:pic>
                    <p:nvPicPr>
                      <p:cNvPr id="16" name="Object 15">
                        <a:extLst>
                          <a:ext uri="{FF2B5EF4-FFF2-40B4-BE49-F238E27FC236}">
                            <a16:creationId xmlns:a16="http://schemas.microsoft.com/office/drawing/2014/main" id="{C01FC357-8922-46B0-B7B6-1B1EADCB53D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229454" y="2270860"/>
                        <a:ext cx="1558925" cy="10493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21">
            <a:extLst>
              <a:ext uri="{FF2B5EF4-FFF2-40B4-BE49-F238E27FC236}">
                <a16:creationId xmlns:a16="http://schemas.microsoft.com/office/drawing/2014/main" id="{B60B946A-C860-D184-B3D9-93B6F5735A7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63695137"/>
              </p:ext>
            </p:extLst>
          </p:nvPr>
        </p:nvGraphicFramePr>
        <p:xfrm>
          <a:off x="9217625" y="3620803"/>
          <a:ext cx="1579563" cy="1090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7" imgW="1578960" imgH="1091160" progId="ACD.ChemSketch.20">
                  <p:embed/>
                </p:oleObj>
              </mc:Choice>
              <mc:Fallback>
                <p:oleObj name="ChemSketch" r:id="rId7" imgW="1578960" imgH="1091160" progId="ACD.ChemSketch.20">
                  <p:embed/>
                  <p:pic>
                    <p:nvPicPr>
                      <p:cNvPr id="22" name="Object 21">
                        <a:extLst>
                          <a:ext uri="{FF2B5EF4-FFF2-40B4-BE49-F238E27FC236}">
                            <a16:creationId xmlns:a16="http://schemas.microsoft.com/office/drawing/2014/main" id="{B60B946A-C860-D184-B3D9-93B6F5735A7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217625" y="3620803"/>
                        <a:ext cx="1579563" cy="10906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25">
            <a:extLst>
              <a:ext uri="{FF2B5EF4-FFF2-40B4-BE49-F238E27FC236}">
                <a16:creationId xmlns:a16="http://schemas.microsoft.com/office/drawing/2014/main" id="{8FF2351C-0C48-3514-2BD4-A031119D29C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56683356"/>
              </p:ext>
            </p:extLst>
          </p:nvPr>
        </p:nvGraphicFramePr>
        <p:xfrm>
          <a:off x="10457950" y="4939464"/>
          <a:ext cx="1465263" cy="1008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9" imgW="1465200" imgH="1008720" progId="ACD.ChemSketch.20">
                  <p:embed/>
                </p:oleObj>
              </mc:Choice>
              <mc:Fallback>
                <p:oleObj name="ChemSketch" r:id="rId9" imgW="1465200" imgH="1008720" progId="ACD.ChemSketch.20">
                  <p:embed/>
                  <p:pic>
                    <p:nvPicPr>
                      <p:cNvPr id="26" name="Object 25">
                        <a:extLst>
                          <a:ext uri="{FF2B5EF4-FFF2-40B4-BE49-F238E27FC236}">
                            <a16:creationId xmlns:a16="http://schemas.microsoft.com/office/drawing/2014/main" id="{8FF2351C-0C48-3514-2BD4-A031119D29C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0457950" y="4939464"/>
                        <a:ext cx="1465263" cy="10080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Object 26">
            <a:extLst>
              <a:ext uri="{FF2B5EF4-FFF2-40B4-BE49-F238E27FC236}">
                <a16:creationId xmlns:a16="http://schemas.microsoft.com/office/drawing/2014/main" id="{42288A40-5F57-A5BD-8248-0AF1CEB7304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04842215"/>
              </p:ext>
            </p:extLst>
          </p:nvPr>
        </p:nvGraphicFramePr>
        <p:xfrm>
          <a:off x="9338221" y="5783597"/>
          <a:ext cx="1465263" cy="869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11" imgW="1465200" imgH="869760" progId="ACD.ChemSketch.20">
                  <p:embed/>
                </p:oleObj>
              </mc:Choice>
              <mc:Fallback>
                <p:oleObj name="ChemSketch" r:id="rId11" imgW="1465200" imgH="869760" progId="ACD.ChemSketch.20">
                  <p:embed/>
                  <p:pic>
                    <p:nvPicPr>
                      <p:cNvPr id="27" name="Object 26">
                        <a:extLst>
                          <a:ext uri="{FF2B5EF4-FFF2-40B4-BE49-F238E27FC236}">
                            <a16:creationId xmlns:a16="http://schemas.microsoft.com/office/drawing/2014/main" id="{42288A40-5F57-A5BD-8248-0AF1CEB7304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9338221" y="5783597"/>
                        <a:ext cx="1465263" cy="869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44996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9E2A9-FC7B-6ADF-DBAD-85EBECA9DD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MonoOH</a:t>
            </a:r>
            <a:r>
              <a:rPr lang="en-US" dirty="0"/>
              <a:t> (8)</a:t>
            </a:r>
            <a:r>
              <a:rPr lang="sv-SE" sz="4400" kern="100" dirty="0">
                <a:cs typeface="Times New Roman" panose="02020603050405020304" pitchFamily="18" charset="0"/>
              </a:rPr>
              <a:t> M1</a:t>
            </a:r>
            <a:r>
              <a:rPr lang="sv-SE" sz="4400" kern="100" baseline="-25000" dirty="0">
                <a:cs typeface="Times New Roman" panose="02020603050405020304" pitchFamily="18" charset="0"/>
              </a:rPr>
              <a:t>E</a:t>
            </a:r>
            <a:r>
              <a:rPr lang="en-US" dirty="0"/>
              <a:t> RT 6.65min</a:t>
            </a:r>
            <a:endParaRPr lang="LID4096" dirty="0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C5F61113-0597-DF2C-F6C0-90A528B96F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66" y="1704730"/>
            <a:ext cx="9000000" cy="245954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8464985-4340-42C7-A0BC-0562E10CD8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178320"/>
            <a:ext cx="9000000" cy="267968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622C462-49F9-056E-848E-A7991C4303D8}"/>
              </a:ext>
            </a:extLst>
          </p:cNvPr>
          <p:cNvSpPr txBox="1"/>
          <p:nvPr/>
        </p:nvSpPr>
        <p:spPr>
          <a:xfrm>
            <a:off x="9345738" y="1571610"/>
            <a:ext cx="16655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[M + H]</a:t>
            </a:r>
            <a:r>
              <a:rPr lang="en-GB" sz="1200" b="1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+</a:t>
            </a:r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 (m/z)</a:t>
            </a:r>
            <a:endParaRPr lang="LID4096" sz="12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A53B180-625D-807B-2944-8D082FD7C1FA}"/>
              </a:ext>
            </a:extLst>
          </p:cNvPr>
          <p:cNvSpPr txBox="1"/>
          <p:nvPr/>
        </p:nvSpPr>
        <p:spPr>
          <a:xfrm>
            <a:off x="10953998" y="1862195"/>
            <a:ext cx="123800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21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32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 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 </a:t>
            </a:r>
            <a:endParaRPr lang="LID4096" sz="12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E28BBAA-6022-EEBF-A0A9-414E4BE21DC5}"/>
              </a:ext>
            </a:extLst>
          </p:cNvPr>
          <p:cNvSpPr txBox="1"/>
          <p:nvPr/>
        </p:nvSpPr>
        <p:spPr>
          <a:xfrm>
            <a:off x="10971809" y="1587725"/>
            <a:ext cx="11311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Formula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7BCEAC4-D871-1542-2E71-9E138936150E}"/>
              </a:ext>
            </a:extLst>
          </p:cNvPr>
          <p:cNvSpPr txBox="1"/>
          <p:nvPr/>
        </p:nvSpPr>
        <p:spPr>
          <a:xfrm>
            <a:off x="9631596" y="1844741"/>
            <a:ext cx="110737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333.2423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r>
              <a:rPr lang="en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SE" sz="1200" b="0" i="0" dirty="0">
              <a:effectLst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C9C15AC-47AC-B9F6-5415-E2BEA3475B27}"/>
              </a:ext>
            </a:extLst>
          </p:cNvPr>
          <p:cNvSpPr txBox="1"/>
          <p:nvPr/>
        </p:nvSpPr>
        <p:spPr>
          <a:xfrm>
            <a:off x="11101301" y="2964429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315.2319</a:t>
            </a:r>
            <a:endParaRPr lang="LID4096" sz="12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5A2BFDD-85B1-DEDF-2024-9364E3BCB479}"/>
              </a:ext>
            </a:extLst>
          </p:cNvPr>
          <p:cNvSpPr txBox="1"/>
          <p:nvPr/>
        </p:nvSpPr>
        <p:spPr>
          <a:xfrm>
            <a:off x="10688013" y="3124878"/>
            <a:ext cx="4812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-H</a:t>
            </a:r>
            <a:r>
              <a:rPr lang="sv-SE" sz="1200" baseline="-25000" dirty="0"/>
              <a:t>2</a:t>
            </a:r>
            <a:r>
              <a:rPr lang="sv-SE" sz="1200" dirty="0"/>
              <a:t>O</a:t>
            </a:r>
            <a:endParaRPr lang="LID4096" sz="1200" dirty="0"/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D781B162-DBCC-9900-B9B1-F16B047C854F}"/>
              </a:ext>
            </a:extLst>
          </p:cNvPr>
          <p:cNvCxnSpPr>
            <a:cxnSpLocks/>
          </p:cNvCxnSpPr>
          <p:nvPr/>
        </p:nvCxnSpPr>
        <p:spPr>
          <a:xfrm>
            <a:off x="10753242" y="3081579"/>
            <a:ext cx="317715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6C4DC434-340B-28C0-BA07-B8384E5D7C2B}"/>
              </a:ext>
            </a:extLst>
          </p:cNvPr>
          <p:cNvSpPr txBox="1"/>
          <p:nvPr/>
        </p:nvSpPr>
        <p:spPr>
          <a:xfrm>
            <a:off x="9352577" y="3137793"/>
            <a:ext cx="96372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000" dirty="0"/>
              <a:t>(not </a:t>
            </a:r>
            <a:r>
              <a:rPr lang="sv-SE" sz="1000" dirty="0" err="1"/>
              <a:t>detected</a:t>
            </a:r>
            <a:r>
              <a:rPr lang="sv-SE" sz="1000" dirty="0"/>
              <a:t>)</a:t>
            </a:r>
            <a:endParaRPr lang="LID4096" sz="10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466A0F4-E575-D5EE-6A04-FF1E9D4D1F91}"/>
              </a:ext>
            </a:extLst>
          </p:cNvPr>
          <p:cNvSpPr txBox="1"/>
          <p:nvPr/>
        </p:nvSpPr>
        <p:spPr>
          <a:xfrm>
            <a:off x="9497229" y="4475512"/>
            <a:ext cx="96372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000" dirty="0"/>
              <a:t>(not </a:t>
            </a:r>
            <a:r>
              <a:rPr lang="sv-SE" sz="1000" dirty="0" err="1"/>
              <a:t>detected</a:t>
            </a:r>
            <a:r>
              <a:rPr lang="sv-SE" sz="1000" dirty="0"/>
              <a:t>)</a:t>
            </a:r>
            <a:endParaRPr lang="LID4096" sz="10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FAACA6D-80C1-4FAC-56B1-480D8A911100}"/>
              </a:ext>
            </a:extLst>
          </p:cNvPr>
          <p:cNvSpPr txBox="1"/>
          <p:nvPr/>
        </p:nvSpPr>
        <p:spPr>
          <a:xfrm>
            <a:off x="10822334" y="4460014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259.1693</a:t>
            </a:r>
            <a:endParaRPr lang="LID4096" sz="120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5146083-82AA-01D6-9186-D6A39580A536}"/>
              </a:ext>
            </a:extLst>
          </p:cNvPr>
          <p:cNvSpPr txBox="1"/>
          <p:nvPr/>
        </p:nvSpPr>
        <p:spPr>
          <a:xfrm>
            <a:off x="10507200" y="4633379"/>
            <a:ext cx="4812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-H</a:t>
            </a:r>
            <a:r>
              <a:rPr lang="sv-SE" sz="1200" baseline="-25000" dirty="0"/>
              <a:t>2</a:t>
            </a:r>
            <a:r>
              <a:rPr lang="sv-SE" sz="1200" dirty="0"/>
              <a:t>O</a:t>
            </a:r>
            <a:endParaRPr lang="LID4096" sz="1200" dirty="0"/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230486FF-8834-6E2F-FEB2-DE4BA0D0210C}"/>
              </a:ext>
            </a:extLst>
          </p:cNvPr>
          <p:cNvCxnSpPr>
            <a:cxnSpLocks/>
          </p:cNvCxnSpPr>
          <p:nvPr/>
        </p:nvCxnSpPr>
        <p:spPr>
          <a:xfrm>
            <a:off x="10572429" y="4590080"/>
            <a:ext cx="317715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FC24720A-73EE-F4F6-4BDC-0CB51F79B79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4423583"/>
              </p:ext>
            </p:extLst>
          </p:nvPr>
        </p:nvGraphicFramePr>
        <p:xfrm>
          <a:off x="9289613" y="2102417"/>
          <a:ext cx="1558925" cy="1049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4" imgW="1558440" imgH="1050120" progId="ACD.ChemSketch.20">
                  <p:embed/>
                </p:oleObj>
              </mc:Choice>
              <mc:Fallback>
                <p:oleObj name="ChemSketch" r:id="rId4" imgW="1558440" imgH="1050120" progId="ACD.ChemSketch.20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FC24720A-73EE-F4F6-4BDC-0CB51F79B79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289613" y="2102417"/>
                        <a:ext cx="1558925" cy="10493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>
            <a:extLst>
              <a:ext uri="{FF2B5EF4-FFF2-40B4-BE49-F238E27FC236}">
                <a16:creationId xmlns:a16="http://schemas.microsoft.com/office/drawing/2014/main" id="{72330EE2-ABF6-4F9B-FD4E-AB622EF212B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26633261"/>
              </p:ext>
            </p:extLst>
          </p:nvPr>
        </p:nvGraphicFramePr>
        <p:xfrm>
          <a:off x="9163764" y="5879849"/>
          <a:ext cx="1465263" cy="869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6" imgW="1465200" imgH="869760" progId="ACD.ChemSketch.20">
                  <p:embed/>
                </p:oleObj>
              </mc:Choice>
              <mc:Fallback>
                <p:oleObj name="ChemSketch" r:id="rId6" imgW="1465200" imgH="869760" progId="ACD.ChemSketch.20">
                  <p:embed/>
                  <p:pic>
                    <p:nvPicPr>
                      <p:cNvPr id="21" name="Object 20">
                        <a:extLst>
                          <a:ext uri="{FF2B5EF4-FFF2-40B4-BE49-F238E27FC236}">
                            <a16:creationId xmlns:a16="http://schemas.microsoft.com/office/drawing/2014/main" id="{72330EE2-ABF6-4F9B-FD4E-AB622EF212B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9163764" y="5879849"/>
                        <a:ext cx="1465263" cy="869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21">
            <a:extLst>
              <a:ext uri="{FF2B5EF4-FFF2-40B4-BE49-F238E27FC236}">
                <a16:creationId xmlns:a16="http://schemas.microsoft.com/office/drawing/2014/main" id="{153F5818-8F49-0ACA-B34F-20CA30D4365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27997518"/>
              </p:ext>
            </p:extLst>
          </p:nvPr>
        </p:nvGraphicFramePr>
        <p:xfrm>
          <a:off x="10455370" y="5350113"/>
          <a:ext cx="1465263" cy="817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8" imgW="1465200" imgH="818280" progId="ACD.ChemSketch.20">
                  <p:embed/>
                </p:oleObj>
              </mc:Choice>
              <mc:Fallback>
                <p:oleObj name="ChemSketch" r:id="rId8" imgW="1465200" imgH="818280" progId="ACD.ChemSketch.20">
                  <p:embed/>
                  <p:pic>
                    <p:nvPicPr>
                      <p:cNvPr id="22" name="Object 21">
                        <a:extLst>
                          <a:ext uri="{FF2B5EF4-FFF2-40B4-BE49-F238E27FC236}">
                            <a16:creationId xmlns:a16="http://schemas.microsoft.com/office/drawing/2014/main" id="{153F5818-8F49-0ACA-B34F-20CA30D4365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0455370" y="5350113"/>
                        <a:ext cx="1465263" cy="8175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Object 26">
            <a:extLst>
              <a:ext uri="{FF2B5EF4-FFF2-40B4-BE49-F238E27FC236}">
                <a16:creationId xmlns:a16="http://schemas.microsoft.com/office/drawing/2014/main" id="{859FFCE3-242B-9ECD-5480-27B5D940E31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60624495"/>
              </p:ext>
            </p:extLst>
          </p:nvPr>
        </p:nvGraphicFramePr>
        <p:xfrm>
          <a:off x="9150548" y="3621348"/>
          <a:ext cx="1600200" cy="900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10" imgW="1599480" imgH="900720" progId="ACD.ChemSketch.20">
                  <p:embed/>
                </p:oleObj>
              </mc:Choice>
              <mc:Fallback>
                <p:oleObj name="ChemSketch" r:id="rId10" imgW="1599480" imgH="900720" progId="ACD.ChemSketch.20">
                  <p:embed/>
                  <p:pic>
                    <p:nvPicPr>
                      <p:cNvPr id="27" name="Object 26">
                        <a:extLst>
                          <a:ext uri="{FF2B5EF4-FFF2-40B4-BE49-F238E27FC236}">
                            <a16:creationId xmlns:a16="http://schemas.microsoft.com/office/drawing/2014/main" id="{859FFCE3-242B-9ECD-5480-27B5D940E31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9150548" y="3621348"/>
                        <a:ext cx="1600200" cy="9001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8" name="Picture 27">
            <a:extLst>
              <a:ext uri="{FF2B5EF4-FFF2-40B4-BE49-F238E27FC236}">
                <a16:creationId xmlns:a16="http://schemas.microsoft.com/office/drawing/2014/main" id="{84D461F9-8275-9D1B-4C1B-6F4FDAFC640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011050" y="258880"/>
            <a:ext cx="2567940" cy="1226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0875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7DAF2A-FC5D-7D74-0A1C-1F1D4727A8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4184" y="284806"/>
            <a:ext cx="9022492" cy="1325563"/>
          </a:xfrm>
        </p:spPr>
        <p:txBody>
          <a:bodyPr/>
          <a:lstStyle/>
          <a:p>
            <a:r>
              <a:rPr lang="sv-SE" dirty="0"/>
              <a:t>(9S)-HHC </a:t>
            </a:r>
            <a:r>
              <a:rPr lang="sv-SE" dirty="0" err="1"/>
              <a:t>Reference</a:t>
            </a:r>
            <a:r>
              <a:rPr lang="sv-SE" dirty="0"/>
              <a:t> Standard RT 11.53min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A3B9EE3-B914-AF75-4C23-CDED2A443F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62572" y="104828"/>
            <a:ext cx="2247900" cy="121158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7780398-B401-4E67-E711-BF389EE6102B}"/>
              </a:ext>
            </a:extLst>
          </p:cNvPr>
          <p:cNvSpPr txBox="1"/>
          <p:nvPr/>
        </p:nvSpPr>
        <p:spPr>
          <a:xfrm>
            <a:off x="9109950" y="1259791"/>
            <a:ext cx="16655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[M + H]</a:t>
            </a:r>
            <a:r>
              <a:rPr lang="en-GB" sz="1200" b="1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+</a:t>
            </a:r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 (m/z)</a:t>
            </a:r>
            <a:endParaRPr lang="LID4096" sz="12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E4563B9-6E32-D3B2-986B-7204ECE99CD7}"/>
              </a:ext>
            </a:extLst>
          </p:cNvPr>
          <p:cNvSpPr txBox="1"/>
          <p:nvPr/>
        </p:nvSpPr>
        <p:spPr>
          <a:xfrm>
            <a:off x="10867500" y="1522384"/>
            <a:ext cx="123800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21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32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 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 </a:t>
            </a:r>
            <a:endParaRPr lang="LID4096" sz="12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63AB010-1778-6EFD-0FF4-3E529A7D991B}"/>
              </a:ext>
            </a:extLst>
          </p:cNvPr>
          <p:cNvSpPr txBox="1"/>
          <p:nvPr/>
        </p:nvSpPr>
        <p:spPr>
          <a:xfrm>
            <a:off x="10885311" y="1247914"/>
            <a:ext cx="11311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Formula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A435C38-85A8-898B-0B34-7062FDB9C122}"/>
              </a:ext>
            </a:extLst>
          </p:cNvPr>
          <p:cNvSpPr txBox="1"/>
          <p:nvPr/>
        </p:nvSpPr>
        <p:spPr>
          <a:xfrm>
            <a:off x="9467174" y="1532922"/>
            <a:ext cx="110737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SE" sz="12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317.24</a:t>
            </a:r>
            <a:r>
              <a:rPr lang="sv-SE" sz="12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75</a:t>
            </a:r>
            <a:r>
              <a:rPr lang="en-SE" sz="1200" dirty="0"/>
              <a:t> </a:t>
            </a:r>
            <a:endParaRPr lang="LID4096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A22FAB68-1AF5-57A3-3CFD-C0B40022F86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501401" y="2118884"/>
          <a:ext cx="1517650" cy="1049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3" imgW="1517040" imgH="1050120" progId="ACD.ChemSketch.20">
                  <p:embed/>
                </p:oleObj>
              </mc:Choice>
              <mc:Fallback>
                <p:oleObj name="ChemSketch" r:id="rId3" imgW="1517040" imgH="1050120" progId="ACD.ChemSketch.20">
                  <p:embed/>
                  <p:pic>
                    <p:nvPicPr>
                      <p:cNvPr id="10" name="Object 9">
                        <a:extLst>
                          <a:ext uri="{FF2B5EF4-FFF2-40B4-BE49-F238E27FC236}">
                            <a16:creationId xmlns:a16="http://schemas.microsoft.com/office/drawing/2014/main" id="{A22FAB68-1AF5-57A3-3CFD-C0B40022F86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501401" y="2118884"/>
                        <a:ext cx="1517650" cy="10493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1DCDF2AD-11E0-2C4D-262C-A4211FC8993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559579" y="4272827"/>
          <a:ext cx="1465263" cy="869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5" imgW="1465200" imgH="869760" progId="ACD.ChemSketch.20">
                  <p:embed/>
                </p:oleObj>
              </mc:Choice>
              <mc:Fallback>
                <p:oleObj name="ChemSketch" r:id="rId5" imgW="1465200" imgH="869760" progId="ACD.ChemSketch.20">
                  <p:embed/>
                  <p:pic>
                    <p:nvPicPr>
                      <p:cNvPr id="11" name="Object 10">
                        <a:extLst>
                          <a:ext uri="{FF2B5EF4-FFF2-40B4-BE49-F238E27FC236}">
                            <a16:creationId xmlns:a16="http://schemas.microsoft.com/office/drawing/2014/main" id="{1DCDF2AD-11E0-2C4D-262C-A4211FC8993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559579" y="4272827"/>
                        <a:ext cx="1465263" cy="869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>
            <a:extLst>
              <a:ext uri="{FF2B5EF4-FFF2-40B4-BE49-F238E27FC236}">
                <a16:creationId xmlns:a16="http://schemas.microsoft.com/office/drawing/2014/main" id="{F3544D75-E93D-56BB-87C1-14A200FDF32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481108" y="3309810"/>
          <a:ext cx="1531937" cy="817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7" imgW="1532520" imgH="818280" progId="ACD.ChemSketch.20">
                  <p:embed/>
                </p:oleObj>
              </mc:Choice>
              <mc:Fallback>
                <p:oleObj name="ChemSketch" r:id="rId7" imgW="1532520" imgH="818280" progId="ACD.ChemSketch.20">
                  <p:embed/>
                  <p:pic>
                    <p:nvPicPr>
                      <p:cNvPr id="12" name="Object 11">
                        <a:extLst>
                          <a:ext uri="{FF2B5EF4-FFF2-40B4-BE49-F238E27FC236}">
                            <a16:creationId xmlns:a16="http://schemas.microsoft.com/office/drawing/2014/main" id="{F3544D75-E93D-56BB-87C1-14A200FDF32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481108" y="3309810"/>
                        <a:ext cx="1531937" cy="8175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5" name="Content Placeholder 4">
            <a:extLst>
              <a:ext uri="{FF2B5EF4-FFF2-40B4-BE49-F238E27FC236}">
                <a16:creationId xmlns:a16="http://schemas.microsoft.com/office/drawing/2014/main" id="{0BB4B2DD-1B47-1F59-9013-1688A0A2B1D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9"/>
          <a:stretch>
            <a:fillRect/>
          </a:stretch>
        </p:blipFill>
        <p:spPr>
          <a:xfrm>
            <a:off x="0" y="1900401"/>
            <a:ext cx="8561064" cy="2337396"/>
          </a:xfr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D710C6F-416B-C7CC-87B1-18E7C7B355F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438" y="4340622"/>
            <a:ext cx="8395237" cy="2517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4549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0B7D8A-A8E3-4600-79BB-8F28AC00DD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79" y="0"/>
            <a:ext cx="7227013" cy="1936286"/>
          </a:xfrm>
        </p:spPr>
        <p:txBody>
          <a:bodyPr/>
          <a:lstStyle/>
          <a:p>
            <a:r>
              <a:rPr lang="sv-SE" dirty="0"/>
              <a:t>(9R)-HHC </a:t>
            </a:r>
            <a:r>
              <a:rPr lang="sv-SE" dirty="0" err="1"/>
              <a:t>Reference</a:t>
            </a:r>
            <a:r>
              <a:rPr lang="sv-SE" dirty="0"/>
              <a:t> Standard RT 11.63min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49F0AC1-8D84-D061-1A3A-6DD4CFF11BB8}"/>
              </a:ext>
            </a:extLst>
          </p:cNvPr>
          <p:cNvSpPr txBox="1"/>
          <p:nvPr/>
        </p:nvSpPr>
        <p:spPr>
          <a:xfrm>
            <a:off x="9196448" y="1553481"/>
            <a:ext cx="16655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[M + H]</a:t>
            </a:r>
            <a:r>
              <a:rPr lang="en-GB" sz="1200" b="1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+</a:t>
            </a:r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 (m/z)</a:t>
            </a:r>
            <a:endParaRPr lang="LID4096" sz="12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0AB8448-6F51-0962-0255-4E6B7025A48E}"/>
              </a:ext>
            </a:extLst>
          </p:cNvPr>
          <p:cNvSpPr txBox="1"/>
          <p:nvPr/>
        </p:nvSpPr>
        <p:spPr>
          <a:xfrm>
            <a:off x="10953998" y="1816074"/>
            <a:ext cx="123800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</a:t>
            </a:r>
            <a:r>
              <a:rPr lang="en-GB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21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</a:t>
            </a:r>
            <a:r>
              <a:rPr lang="en-GB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32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</a:t>
            </a:r>
            <a:r>
              <a:rPr lang="en-GB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 </a:t>
            </a:r>
            <a:endParaRPr lang="LID4096" sz="12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9606C88-53FE-FC2C-D63B-586770368E40}"/>
              </a:ext>
            </a:extLst>
          </p:cNvPr>
          <p:cNvSpPr txBox="1"/>
          <p:nvPr/>
        </p:nvSpPr>
        <p:spPr>
          <a:xfrm>
            <a:off x="10971809" y="1541604"/>
            <a:ext cx="11311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Formula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7A5D359-743B-DB3C-3BF1-86BA32D16866}"/>
              </a:ext>
            </a:extLst>
          </p:cNvPr>
          <p:cNvSpPr txBox="1"/>
          <p:nvPr/>
        </p:nvSpPr>
        <p:spPr>
          <a:xfrm>
            <a:off x="9528959" y="1826612"/>
            <a:ext cx="110737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317.2459</a:t>
            </a:r>
            <a:endParaRPr lang="LID4096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4529AB86-4BC1-580C-0836-C597255302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17388" y="285220"/>
            <a:ext cx="2247900" cy="1226820"/>
          </a:xfrm>
          <a:prstGeom prst="rect">
            <a:avLst/>
          </a:prstGeom>
        </p:spPr>
      </p:pic>
      <p:pic>
        <p:nvPicPr>
          <p:cNvPr id="27" name="Content Placeholder 6">
            <a:extLst>
              <a:ext uri="{FF2B5EF4-FFF2-40B4-BE49-F238E27FC236}">
                <a16:creationId xmlns:a16="http://schemas.microsoft.com/office/drawing/2014/main" id="{E4E45A4C-2B44-1584-F22B-45A3CC990A0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4321147"/>
            <a:ext cx="8460188" cy="2536853"/>
          </a:xfr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13FB8F08-616B-2CAD-6446-CFCBB62457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910423"/>
            <a:ext cx="8460188" cy="2309854"/>
          </a:xfrm>
          <a:prstGeom prst="rect">
            <a:avLst/>
          </a:prstGeom>
        </p:spPr>
      </p:pic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DE741634-C273-D8A5-E493-532AB2C5F2C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13064758"/>
              </p:ext>
            </p:extLst>
          </p:nvPr>
        </p:nvGraphicFramePr>
        <p:xfrm>
          <a:off x="9519449" y="2774605"/>
          <a:ext cx="1517650" cy="1049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5" imgW="1517040" imgH="1050120" progId="ACD.ChemSketch.20">
                  <p:embed/>
                </p:oleObj>
              </mc:Choice>
              <mc:Fallback>
                <p:oleObj name="ChemSketch" r:id="rId5" imgW="1517040" imgH="1050120" progId="ACD.ChemSketch.20">
                  <p:embed/>
                  <p:pic>
                    <p:nvPicPr>
                      <p:cNvPr id="3" name="Object 2">
                        <a:extLst>
                          <a:ext uri="{FF2B5EF4-FFF2-40B4-BE49-F238E27FC236}">
                            <a16:creationId xmlns:a16="http://schemas.microsoft.com/office/drawing/2014/main" id="{DE741634-C273-D8A5-E493-532AB2C5F2C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519449" y="2774605"/>
                        <a:ext cx="1517650" cy="10493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5E77B292-2AA9-0CFF-A1BF-F4B31F86A84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95255043"/>
              </p:ext>
            </p:extLst>
          </p:nvPr>
        </p:nvGraphicFramePr>
        <p:xfrm>
          <a:off x="9577627" y="4928548"/>
          <a:ext cx="1465263" cy="869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7" imgW="1465200" imgH="869760" progId="ACD.ChemSketch.20">
                  <p:embed/>
                </p:oleObj>
              </mc:Choice>
              <mc:Fallback>
                <p:oleObj name="ChemSketch" r:id="rId7" imgW="1465200" imgH="869760" progId="ACD.ChemSketch.20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5E77B292-2AA9-0CFF-A1BF-F4B31F86A84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577627" y="4928548"/>
                        <a:ext cx="1465263" cy="869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1973E018-6C48-E07D-6ACE-3D337017250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59734174"/>
              </p:ext>
            </p:extLst>
          </p:nvPr>
        </p:nvGraphicFramePr>
        <p:xfrm>
          <a:off x="9499156" y="3965531"/>
          <a:ext cx="1531937" cy="817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9" imgW="1532520" imgH="818280" progId="ACD.ChemSketch.20">
                  <p:embed/>
                </p:oleObj>
              </mc:Choice>
              <mc:Fallback>
                <p:oleObj name="ChemSketch" r:id="rId9" imgW="1532520" imgH="818280" progId="ACD.ChemSketch.20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1973E018-6C48-E07D-6ACE-3D337017250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9499156" y="3965531"/>
                        <a:ext cx="1531937" cy="8175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29">
            <a:extLst>
              <a:ext uri="{FF2B5EF4-FFF2-40B4-BE49-F238E27FC236}">
                <a16:creationId xmlns:a16="http://schemas.microsoft.com/office/drawing/2014/main" id="{B2300BA3-2405-4408-3137-70E2E5DCAD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22171" y="6493795"/>
            <a:ext cx="264496" cy="76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altLang="LID4096" sz="500" b="0" i="0" u="none" strike="noStrike" cap="none" normalizeH="0" baseline="0" dirty="0">
                <a:ln>
                  <a:noFill/>
                </a:ln>
                <a:solidFill>
                  <a:srgbClr val="0000CD"/>
                </a:solidFill>
                <a:effectLst/>
                <a:latin typeface="Microsoft Sans Serif" panose="020B0604020202020204" pitchFamily="34" charset="0"/>
              </a:rPr>
              <a:t>207.1374</a:t>
            </a:r>
            <a:endParaRPr kumimoji="0" lang="LID4096" altLang="LID4096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08242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734508-7B4B-F4BE-DAC6-41CDE0E12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67" y="0"/>
            <a:ext cx="7997575" cy="1864367"/>
          </a:xfrm>
        </p:spPr>
        <p:txBody>
          <a:bodyPr/>
          <a:lstStyle/>
          <a:p>
            <a:r>
              <a:rPr lang="sv-SE" dirty="0"/>
              <a:t>(9R)-8OH </a:t>
            </a:r>
            <a:r>
              <a:rPr lang="sv-SE" dirty="0" err="1"/>
              <a:t>Reference</a:t>
            </a:r>
            <a:r>
              <a:rPr lang="sv-SE" dirty="0"/>
              <a:t> Standard RT 6.78 min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532DCDE9-75EE-C483-09A7-BA7C408AEC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77190" y="4027716"/>
            <a:ext cx="9093599" cy="2726787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2F6DD50-C56C-2210-6BE6-C6666CD605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77835"/>
            <a:ext cx="9008539" cy="2459569"/>
          </a:xfrm>
          <a:prstGeom prst="rect">
            <a:avLst/>
          </a:prstGeom>
        </p:spPr>
      </p:pic>
      <p:sp>
        <p:nvSpPr>
          <p:cNvPr id="78" name="TextBox 77">
            <a:extLst>
              <a:ext uri="{FF2B5EF4-FFF2-40B4-BE49-F238E27FC236}">
                <a16:creationId xmlns:a16="http://schemas.microsoft.com/office/drawing/2014/main" id="{82C41419-00F0-115A-B4B3-58CFEC08E71E}"/>
              </a:ext>
            </a:extLst>
          </p:cNvPr>
          <p:cNvSpPr txBox="1"/>
          <p:nvPr/>
        </p:nvSpPr>
        <p:spPr>
          <a:xfrm>
            <a:off x="9499270" y="1384857"/>
            <a:ext cx="16655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[M + H]</a:t>
            </a:r>
            <a:r>
              <a:rPr lang="en-GB" sz="1200" b="1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+</a:t>
            </a:r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 (m/z)</a:t>
            </a:r>
            <a:endParaRPr lang="LID4096" sz="1200" dirty="0"/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EA24B471-4AE5-996D-6761-7C8A94BEB8E5}"/>
              </a:ext>
            </a:extLst>
          </p:cNvPr>
          <p:cNvSpPr txBox="1"/>
          <p:nvPr/>
        </p:nvSpPr>
        <p:spPr>
          <a:xfrm>
            <a:off x="11274631" y="1372980"/>
            <a:ext cx="11311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Formula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D0C75C01-7823-2029-6851-53133ADFDEE9}"/>
              </a:ext>
            </a:extLst>
          </p:cNvPr>
          <p:cNvSpPr txBox="1"/>
          <p:nvPr/>
        </p:nvSpPr>
        <p:spPr>
          <a:xfrm>
            <a:off x="11287991" y="1591041"/>
            <a:ext cx="119495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21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32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0491DF95-4A55-25A0-8C31-36619ECDE7AD}"/>
              </a:ext>
            </a:extLst>
          </p:cNvPr>
          <p:cNvSpPr txBox="1"/>
          <p:nvPr/>
        </p:nvSpPr>
        <p:spPr>
          <a:xfrm>
            <a:off x="9773516" y="1616425"/>
            <a:ext cx="932584" cy="278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>
                <a:solidFill>
                  <a:srgbClr val="000000"/>
                </a:solidFill>
                <a:latin typeface="Times New Roman" panose="02020603050405020304" pitchFamily="18" charset="0"/>
              </a:rPr>
              <a:t>333.2424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F389FC7F-A12D-9CD3-E24D-1F3CDB792091}"/>
              </a:ext>
            </a:extLst>
          </p:cNvPr>
          <p:cNvSpPr txBox="1"/>
          <p:nvPr/>
        </p:nvSpPr>
        <p:spPr>
          <a:xfrm>
            <a:off x="10969560" y="659767"/>
            <a:ext cx="8097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+GLUC</a:t>
            </a:r>
            <a:endParaRPr lang="LID4096" dirty="0"/>
          </a:p>
        </p:txBody>
      </p: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E5E3ABA8-36F5-52DD-40C2-88EEB5F7AEF1}"/>
              </a:ext>
            </a:extLst>
          </p:cNvPr>
          <p:cNvCxnSpPr>
            <a:cxnSpLocks/>
          </p:cNvCxnSpPr>
          <p:nvPr/>
        </p:nvCxnSpPr>
        <p:spPr>
          <a:xfrm>
            <a:off x="10643990" y="4238337"/>
            <a:ext cx="0" cy="26347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4" name="TextBox 83">
            <a:extLst>
              <a:ext uri="{FF2B5EF4-FFF2-40B4-BE49-F238E27FC236}">
                <a16:creationId xmlns:a16="http://schemas.microsoft.com/office/drawing/2014/main" id="{128D2161-9A3D-B14E-3C48-BE7B1C1278C0}"/>
              </a:ext>
            </a:extLst>
          </p:cNvPr>
          <p:cNvSpPr txBox="1"/>
          <p:nvPr/>
        </p:nvSpPr>
        <p:spPr>
          <a:xfrm>
            <a:off x="10917143" y="4209012"/>
            <a:ext cx="4812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-H</a:t>
            </a:r>
            <a:r>
              <a:rPr lang="sv-SE" sz="1200" baseline="-25000" dirty="0"/>
              <a:t>2</a:t>
            </a:r>
            <a:r>
              <a:rPr lang="sv-SE" sz="1200" dirty="0"/>
              <a:t>O</a:t>
            </a:r>
            <a:endParaRPr lang="LID4096" sz="1200" dirty="0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B5DFCD0B-E14A-FBE0-3994-D45DC90A88D9}"/>
              </a:ext>
            </a:extLst>
          </p:cNvPr>
          <p:cNvSpPr txBox="1"/>
          <p:nvPr/>
        </p:nvSpPr>
        <p:spPr>
          <a:xfrm>
            <a:off x="10201638" y="4051445"/>
            <a:ext cx="96372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000" dirty="0"/>
              <a:t>(not </a:t>
            </a:r>
            <a:r>
              <a:rPr lang="sv-SE" sz="1000" dirty="0" err="1"/>
              <a:t>detected</a:t>
            </a:r>
            <a:r>
              <a:rPr lang="sv-SE" sz="1000" dirty="0"/>
              <a:t>)</a:t>
            </a:r>
            <a:endParaRPr lang="LID4096" sz="1000" dirty="0"/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0FA44F52-A431-359B-BEB9-06061C015938}"/>
              </a:ext>
            </a:extLst>
          </p:cNvPr>
          <p:cNvSpPr txBox="1"/>
          <p:nvPr/>
        </p:nvSpPr>
        <p:spPr>
          <a:xfrm>
            <a:off x="10248133" y="4469899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259.1693</a:t>
            </a:r>
            <a:endParaRPr lang="LID4096" sz="1200" dirty="0"/>
          </a:p>
        </p:txBody>
      </p:sp>
      <p:graphicFrame>
        <p:nvGraphicFramePr>
          <p:cNvPr id="87" name="Object 86">
            <a:extLst>
              <a:ext uri="{FF2B5EF4-FFF2-40B4-BE49-F238E27FC236}">
                <a16:creationId xmlns:a16="http://schemas.microsoft.com/office/drawing/2014/main" id="{FAFACAFD-A1BB-BBA2-414F-0EA46F21E98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931526" y="3003442"/>
          <a:ext cx="1579563" cy="1090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4" imgW="1578960" imgH="1091160" progId="ACD.ChemSketch.20">
                  <p:embed/>
                </p:oleObj>
              </mc:Choice>
              <mc:Fallback>
                <p:oleObj name="ChemSketch" r:id="rId4" imgW="1578960" imgH="1091160" progId="ACD.ChemSketch.20">
                  <p:embed/>
                  <p:pic>
                    <p:nvPicPr>
                      <p:cNvPr id="87" name="Object 86">
                        <a:extLst>
                          <a:ext uri="{FF2B5EF4-FFF2-40B4-BE49-F238E27FC236}">
                            <a16:creationId xmlns:a16="http://schemas.microsoft.com/office/drawing/2014/main" id="{FAFACAFD-A1BB-BBA2-414F-0EA46F21E98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931526" y="3003442"/>
                        <a:ext cx="1579563" cy="10906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8" name="Object 87">
            <a:extLst>
              <a:ext uri="{FF2B5EF4-FFF2-40B4-BE49-F238E27FC236}">
                <a16:creationId xmlns:a16="http://schemas.microsoft.com/office/drawing/2014/main" id="{E5787FFB-8C81-5145-86C2-C09EAE90C7A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017404" y="4913734"/>
          <a:ext cx="1531937" cy="817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6" imgW="1532520" imgH="818280" progId="ACD.ChemSketch.20">
                  <p:embed/>
                </p:oleObj>
              </mc:Choice>
              <mc:Fallback>
                <p:oleObj name="ChemSketch" r:id="rId6" imgW="1532520" imgH="818280" progId="ACD.ChemSketch.20">
                  <p:embed/>
                  <p:pic>
                    <p:nvPicPr>
                      <p:cNvPr id="88" name="Object 87">
                        <a:extLst>
                          <a:ext uri="{FF2B5EF4-FFF2-40B4-BE49-F238E27FC236}">
                            <a16:creationId xmlns:a16="http://schemas.microsoft.com/office/drawing/2014/main" id="{E5787FFB-8C81-5145-86C2-C09EAE90C7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0017404" y="4913734"/>
                        <a:ext cx="1531937" cy="8175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9" name="Object 88">
            <a:extLst>
              <a:ext uri="{FF2B5EF4-FFF2-40B4-BE49-F238E27FC236}">
                <a16:creationId xmlns:a16="http://schemas.microsoft.com/office/drawing/2014/main" id="{7098B470-F2EE-E0CB-6B15-B671BE6ACE8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106348" y="5819802"/>
          <a:ext cx="1465263" cy="869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8" imgW="1465200" imgH="869760" progId="ACD.ChemSketch.20">
                  <p:embed/>
                </p:oleObj>
              </mc:Choice>
              <mc:Fallback>
                <p:oleObj name="ChemSketch" r:id="rId8" imgW="1465200" imgH="869760" progId="ACD.ChemSketch.20">
                  <p:embed/>
                  <p:pic>
                    <p:nvPicPr>
                      <p:cNvPr id="89" name="Object 88">
                        <a:extLst>
                          <a:ext uri="{FF2B5EF4-FFF2-40B4-BE49-F238E27FC236}">
                            <a16:creationId xmlns:a16="http://schemas.microsoft.com/office/drawing/2014/main" id="{7098B470-F2EE-E0CB-6B15-B671BE6ACE8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0106348" y="5819802"/>
                        <a:ext cx="1465263" cy="869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6039658B-9981-954F-B606-487C67D441DD}"/>
              </a:ext>
            </a:extLst>
          </p:cNvPr>
          <p:cNvCxnSpPr>
            <a:cxnSpLocks/>
          </p:cNvCxnSpPr>
          <p:nvPr/>
        </p:nvCxnSpPr>
        <p:spPr>
          <a:xfrm>
            <a:off x="10603908" y="2753048"/>
            <a:ext cx="48319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4" name="TextBox 93">
            <a:extLst>
              <a:ext uri="{FF2B5EF4-FFF2-40B4-BE49-F238E27FC236}">
                <a16:creationId xmlns:a16="http://schemas.microsoft.com/office/drawing/2014/main" id="{A9584513-1629-B5A9-4ED3-18D84AA4B041}"/>
              </a:ext>
            </a:extLst>
          </p:cNvPr>
          <p:cNvSpPr txBox="1"/>
          <p:nvPr/>
        </p:nvSpPr>
        <p:spPr>
          <a:xfrm>
            <a:off x="10581786" y="2704673"/>
            <a:ext cx="4812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-H</a:t>
            </a:r>
            <a:r>
              <a:rPr lang="sv-SE" sz="1200" baseline="-25000" dirty="0"/>
              <a:t>2</a:t>
            </a:r>
            <a:r>
              <a:rPr lang="sv-SE" sz="1200" dirty="0"/>
              <a:t>O</a:t>
            </a:r>
            <a:endParaRPr lang="LID4096" sz="1200" dirty="0"/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66F567B0-17C5-8A5C-ADD2-DA5B43EFF8CC}"/>
              </a:ext>
            </a:extLst>
          </p:cNvPr>
          <p:cNvSpPr txBox="1"/>
          <p:nvPr/>
        </p:nvSpPr>
        <p:spPr>
          <a:xfrm>
            <a:off x="9228106" y="2680456"/>
            <a:ext cx="96372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000" dirty="0"/>
              <a:t>(not </a:t>
            </a:r>
            <a:r>
              <a:rPr lang="sv-SE" sz="1000" dirty="0" err="1"/>
              <a:t>detected</a:t>
            </a:r>
            <a:r>
              <a:rPr lang="sv-SE" sz="1000" dirty="0"/>
              <a:t>)</a:t>
            </a:r>
            <a:endParaRPr lang="LID4096" sz="1000" dirty="0"/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94F8743D-D2BB-8E01-CC81-CA1F859A9A81}"/>
              </a:ext>
            </a:extLst>
          </p:cNvPr>
          <p:cNvSpPr txBox="1"/>
          <p:nvPr/>
        </p:nvSpPr>
        <p:spPr>
          <a:xfrm>
            <a:off x="11055776" y="2641710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315.2319</a:t>
            </a:r>
            <a:endParaRPr lang="LID4096" sz="1200" dirty="0"/>
          </a:p>
        </p:txBody>
      </p:sp>
      <p:sp>
        <p:nvSpPr>
          <p:cNvPr id="99" name="Rectangle 53">
            <a:extLst>
              <a:ext uri="{FF2B5EF4-FFF2-40B4-BE49-F238E27FC236}">
                <a16:creationId xmlns:a16="http://schemas.microsoft.com/office/drawing/2014/main" id="{E8C4C204-816C-BC32-69FD-0765EC5A9D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3387" y="6167438"/>
            <a:ext cx="323807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 dirty="0">
                <a:ln>
                  <a:noFill/>
                </a:ln>
                <a:solidFill>
                  <a:srgbClr val="0000CD"/>
                </a:solidFill>
                <a:effectLst/>
                <a:latin typeface="Microsoft Sans Serif" panose="020B0604020202020204" pitchFamily="34" charset="0"/>
              </a:rPr>
              <a:t>207.1376</a:t>
            </a: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0" name="Picture 99">
            <a:extLst>
              <a:ext uri="{FF2B5EF4-FFF2-40B4-BE49-F238E27FC236}">
                <a16:creationId xmlns:a16="http://schemas.microsoft.com/office/drawing/2014/main" id="{3F0FBFA0-F46D-3768-3F37-6262EECE058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907847" y="215758"/>
            <a:ext cx="2567940" cy="1211580"/>
          </a:xfrm>
          <a:prstGeom prst="rect">
            <a:avLst/>
          </a:prstGeom>
        </p:spPr>
      </p:pic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D97CEC35-217D-D781-6FC9-989CD1E783D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112633" y="1709126"/>
          <a:ext cx="1558925" cy="1049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11" imgW="1558440" imgH="1050120" progId="ACD.ChemSketch.20">
                  <p:embed/>
                </p:oleObj>
              </mc:Choice>
              <mc:Fallback>
                <p:oleObj name="ChemSketch" r:id="rId11" imgW="1558440" imgH="1050120" progId="ACD.ChemSketch.20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D97CEC35-217D-D781-6FC9-989CD1E783D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9112633" y="1709126"/>
                        <a:ext cx="1558925" cy="10493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624521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D65B37-16B6-5BA1-FB1E-451167E597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3A19FE-E11D-457E-D2FA-18E0D1C46A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67" y="0"/>
            <a:ext cx="7997575" cy="1864367"/>
          </a:xfrm>
        </p:spPr>
        <p:txBody>
          <a:bodyPr/>
          <a:lstStyle/>
          <a:p>
            <a:r>
              <a:rPr lang="sv-SE" dirty="0"/>
              <a:t>(9R)-11OH </a:t>
            </a:r>
            <a:r>
              <a:rPr lang="sv-SE" dirty="0" err="1"/>
              <a:t>Reference</a:t>
            </a:r>
            <a:r>
              <a:rPr lang="sv-SE" dirty="0"/>
              <a:t> Standard RT 6.78 min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6F3343A-5EDC-361E-ACCB-647146FE81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504" y="3902238"/>
            <a:ext cx="9420226" cy="2824729"/>
          </a:xfrm>
          <a:prstGeom prst="rect">
            <a:avLst/>
          </a:prstGeom>
        </p:spPr>
      </p:pic>
      <p:pic>
        <p:nvPicPr>
          <p:cNvPr id="9" name="Content Placeholder 6">
            <a:extLst>
              <a:ext uri="{FF2B5EF4-FFF2-40B4-BE49-F238E27FC236}">
                <a16:creationId xmlns:a16="http://schemas.microsoft.com/office/drawing/2014/main" id="{80D3E954-0AE0-B434-D0F4-0DFB21FA3B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24456" y="1415694"/>
            <a:ext cx="9374812" cy="2559570"/>
          </a:xfr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3AD28CF-2E5F-AE81-7D4F-89F4A9F2D4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14891" y="239441"/>
            <a:ext cx="2247900" cy="14097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8AB62B1-0925-5E76-78D5-A7DEF1794AC2}"/>
              </a:ext>
            </a:extLst>
          </p:cNvPr>
          <p:cNvSpPr txBox="1"/>
          <p:nvPr/>
        </p:nvSpPr>
        <p:spPr>
          <a:xfrm>
            <a:off x="9613408" y="1587930"/>
            <a:ext cx="16655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[M + H]</a:t>
            </a:r>
            <a:r>
              <a:rPr lang="en-GB" sz="1200" b="1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+</a:t>
            </a:r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 (m/z)</a:t>
            </a:r>
            <a:endParaRPr lang="LID4096" sz="12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5B82157-7BB5-2E38-D99C-F73956C09B0E}"/>
              </a:ext>
            </a:extLst>
          </p:cNvPr>
          <p:cNvSpPr txBox="1"/>
          <p:nvPr/>
        </p:nvSpPr>
        <p:spPr>
          <a:xfrm>
            <a:off x="11388769" y="1576053"/>
            <a:ext cx="11311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Formula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D4D602-CB44-ECF2-C7F9-70399F1E7488}"/>
              </a:ext>
            </a:extLst>
          </p:cNvPr>
          <p:cNvSpPr txBox="1"/>
          <p:nvPr/>
        </p:nvSpPr>
        <p:spPr>
          <a:xfrm>
            <a:off x="11402129" y="1794114"/>
            <a:ext cx="119495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21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32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84B0862-FE80-E2C9-42FE-9C494F1E4DC5}"/>
              </a:ext>
            </a:extLst>
          </p:cNvPr>
          <p:cNvSpPr txBox="1"/>
          <p:nvPr/>
        </p:nvSpPr>
        <p:spPr>
          <a:xfrm>
            <a:off x="9887654" y="1819498"/>
            <a:ext cx="932584" cy="278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>
                <a:solidFill>
                  <a:srgbClr val="000000"/>
                </a:solidFill>
                <a:latin typeface="Times New Roman" panose="02020603050405020304" pitchFamily="18" charset="0"/>
              </a:rPr>
              <a:t>333.2424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graphicFrame>
        <p:nvGraphicFramePr>
          <p:cNvPr id="20" name="Object 19">
            <a:extLst>
              <a:ext uri="{FF2B5EF4-FFF2-40B4-BE49-F238E27FC236}">
                <a16:creationId xmlns:a16="http://schemas.microsoft.com/office/drawing/2014/main" id="{95412BF5-0C4B-994C-168B-07CE38F30EE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01562798"/>
              </p:ext>
            </p:extLst>
          </p:nvPr>
        </p:nvGraphicFramePr>
        <p:xfrm>
          <a:off x="10112194" y="2929824"/>
          <a:ext cx="1531937" cy="817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5" imgW="1532520" imgH="818280" progId="ACD.ChemSketch.20">
                  <p:embed/>
                </p:oleObj>
              </mc:Choice>
              <mc:Fallback>
                <p:oleObj name="ChemSketch" r:id="rId5" imgW="1532520" imgH="818280" progId="ACD.ChemSketch.20">
                  <p:embed/>
                  <p:pic>
                    <p:nvPicPr>
                      <p:cNvPr id="20" name="Object 19">
                        <a:extLst>
                          <a:ext uri="{FF2B5EF4-FFF2-40B4-BE49-F238E27FC236}">
                            <a16:creationId xmlns:a16="http://schemas.microsoft.com/office/drawing/2014/main" id="{95412BF5-0C4B-994C-168B-07CE38F30EE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0112194" y="2929824"/>
                        <a:ext cx="1531937" cy="8175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>
            <a:extLst>
              <a:ext uri="{FF2B5EF4-FFF2-40B4-BE49-F238E27FC236}">
                <a16:creationId xmlns:a16="http://schemas.microsoft.com/office/drawing/2014/main" id="{34A2F985-AD7A-3DAB-E98B-305FFD8EA23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68310161"/>
              </p:ext>
            </p:extLst>
          </p:nvPr>
        </p:nvGraphicFramePr>
        <p:xfrm>
          <a:off x="10256742" y="3936177"/>
          <a:ext cx="1465263" cy="869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7" imgW="1465200" imgH="869760" progId="ACD.ChemSketch.20">
                  <p:embed/>
                </p:oleObj>
              </mc:Choice>
              <mc:Fallback>
                <p:oleObj name="ChemSketch" r:id="rId7" imgW="1465200" imgH="869760" progId="ACD.ChemSketch.20">
                  <p:embed/>
                  <p:pic>
                    <p:nvPicPr>
                      <p:cNvPr id="21" name="Object 20">
                        <a:extLst>
                          <a:ext uri="{FF2B5EF4-FFF2-40B4-BE49-F238E27FC236}">
                            <a16:creationId xmlns:a16="http://schemas.microsoft.com/office/drawing/2014/main" id="{34A2F985-AD7A-3DAB-E98B-305FFD8EA23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0256742" y="3936177"/>
                        <a:ext cx="1465263" cy="869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986737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9C5A4DB7-E7BA-D218-6B74-C179FB7494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81" y="1683471"/>
            <a:ext cx="9000000" cy="247702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142A9E6-6BEF-2794-925E-9AA0998665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431" y="4159279"/>
            <a:ext cx="9000000" cy="2698721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094EB683-D7B2-B343-2D00-8FEAE6DE24C5}"/>
              </a:ext>
            </a:extLst>
          </p:cNvPr>
          <p:cNvSpPr txBox="1">
            <a:spLocks/>
          </p:cNvSpPr>
          <p:nvPr/>
        </p:nvSpPr>
        <p:spPr>
          <a:xfrm>
            <a:off x="246579" y="75736"/>
            <a:ext cx="8825501" cy="19482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dirty="0"/>
              <a:t>(9R)-</a:t>
            </a:r>
            <a:r>
              <a:rPr lang="sv-SE" dirty="0" err="1"/>
              <a:t>Carboxylic</a:t>
            </a:r>
            <a:r>
              <a:rPr lang="sv-SE" dirty="0"/>
              <a:t> </a:t>
            </a:r>
            <a:r>
              <a:rPr lang="sv-SE" dirty="0" err="1"/>
              <a:t>acid</a:t>
            </a:r>
            <a:r>
              <a:rPr lang="sv-SE" dirty="0"/>
              <a:t> </a:t>
            </a:r>
            <a:r>
              <a:rPr lang="sv-SE" dirty="0" err="1"/>
              <a:t>Reference</a:t>
            </a:r>
            <a:r>
              <a:rPr lang="sv-SE" dirty="0"/>
              <a:t> standard RT 7.26min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9A436DF-702C-9ADA-97A1-D67919FA345F}"/>
              </a:ext>
            </a:extLst>
          </p:cNvPr>
          <p:cNvSpPr txBox="1"/>
          <p:nvPr/>
        </p:nvSpPr>
        <p:spPr>
          <a:xfrm>
            <a:off x="9121733" y="1765857"/>
            <a:ext cx="16655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[M + H]</a:t>
            </a:r>
            <a:r>
              <a:rPr lang="en-GB" sz="1200" b="1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+</a:t>
            </a:r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 (m/z)</a:t>
            </a:r>
            <a:endParaRPr lang="LID4096" sz="12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792BCA9-B8E2-7D9E-FB2E-7E0AEC00BBB5}"/>
              </a:ext>
            </a:extLst>
          </p:cNvPr>
          <p:cNvSpPr txBox="1"/>
          <p:nvPr/>
        </p:nvSpPr>
        <p:spPr>
          <a:xfrm>
            <a:off x="10897094" y="1753980"/>
            <a:ext cx="11311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Formula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CC569F0-F0BD-1D61-B034-C50952759766}"/>
              </a:ext>
            </a:extLst>
          </p:cNvPr>
          <p:cNvSpPr txBox="1"/>
          <p:nvPr/>
        </p:nvSpPr>
        <p:spPr>
          <a:xfrm>
            <a:off x="10910454" y="1972041"/>
            <a:ext cx="119495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</a:t>
            </a:r>
            <a:r>
              <a:rPr lang="en-GB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27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</a:t>
            </a:r>
            <a:r>
              <a:rPr lang="en-GB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40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</a:t>
            </a:r>
            <a:r>
              <a:rPr lang="en-GB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9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2466202-1AD9-8837-1F71-1A0D4AC8E0E3}"/>
              </a:ext>
            </a:extLst>
          </p:cNvPr>
          <p:cNvSpPr txBox="1"/>
          <p:nvPr/>
        </p:nvSpPr>
        <p:spPr>
          <a:xfrm>
            <a:off x="9395979" y="1997425"/>
            <a:ext cx="932584" cy="278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347.221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7CF6778-DA41-C0E8-2427-24B44B4502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3809" y="334202"/>
            <a:ext cx="2255716" cy="1414395"/>
          </a:xfrm>
          <a:prstGeom prst="rect">
            <a:avLst/>
          </a:prstGeom>
        </p:spPr>
      </p:pic>
      <p:graphicFrame>
        <p:nvGraphicFramePr>
          <p:cNvPr id="16" name="Object 15">
            <a:extLst>
              <a:ext uri="{FF2B5EF4-FFF2-40B4-BE49-F238E27FC236}">
                <a16:creationId xmlns:a16="http://schemas.microsoft.com/office/drawing/2014/main" id="{D6860B88-51EF-BE50-69B4-62490117F26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881171" y="2745299"/>
          <a:ext cx="1538287" cy="931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5" imgW="1537560" imgH="931680" progId="ACD.ChemSketch.20">
                  <p:embed/>
                </p:oleObj>
              </mc:Choice>
              <mc:Fallback>
                <p:oleObj name="ChemSketch" r:id="rId5" imgW="1537560" imgH="931680" progId="ACD.ChemSketch.20">
                  <p:embed/>
                  <p:pic>
                    <p:nvPicPr>
                      <p:cNvPr id="16" name="Object 15">
                        <a:extLst>
                          <a:ext uri="{FF2B5EF4-FFF2-40B4-BE49-F238E27FC236}">
                            <a16:creationId xmlns:a16="http://schemas.microsoft.com/office/drawing/2014/main" id="{D6860B88-51EF-BE50-69B4-62490117F26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881171" y="2745299"/>
                        <a:ext cx="1538287" cy="9318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6">
            <a:extLst>
              <a:ext uri="{FF2B5EF4-FFF2-40B4-BE49-F238E27FC236}">
                <a16:creationId xmlns:a16="http://schemas.microsoft.com/office/drawing/2014/main" id="{723FEB5D-8CA4-6159-F829-675B659C9FB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845599" y="4716489"/>
          <a:ext cx="1531937" cy="817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7" imgW="1532520" imgH="818280" progId="ACD.ChemSketch.20">
                  <p:embed/>
                </p:oleObj>
              </mc:Choice>
              <mc:Fallback>
                <p:oleObj name="ChemSketch" r:id="rId7" imgW="1532520" imgH="818280" progId="ACD.ChemSketch.20">
                  <p:embed/>
                  <p:pic>
                    <p:nvPicPr>
                      <p:cNvPr id="17" name="Object 16">
                        <a:extLst>
                          <a:ext uri="{FF2B5EF4-FFF2-40B4-BE49-F238E27FC236}">
                            <a16:creationId xmlns:a16="http://schemas.microsoft.com/office/drawing/2014/main" id="{723FEB5D-8CA4-6159-F829-675B659C9FB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845599" y="4716489"/>
                        <a:ext cx="1531937" cy="8175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7">
            <a:extLst>
              <a:ext uri="{FF2B5EF4-FFF2-40B4-BE49-F238E27FC236}">
                <a16:creationId xmlns:a16="http://schemas.microsoft.com/office/drawing/2014/main" id="{23B9A557-F296-5DEC-F4F8-DB2674C8A0B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033921" y="5673644"/>
          <a:ext cx="1465263" cy="869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9" imgW="1465200" imgH="869760" progId="ACD.ChemSketch.20">
                  <p:embed/>
                </p:oleObj>
              </mc:Choice>
              <mc:Fallback>
                <p:oleObj name="ChemSketch" r:id="rId9" imgW="1465200" imgH="869760" progId="ACD.ChemSketch.20">
                  <p:embed/>
                  <p:pic>
                    <p:nvPicPr>
                      <p:cNvPr id="18" name="Object 17">
                        <a:extLst>
                          <a:ext uri="{FF2B5EF4-FFF2-40B4-BE49-F238E27FC236}">
                            <a16:creationId xmlns:a16="http://schemas.microsoft.com/office/drawing/2014/main" id="{23B9A557-F296-5DEC-F4F8-DB2674C8A0B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0033921" y="5673644"/>
                        <a:ext cx="1465263" cy="869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8">
            <a:extLst>
              <a:ext uri="{FF2B5EF4-FFF2-40B4-BE49-F238E27FC236}">
                <a16:creationId xmlns:a16="http://schemas.microsoft.com/office/drawing/2014/main" id="{F427D535-BEE5-B4A1-B651-C5A9FF37893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846725" y="3653670"/>
          <a:ext cx="1465263" cy="1008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11" imgW="1465200" imgH="1008720" progId="ACD.ChemSketch.20">
                  <p:embed/>
                </p:oleObj>
              </mc:Choice>
              <mc:Fallback>
                <p:oleObj name="ChemSketch" r:id="rId11" imgW="1465200" imgH="1008720" progId="ACD.ChemSketch.20">
                  <p:embed/>
                  <p:pic>
                    <p:nvPicPr>
                      <p:cNvPr id="19" name="Object 18">
                        <a:extLst>
                          <a:ext uri="{FF2B5EF4-FFF2-40B4-BE49-F238E27FC236}">
                            <a16:creationId xmlns:a16="http://schemas.microsoft.com/office/drawing/2014/main" id="{F427D535-BEE5-B4A1-B651-C5A9FF37893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9846725" y="3653670"/>
                        <a:ext cx="1465263" cy="10080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1553242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E9A254-8DB6-9C38-D995-93680F66C5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460259" cy="1325563"/>
          </a:xfrm>
        </p:spPr>
        <p:txBody>
          <a:bodyPr/>
          <a:lstStyle/>
          <a:p>
            <a:r>
              <a:rPr lang="sv-SE" dirty="0"/>
              <a:t>(S)-</a:t>
            </a:r>
            <a:r>
              <a:rPr lang="sv-SE" dirty="0" err="1"/>
              <a:t>Carboxylic</a:t>
            </a:r>
            <a:r>
              <a:rPr lang="sv-SE" dirty="0"/>
              <a:t> </a:t>
            </a:r>
            <a:r>
              <a:rPr lang="sv-SE" dirty="0" err="1"/>
              <a:t>acid</a:t>
            </a:r>
            <a:r>
              <a:rPr lang="sv-SE" dirty="0"/>
              <a:t> </a:t>
            </a:r>
            <a:r>
              <a:rPr lang="sv-SE" dirty="0" err="1"/>
              <a:t>Reference</a:t>
            </a:r>
            <a:r>
              <a:rPr lang="sv-SE" dirty="0"/>
              <a:t> Standard RT 7.59min </a:t>
            </a:r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EA936504-9918-7734-8A95-F99EE46969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669986" y="182542"/>
            <a:ext cx="2255520" cy="14097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DD1B4A8-7A0A-4BA6-8C16-39B0B3F3A6E0}"/>
              </a:ext>
            </a:extLst>
          </p:cNvPr>
          <p:cNvSpPr txBox="1"/>
          <p:nvPr/>
        </p:nvSpPr>
        <p:spPr>
          <a:xfrm>
            <a:off x="9016707" y="1840382"/>
            <a:ext cx="16655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[M + H]</a:t>
            </a:r>
            <a:r>
              <a:rPr lang="en-GB" sz="1200" b="1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+</a:t>
            </a:r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 (m/z)</a:t>
            </a:r>
            <a:endParaRPr lang="LID4096" sz="12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30FED46-0816-5128-C054-A863E3C508F3}"/>
              </a:ext>
            </a:extLst>
          </p:cNvPr>
          <p:cNvSpPr txBox="1"/>
          <p:nvPr/>
        </p:nvSpPr>
        <p:spPr>
          <a:xfrm>
            <a:off x="10792068" y="1828505"/>
            <a:ext cx="11311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Formula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50036A3-FFFB-F77F-6604-D9E5745F419A}"/>
              </a:ext>
            </a:extLst>
          </p:cNvPr>
          <p:cNvSpPr txBox="1"/>
          <p:nvPr/>
        </p:nvSpPr>
        <p:spPr>
          <a:xfrm>
            <a:off x="10805428" y="2046566"/>
            <a:ext cx="119495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21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30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4</a:t>
            </a:r>
            <a:endParaRPr lang="LID4096" sz="12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5DDAE23-DAF7-C873-F392-81A5077352D7}"/>
              </a:ext>
            </a:extLst>
          </p:cNvPr>
          <p:cNvSpPr txBox="1"/>
          <p:nvPr/>
        </p:nvSpPr>
        <p:spPr>
          <a:xfrm>
            <a:off x="9290953" y="2071950"/>
            <a:ext cx="932584" cy="278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347.22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1</a:t>
            </a:r>
            <a:r>
              <a:rPr lang="sv-SE" sz="1200" dirty="0">
                <a:solidFill>
                  <a:srgbClr val="000000"/>
                </a:solidFill>
                <a:latin typeface="Times New Roman" panose="02020603050405020304" pitchFamily="18" charset="0"/>
              </a:rPr>
              <a:t>7</a:t>
            </a:r>
            <a:endParaRPr lang="LID4096" sz="1200" dirty="0"/>
          </a:p>
        </p:txBody>
      </p:sp>
      <p:graphicFrame>
        <p:nvGraphicFramePr>
          <p:cNvPr id="15" name="Object 14">
            <a:extLst>
              <a:ext uri="{FF2B5EF4-FFF2-40B4-BE49-F238E27FC236}">
                <a16:creationId xmlns:a16="http://schemas.microsoft.com/office/drawing/2014/main" id="{17C5AE66-5C6C-D5B6-38C9-16AEE1C09D2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825807" y="2409572"/>
          <a:ext cx="1538287" cy="931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3" imgW="1537560" imgH="931680" progId="ACD.ChemSketch.20">
                  <p:embed/>
                </p:oleObj>
              </mc:Choice>
              <mc:Fallback>
                <p:oleObj name="ChemSketch" r:id="rId3" imgW="1537560" imgH="931680" progId="ACD.ChemSketch.20">
                  <p:embed/>
                  <p:pic>
                    <p:nvPicPr>
                      <p:cNvPr id="15" name="Object 14">
                        <a:extLst>
                          <a:ext uri="{FF2B5EF4-FFF2-40B4-BE49-F238E27FC236}">
                            <a16:creationId xmlns:a16="http://schemas.microsoft.com/office/drawing/2014/main" id="{17C5AE66-5C6C-D5B6-38C9-16AEE1C09D2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825807" y="2409572"/>
                        <a:ext cx="1538287" cy="9318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>
            <a:extLst>
              <a:ext uri="{FF2B5EF4-FFF2-40B4-BE49-F238E27FC236}">
                <a16:creationId xmlns:a16="http://schemas.microsoft.com/office/drawing/2014/main" id="{334D36D4-EA0E-1496-03FE-70C6B3408A4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745035" y="3493684"/>
          <a:ext cx="1465263" cy="998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5" imgW="1465200" imgH="998640" progId="ACD.ChemSketch.20">
                  <p:embed/>
                </p:oleObj>
              </mc:Choice>
              <mc:Fallback>
                <p:oleObj name="ChemSketch" r:id="rId5" imgW="1465200" imgH="998640" progId="ACD.ChemSketch.20">
                  <p:embed/>
                  <p:pic>
                    <p:nvPicPr>
                      <p:cNvPr id="16" name="Object 15">
                        <a:extLst>
                          <a:ext uri="{FF2B5EF4-FFF2-40B4-BE49-F238E27FC236}">
                            <a16:creationId xmlns:a16="http://schemas.microsoft.com/office/drawing/2014/main" id="{334D36D4-EA0E-1496-03FE-70C6B3408A4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745035" y="3493684"/>
                        <a:ext cx="1465263" cy="9985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7">
            <a:extLst>
              <a:ext uri="{FF2B5EF4-FFF2-40B4-BE49-F238E27FC236}">
                <a16:creationId xmlns:a16="http://schemas.microsoft.com/office/drawing/2014/main" id="{ED22273D-BF86-C296-2B73-3148EF1C8F9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954997" y="5650606"/>
          <a:ext cx="1465263" cy="869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7" imgW="1465200" imgH="869760" progId="ACD.ChemSketch.20">
                  <p:embed/>
                </p:oleObj>
              </mc:Choice>
              <mc:Fallback>
                <p:oleObj name="ChemSketch" r:id="rId7" imgW="1465200" imgH="869760" progId="ACD.ChemSketch.20">
                  <p:embed/>
                  <p:pic>
                    <p:nvPicPr>
                      <p:cNvPr id="18" name="Object 17">
                        <a:extLst>
                          <a:ext uri="{FF2B5EF4-FFF2-40B4-BE49-F238E27FC236}">
                            <a16:creationId xmlns:a16="http://schemas.microsoft.com/office/drawing/2014/main" id="{ED22273D-BF86-C296-2B73-3148EF1C8F9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954997" y="5650606"/>
                        <a:ext cx="1465263" cy="869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Content Placeholder 4">
            <a:extLst>
              <a:ext uri="{FF2B5EF4-FFF2-40B4-BE49-F238E27FC236}">
                <a16:creationId xmlns:a16="http://schemas.microsoft.com/office/drawing/2014/main" id="{1E2FA32A-74E7-BEB4-220A-B6178E095B1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0060" y="4204902"/>
            <a:ext cx="8172218" cy="245050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6456D5D-33D3-E17F-5939-B7D62FCE43B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80060" y="1792062"/>
            <a:ext cx="8089158" cy="2208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78373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09BBBE-F042-7796-43DC-C43E8E4B5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EBA26B-E1C6-A177-51C9-D03586F50F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42730399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34823</TotalTime>
  <Words>931</Words>
  <Application>Microsoft Office PowerPoint</Application>
  <PresentationFormat>Widescreen</PresentationFormat>
  <Paragraphs>256</Paragraphs>
  <Slides>28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Office Theme</vt:lpstr>
      <vt:lpstr> </vt:lpstr>
      <vt:lpstr>(9S)-HHC RT 11.69min</vt:lpstr>
      <vt:lpstr>(9R)-HHC RT11.795 min</vt:lpstr>
      <vt:lpstr>MonoOH (11) M1A RT 7.67min</vt:lpstr>
      <vt:lpstr>MonoOH (Tail) M2A RT 7.09min (Tail)</vt:lpstr>
      <vt:lpstr>MonoOH (Tail) M2B RT 7.37min Tail</vt:lpstr>
      <vt:lpstr>Dehyd+DiOH M3A RT4.53min</vt:lpstr>
      <vt:lpstr>DiOH M4A RT 4.89min</vt:lpstr>
      <vt:lpstr>DiOH M4B RT4.00min</vt:lpstr>
      <vt:lpstr>DiOH M4C RT4.13min</vt:lpstr>
      <vt:lpstr>Dehyd+ DiOH M3B RT 4.78min</vt:lpstr>
      <vt:lpstr>Dehyd+DiOH M3C RT 4.26min</vt:lpstr>
      <vt:lpstr>(9R)-Carboxylic acid M5A RT 7.27min</vt:lpstr>
      <vt:lpstr>(9S)-Carboxylic acid M5B RT 7.58min</vt:lpstr>
      <vt:lpstr>DiOH M4D RT 5.40min</vt:lpstr>
      <vt:lpstr>MonoOH M1B RT 6.81min</vt:lpstr>
      <vt:lpstr>MonoOH (Tail) M2C RT 5.80min</vt:lpstr>
      <vt:lpstr>DiOH M4E RT4.40min</vt:lpstr>
      <vt:lpstr>MonoOH M1C RT 9.51min</vt:lpstr>
      <vt:lpstr>MonoOH (8) M1D RT 7.04min</vt:lpstr>
      <vt:lpstr>MonoOH (8) M1E RT 6.65min</vt:lpstr>
      <vt:lpstr>(9S)-HHC Reference Standard RT 11.53min</vt:lpstr>
      <vt:lpstr>(9R)-HHC Reference Standard RT 11.63min</vt:lpstr>
      <vt:lpstr>(9R)-8OH Reference Standard RT 6.78 min</vt:lpstr>
      <vt:lpstr>(9R)-11OH Reference Standard RT 6.78 min</vt:lpstr>
      <vt:lpstr>PowerPoint Presentation</vt:lpstr>
      <vt:lpstr>(S)-Carboxylic acid Reference Standard RT 7.59min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HHC Reinjected urine samples</dc:title>
  <dc:creator>Karin Lindbom</dc:creator>
  <cp:lastModifiedBy>Caitlyn Norman</cp:lastModifiedBy>
  <cp:revision>37</cp:revision>
  <dcterms:created xsi:type="dcterms:W3CDTF">2023-10-18T11:57:52Z</dcterms:created>
  <dcterms:modified xsi:type="dcterms:W3CDTF">2024-02-27T11:53:50Z</dcterms:modified>
</cp:coreProperties>
</file>