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3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38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44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234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60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81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19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978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84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00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4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717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E2930-497F-47D8-95A7-247015636384}" type="datetimeFigureOut">
              <a:rPr lang="zh-CN" altLang="en-US" smtClean="0"/>
              <a:t>2022/1/24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DAC83-71CD-4BF8-AEE3-F59C86402F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32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13" Type="http://schemas.openxmlformats.org/officeDocument/2006/relationships/image" Target="../media/image9.tiff"/><Relationship Id="rId18" Type="http://schemas.openxmlformats.org/officeDocument/2006/relationships/image" Target="../media/image14.tiff"/><Relationship Id="rId3" Type="http://schemas.openxmlformats.org/officeDocument/2006/relationships/tags" Target="../tags/tag3.xml"/><Relationship Id="rId21" Type="http://schemas.openxmlformats.org/officeDocument/2006/relationships/image" Target="../media/image17.tiff"/><Relationship Id="rId7" Type="http://schemas.openxmlformats.org/officeDocument/2006/relationships/image" Target="../media/image3.tiff"/><Relationship Id="rId12" Type="http://schemas.openxmlformats.org/officeDocument/2006/relationships/image" Target="../media/image8.tiff"/><Relationship Id="rId17" Type="http://schemas.openxmlformats.org/officeDocument/2006/relationships/image" Target="../media/image13.tiff"/><Relationship Id="rId2" Type="http://schemas.openxmlformats.org/officeDocument/2006/relationships/tags" Target="../tags/tag2.xml"/><Relationship Id="rId16" Type="http://schemas.openxmlformats.org/officeDocument/2006/relationships/image" Target="../media/image12.tiff"/><Relationship Id="rId20" Type="http://schemas.openxmlformats.org/officeDocument/2006/relationships/image" Target="../media/image16.tiff"/><Relationship Id="rId1" Type="http://schemas.openxmlformats.org/officeDocument/2006/relationships/tags" Target="../tags/tag1.xml"/><Relationship Id="rId6" Type="http://schemas.openxmlformats.org/officeDocument/2006/relationships/image" Target="../media/image2.tiff"/><Relationship Id="rId11" Type="http://schemas.openxmlformats.org/officeDocument/2006/relationships/image" Target="../media/image7.tiff"/><Relationship Id="rId5" Type="http://schemas.openxmlformats.org/officeDocument/2006/relationships/image" Target="../media/image1.tiff"/><Relationship Id="rId15" Type="http://schemas.openxmlformats.org/officeDocument/2006/relationships/image" Target="../media/image11.tiff"/><Relationship Id="rId10" Type="http://schemas.openxmlformats.org/officeDocument/2006/relationships/image" Target="../media/image6.tiff"/><Relationship Id="rId19" Type="http://schemas.openxmlformats.org/officeDocument/2006/relationships/image" Target="../media/image15.tiff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tiff"/><Relationship Id="rId14" Type="http://schemas.openxmlformats.org/officeDocument/2006/relationships/image" Target="../media/image10.tiff"/><Relationship Id="rId22" Type="http://schemas.openxmlformats.org/officeDocument/2006/relationships/image" Target="../media/image18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13" Type="http://schemas.openxmlformats.org/officeDocument/2006/relationships/image" Target="../media/image30.tiff"/><Relationship Id="rId18" Type="http://schemas.openxmlformats.org/officeDocument/2006/relationships/image" Target="../media/image35.tiff"/><Relationship Id="rId3" Type="http://schemas.openxmlformats.org/officeDocument/2006/relationships/image" Target="../media/image20.tiff"/><Relationship Id="rId7" Type="http://schemas.openxmlformats.org/officeDocument/2006/relationships/image" Target="../media/image24.tiff"/><Relationship Id="rId12" Type="http://schemas.openxmlformats.org/officeDocument/2006/relationships/image" Target="../media/image29.tiff"/><Relationship Id="rId17" Type="http://schemas.openxmlformats.org/officeDocument/2006/relationships/image" Target="../media/image34.tiff"/><Relationship Id="rId2" Type="http://schemas.openxmlformats.org/officeDocument/2006/relationships/image" Target="../media/image19.tiff"/><Relationship Id="rId16" Type="http://schemas.openxmlformats.org/officeDocument/2006/relationships/image" Target="../media/image33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tiff"/><Relationship Id="rId11" Type="http://schemas.openxmlformats.org/officeDocument/2006/relationships/image" Target="../media/image28.tiff"/><Relationship Id="rId5" Type="http://schemas.openxmlformats.org/officeDocument/2006/relationships/image" Target="../media/image22.tiff"/><Relationship Id="rId15" Type="http://schemas.openxmlformats.org/officeDocument/2006/relationships/image" Target="../media/image32.tiff"/><Relationship Id="rId10" Type="http://schemas.openxmlformats.org/officeDocument/2006/relationships/image" Target="../media/image27.tiff"/><Relationship Id="rId19" Type="http://schemas.openxmlformats.org/officeDocument/2006/relationships/image" Target="../media/image36.tiff"/><Relationship Id="rId4" Type="http://schemas.openxmlformats.org/officeDocument/2006/relationships/image" Target="../media/image21.tiff"/><Relationship Id="rId9" Type="http://schemas.openxmlformats.org/officeDocument/2006/relationships/image" Target="../media/image26.tiff"/><Relationship Id="rId14" Type="http://schemas.openxmlformats.org/officeDocument/2006/relationships/image" Target="../media/image3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4" descr="DAPI-11">
            <a:extLst>
              <a:ext uri="{FF2B5EF4-FFF2-40B4-BE49-F238E27FC236}">
                <a16:creationId xmlns:a16="http://schemas.microsoft.com/office/drawing/2014/main" id="{2800EB31-BC80-4B62-BD17-ABA8E4F4A8C0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101" t="17670" r="20921" b="49814"/>
          <a:stretch>
            <a:fillRect/>
          </a:stretch>
        </p:blipFill>
        <p:spPr bwMode="auto">
          <a:xfrm>
            <a:off x="1425502" y="2654077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图片 5" descr="RFP-11">
            <a:extLst>
              <a:ext uri="{FF2B5EF4-FFF2-40B4-BE49-F238E27FC236}">
                <a16:creationId xmlns:a16="http://schemas.microsoft.com/office/drawing/2014/main" id="{0001950D-F75B-40B6-8B83-E4E4FD2E7AAE}"/>
              </a:ext>
            </a:extLst>
          </p:cNvPr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287" t="17484" r="21126" b="49628"/>
          <a:stretch>
            <a:fillRect/>
          </a:stretch>
        </p:blipFill>
        <p:spPr bwMode="auto">
          <a:xfrm>
            <a:off x="1425502" y="1530127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3" descr="merge-11">
            <a:extLst>
              <a:ext uri="{FF2B5EF4-FFF2-40B4-BE49-F238E27FC236}">
                <a16:creationId xmlns:a16="http://schemas.microsoft.com/office/drawing/2014/main" id="{4FBE61DE-73DD-44BD-851A-A056C0C4B1C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287" t="17856" r="20940" b="50372"/>
          <a:stretch>
            <a:fillRect/>
          </a:stretch>
        </p:blipFill>
        <p:spPr bwMode="auto">
          <a:xfrm>
            <a:off x="1425502" y="3763739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图片 13" descr="DAPI-11">
            <a:extLst>
              <a:ext uri="{FF2B5EF4-FFF2-40B4-BE49-F238E27FC236}">
                <a16:creationId xmlns:a16="http://schemas.microsoft.com/office/drawing/2014/main" id="{2B767F7F-3C37-46EE-A72B-5D1981172C88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580" t="49792" r="14056" b="16924"/>
          <a:stretch>
            <a:fillRect/>
          </a:stretch>
        </p:blipFill>
        <p:spPr bwMode="auto">
          <a:xfrm>
            <a:off x="2541514" y="2654077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图片 14" descr="RFP-11">
            <a:extLst>
              <a:ext uri="{FF2B5EF4-FFF2-40B4-BE49-F238E27FC236}">
                <a16:creationId xmlns:a16="http://schemas.microsoft.com/office/drawing/2014/main" id="{ED4290BD-FE43-4DAC-BC6F-2A7B72EF7F67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147" t="49602" r="14066" b="17307"/>
          <a:stretch>
            <a:fillRect/>
          </a:stretch>
        </p:blipFill>
        <p:spPr bwMode="auto">
          <a:xfrm>
            <a:off x="2541514" y="1530127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图片 15" descr="merge-11">
            <a:extLst>
              <a:ext uri="{FF2B5EF4-FFF2-40B4-BE49-F238E27FC236}">
                <a16:creationId xmlns:a16="http://schemas.microsoft.com/office/drawing/2014/main" id="{29EFD007-0F24-4DE0-80BF-ED2DFFAE8F15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976" t="49814" r="14252" b="18414"/>
          <a:stretch>
            <a:fillRect/>
          </a:stretch>
        </p:blipFill>
        <p:spPr bwMode="auto">
          <a:xfrm>
            <a:off x="2541514" y="3763739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图片 25" descr="RFP-1">
            <a:extLst>
              <a:ext uri="{FF2B5EF4-FFF2-40B4-BE49-F238E27FC236}">
                <a16:creationId xmlns:a16="http://schemas.microsoft.com/office/drawing/2014/main" id="{3B68CBD6-42F2-4A30-BA6A-5FF8BEAEF038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245" t="58344" r="15273" b="7860"/>
          <a:stretch>
            <a:fillRect/>
          </a:stretch>
        </p:blipFill>
        <p:spPr bwMode="auto">
          <a:xfrm>
            <a:off x="3646416" y="1530127"/>
            <a:ext cx="10969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图片 26" descr="DAPI-1">
            <a:extLst>
              <a:ext uri="{FF2B5EF4-FFF2-40B4-BE49-F238E27FC236}">
                <a16:creationId xmlns:a16="http://schemas.microsoft.com/office/drawing/2014/main" id="{82B5F621-EAD8-47C0-8C21-521B66B0A8CC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66" t="58900" r="15831" b="8138"/>
          <a:stretch>
            <a:fillRect/>
          </a:stretch>
        </p:blipFill>
        <p:spPr bwMode="auto">
          <a:xfrm>
            <a:off x="3646416" y="2654077"/>
            <a:ext cx="10969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图片 27" descr="MERGE-1">
            <a:extLst>
              <a:ext uri="{FF2B5EF4-FFF2-40B4-BE49-F238E27FC236}">
                <a16:creationId xmlns:a16="http://schemas.microsoft.com/office/drawing/2014/main" id="{2B661231-DC5A-4B24-879A-B09F60BDDBC5}"/>
              </a:ext>
            </a:extLst>
          </p:cNvPr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663" t="58910" r="15970" b="8723"/>
          <a:stretch>
            <a:fillRect/>
          </a:stretch>
        </p:blipFill>
        <p:spPr bwMode="auto">
          <a:xfrm>
            <a:off x="3646416" y="3763739"/>
            <a:ext cx="10969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文本框 6">
            <a:extLst>
              <a:ext uri="{FF2B5EF4-FFF2-40B4-BE49-F238E27FC236}">
                <a16:creationId xmlns:a16="http://schemas.microsoft.com/office/drawing/2014/main" id="{126E6078-14F3-4323-A65B-3A8EC33DF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064" y="1264520"/>
            <a:ext cx="1720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/>
              <a:t>control-①</a:t>
            </a:r>
          </a:p>
        </p:txBody>
      </p:sp>
      <p:sp>
        <p:nvSpPr>
          <p:cNvPr id="9227" name="文本框 7">
            <a:extLst>
              <a:ext uri="{FF2B5EF4-FFF2-40B4-BE49-F238E27FC236}">
                <a16:creationId xmlns:a16="http://schemas.microsoft.com/office/drawing/2014/main" id="{F953C6CA-2F4F-417E-84D8-196D35902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2004" y="1264520"/>
            <a:ext cx="17224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/>
              <a:t>control-②</a:t>
            </a:r>
          </a:p>
        </p:txBody>
      </p:sp>
      <p:sp>
        <p:nvSpPr>
          <p:cNvPr id="9228" name="文本框 8">
            <a:extLst>
              <a:ext uri="{FF2B5EF4-FFF2-40B4-BE49-F238E27FC236}">
                <a16:creationId xmlns:a16="http://schemas.microsoft.com/office/drawing/2014/main" id="{73A67722-FC84-4DC6-8306-285D5712A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289" y="1264520"/>
            <a:ext cx="17224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/>
              <a:t>control-③</a:t>
            </a:r>
          </a:p>
        </p:txBody>
      </p:sp>
      <p:sp>
        <p:nvSpPr>
          <p:cNvPr id="9229" name="文本框 93">
            <a:extLst>
              <a:ext uri="{FF2B5EF4-FFF2-40B4-BE49-F238E27FC236}">
                <a16:creationId xmlns:a16="http://schemas.microsoft.com/office/drawing/2014/main" id="{911E763B-E444-4449-910A-A48F3FF6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8" y="2088431"/>
            <a:ext cx="628651" cy="28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>
                <a:solidFill>
                  <a:srgbClr val="FF0000"/>
                </a:solidFill>
                <a:sym typeface="宋体" panose="02010600030101010101" pitchFamily="2" charset="-122"/>
              </a:rPr>
              <a:t>EdU</a:t>
            </a:r>
          </a:p>
        </p:txBody>
      </p:sp>
      <p:sp>
        <p:nvSpPr>
          <p:cNvPr id="9230" name="文本框 94">
            <a:extLst>
              <a:ext uri="{FF2B5EF4-FFF2-40B4-BE49-F238E27FC236}">
                <a16:creationId xmlns:a16="http://schemas.microsoft.com/office/drawing/2014/main" id="{A77E8713-E730-495D-ADB1-73A06545E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8" y="2864718"/>
            <a:ext cx="628651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>
                <a:solidFill>
                  <a:srgbClr val="0310A6"/>
                </a:solidFill>
                <a:sym typeface="宋体" panose="02010600030101010101" pitchFamily="2" charset="-122"/>
              </a:rPr>
              <a:t>DAPI</a:t>
            </a:r>
          </a:p>
        </p:txBody>
      </p:sp>
      <p:sp>
        <p:nvSpPr>
          <p:cNvPr id="9231" name="文本框 95">
            <a:extLst>
              <a:ext uri="{FF2B5EF4-FFF2-40B4-BE49-F238E27FC236}">
                <a16:creationId xmlns:a16="http://schemas.microsoft.com/office/drawing/2014/main" id="{61F3710C-2623-42DB-944B-8A9468311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8" y="4096618"/>
            <a:ext cx="628651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>
                <a:solidFill>
                  <a:srgbClr val="FF22B0"/>
                </a:solidFill>
                <a:sym typeface="宋体" panose="02010600030101010101" pitchFamily="2" charset="-122"/>
              </a:rPr>
              <a:t>Merge</a:t>
            </a:r>
          </a:p>
        </p:txBody>
      </p:sp>
      <p:pic>
        <p:nvPicPr>
          <p:cNvPr id="9232" name="图片 32" descr="DAPI-3">
            <a:extLst>
              <a:ext uri="{FF2B5EF4-FFF2-40B4-BE49-F238E27FC236}">
                <a16:creationId xmlns:a16="http://schemas.microsoft.com/office/drawing/2014/main" id="{ED287AB6-F9F3-4948-9DC1-896E6CF17F32}"/>
              </a:ext>
            </a:extLst>
          </p:cNvPr>
          <p:cNvPicPr>
            <a:picLocks noChangeArrowheads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309" t="66093" r="14404" b="93"/>
          <a:stretch>
            <a:fillRect/>
          </a:stretch>
        </p:blipFill>
        <p:spPr bwMode="auto">
          <a:xfrm>
            <a:off x="4960938" y="2654077"/>
            <a:ext cx="1096962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图片 12" descr="DAPI-3">
            <a:extLst>
              <a:ext uri="{FF2B5EF4-FFF2-40B4-BE49-F238E27FC236}">
                <a16:creationId xmlns:a16="http://schemas.microsoft.com/office/drawing/2014/main" id="{2E15CA32-B007-495E-9967-80748E5B9793}"/>
              </a:ext>
            </a:extLst>
          </p:cNvPr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66" t="36659" r="16890" b="31197"/>
          <a:stretch>
            <a:fillRect/>
          </a:stretch>
        </p:blipFill>
        <p:spPr bwMode="auto">
          <a:xfrm>
            <a:off x="7220820" y="2654077"/>
            <a:ext cx="1096963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图片 9" descr="RFP-3,">
            <a:extLst>
              <a:ext uri="{FF2B5EF4-FFF2-40B4-BE49-F238E27FC236}">
                <a16:creationId xmlns:a16="http://schemas.microsoft.com/office/drawing/2014/main" id="{4607EBD8-4862-4FF4-8329-AE959D366BF0}"/>
              </a:ext>
            </a:extLst>
          </p:cNvPr>
          <p:cNvPicPr>
            <a:picLocks noChangeArrowheads="1"/>
          </p:cNvPicPr>
          <p:nvPr/>
        </p:nvPicPr>
        <p:blipFill>
          <a:blip r:embed="rId16" cstate="print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502" t="36845" r="15868" b="29897"/>
          <a:stretch>
            <a:fillRect/>
          </a:stretch>
        </p:blipFill>
        <p:spPr bwMode="auto">
          <a:xfrm>
            <a:off x="7220820" y="1530127"/>
            <a:ext cx="10969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图片 45" descr="RFP-3,">
            <a:extLst>
              <a:ext uri="{FF2B5EF4-FFF2-40B4-BE49-F238E27FC236}">
                <a16:creationId xmlns:a16="http://schemas.microsoft.com/office/drawing/2014/main" id="{BFA6FB4C-5A03-4449-959E-DCF849AEE0FE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702" t="66071" r="12971"/>
          <a:stretch>
            <a:fillRect/>
          </a:stretch>
        </p:blipFill>
        <p:spPr bwMode="auto">
          <a:xfrm>
            <a:off x="4960938" y="1530127"/>
            <a:ext cx="109696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图片 48" descr="RFP-3,">
            <a:extLst>
              <a:ext uri="{FF2B5EF4-FFF2-40B4-BE49-F238E27FC236}">
                <a16:creationId xmlns:a16="http://schemas.microsoft.com/office/drawing/2014/main" id="{9FBFEFB3-DAF1-42BC-9791-8FF654DC587D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5" t="66466" r="66142" b="317"/>
          <a:stretch>
            <a:fillRect/>
          </a:stretch>
        </p:blipFill>
        <p:spPr bwMode="auto">
          <a:xfrm>
            <a:off x="6084170" y="1530127"/>
            <a:ext cx="10969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图片 50" descr="DAPI-3">
            <a:extLst>
              <a:ext uri="{FF2B5EF4-FFF2-40B4-BE49-F238E27FC236}">
                <a16:creationId xmlns:a16="http://schemas.microsoft.com/office/drawing/2014/main" id="{7DCD9D5E-3A2E-4110-866D-00EA7431C332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1" t="66824" r="66238" b="455"/>
          <a:stretch>
            <a:fillRect/>
          </a:stretch>
        </p:blipFill>
        <p:spPr bwMode="auto">
          <a:xfrm>
            <a:off x="6084170" y="2654077"/>
            <a:ext cx="1096963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图片 16" descr="1-Merge">
            <a:extLst>
              <a:ext uri="{FF2B5EF4-FFF2-40B4-BE49-F238E27FC236}">
                <a16:creationId xmlns:a16="http://schemas.microsoft.com/office/drawing/2014/main" id="{08B09EC8-FBD3-421C-A138-879A2D331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0938" y="3763739"/>
            <a:ext cx="11033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1" name="文本框 17">
            <a:extLst>
              <a:ext uri="{FF2B5EF4-FFF2-40B4-BE49-F238E27FC236}">
                <a16:creationId xmlns:a16="http://schemas.microsoft.com/office/drawing/2014/main" id="{A9DB7FD5-9488-4B84-95CB-8786A5660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1196754"/>
            <a:ext cx="17224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>
                <a:sym typeface="宋体" panose="02010600030101010101" pitchFamily="2" charset="-122"/>
              </a:rPr>
              <a:t>TGF-β-①</a:t>
            </a:r>
          </a:p>
        </p:txBody>
      </p:sp>
      <p:sp>
        <p:nvSpPr>
          <p:cNvPr id="9242" name="文本框 22">
            <a:extLst>
              <a:ext uri="{FF2B5EF4-FFF2-40B4-BE49-F238E27FC236}">
                <a16:creationId xmlns:a16="http://schemas.microsoft.com/office/drawing/2014/main" id="{6858B082-A8C7-4369-869D-22063DD7F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018" y="1196754"/>
            <a:ext cx="172243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>
                <a:sym typeface="宋体" panose="02010600030101010101" pitchFamily="2" charset="-122"/>
              </a:rPr>
              <a:t>TGF-β-</a:t>
            </a:r>
            <a:r>
              <a:rPr lang="zh-CN" altLang="en-US" sz="1400">
                <a:sym typeface="宋体" panose="02010600030101010101" pitchFamily="2" charset="-122"/>
              </a:rPr>
              <a:t>②</a:t>
            </a:r>
          </a:p>
        </p:txBody>
      </p:sp>
      <p:sp>
        <p:nvSpPr>
          <p:cNvPr id="9243" name="文本框 29">
            <a:extLst>
              <a:ext uri="{FF2B5EF4-FFF2-40B4-BE49-F238E27FC236}">
                <a16:creationId xmlns:a16="http://schemas.microsoft.com/office/drawing/2014/main" id="{682B4364-4130-4BD3-AB2E-49F59CA7F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196754"/>
            <a:ext cx="17208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>
                <a:sym typeface="宋体" panose="02010600030101010101" pitchFamily="2" charset="-122"/>
              </a:rPr>
              <a:t>TGF-β-</a:t>
            </a:r>
            <a:r>
              <a:rPr lang="zh-CN" altLang="en-US" sz="1400">
                <a:sym typeface="宋体" panose="02010600030101010101" pitchFamily="2" charset="-122"/>
              </a:rPr>
              <a:t>③</a:t>
            </a:r>
          </a:p>
        </p:txBody>
      </p:sp>
      <p:pic>
        <p:nvPicPr>
          <p:cNvPr id="30" name="图片 29" descr="merge-3">
            <a:extLst>
              <a:ext uri="{FF2B5EF4-FFF2-40B4-BE49-F238E27FC236}">
                <a16:creationId xmlns:a16="http://schemas.microsoft.com/office/drawing/2014/main" id="{940F0E2C-01CF-451F-8597-5CDF6B12D062}"/>
              </a:ext>
            </a:extLst>
          </p:cNvPr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059" t="36752" r="16425" b="30732"/>
          <a:stretch>
            <a:fillRect/>
          </a:stretch>
        </p:blipFill>
        <p:spPr>
          <a:xfrm>
            <a:off x="7220818" y="3763739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31" name="图片 30" descr="merge-3">
            <a:extLst>
              <a:ext uri="{FF2B5EF4-FFF2-40B4-BE49-F238E27FC236}">
                <a16:creationId xmlns:a16="http://schemas.microsoft.com/office/drawing/2014/main" id="{F3286962-A047-4BCA-8966-AB393EBC5126}"/>
              </a:ext>
            </a:extLst>
          </p:cNvPr>
          <p:cNvPicPr/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4" t="67350" r="66280" b="134"/>
          <a:stretch>
            <a:fillRect/>
          </a:stretch>
        </p:blipFill>
        <p:spPr>
          <a:xfrm>
            <a:off x="6084168" y="3763739"/>
            <a:ext cx="1098000" cy="1098000"/>
          </a:xfrm>
          <a:prstGeom prst="rect">
            <a:avLst/>
          </a:prstGeom>
          <a:ln w="12700" cmpd="sng">
            <a:noFill/>
            <a:prstDash val="solid"/>
          </a:ln>
        </p:spPr>
      </p:pic>
      <p:sp>
        <p:nvSpPr>
          <p:cNvPr id="32" name="文本框 24">
            <a:extLst>
              <a:ext uri="{FF2B5EF4-FFF2-40B4-BE49-F238E27FC236}">
                <a16:creationId xmlns:a16="http://schemas.microsoft.com/office/drawing/2014/main" id="{6D2DD40D-7FB3-46A2-B222-003C34E44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1" y="332656"/>
            <a:ext cx="1290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/>
              <a:t>Figure 5C.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16" descr="RFP-9">
            <a:extLst>
              <a:ext uri="{FF2B5EF4-FFF2-40B4-BE49-F238E27FC236}">
                <a16:creationId xmlns:a16="http://schemas.microsoft.com/office/drawing/2014/main" id="{9666FD03-A00A-4A24-A55E-1159CACE430B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lum bright="-12000" contras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65" t="40320" r="62968" b="27313"/>
          <a:stretch>
            <a:fillRect/>
          </a:stretch>
        </p:blipFill>
        <p:spPr bwMode="auto">
          <a:xfrm>
            <a:off x="7093868" y="1484784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18" descr="DAPI-9">
            <a:extLst>
              <a:ext uri="{FF2B5EF4-FFF2-40B4-BE49-F238E27FC236}">
                <a16:creationId xmlns:a16="http://schemas.microsoft.com/office/drawing/2014/main" id="{FBF5DBA9-6C97-4D17-8A50-84F0C45183F2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15" t="40199" r="62968" b="27284"/>
          <a:stretch>
            <a:fillRect/>
          </a:stretch>
        </p:blipFill>
        <p:spPr bwMode="auto">
          <a:xfrm>
            <a:off x="7093868" y="2620640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图片 21" descr="RFP-8 - 副本">
            <a:extLst>
              <a:ext uri="{FF2B5EF4-FFF2-40B4-BE49-F238E27FC236}">
                <a16:creationId xmlns:a16="http://schemas.microsoft.com/office/drawing/2014/main" id="{A7707768-8CF7-49CC-A293-6352D237982D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156" t="66425" r="36214" b="-56"/>
          <a:stretch>
            <a:fillRect/>
          </a:stretch>
        </p:blipFill>
        <p:spPr bwMode="auto">
          <a:xfrm>
            <a:off x="5960393" y="1484784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图片 22" descr="DAPI-8">
            <a:extLst>
              <a:ext uri="{FF2B5EF4-FFF2-40B4-BE49-F238E27FC236}">
                <a16:creationId xmlns:a16="http://schemas.microsoft.com/office/drawing/2014/main" id="{28E8CB2A-3DCA-4CE9-9B04-537DE272C010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lum bright="-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528" t="66406" r="35823" b="-298"/>
          <a:stretch>
            <a:fillRect/>
          </a:stretch>
        </p:blipFill>
        <p:spPr bwMode="auto">
          <a:xfrm>
            <a:off x="5957218" y="2620640"/>
            <a:ext cx="109696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图片 55" descr="DAPI-4">
            <a:extLst>
              <a:ext uri="{FF2B5EF4-FFF2-40B4-BE49-F238E27FC236}">
                <a16:creationId xmlns:a16="http://schemas.microsoft.com/office/drawing/2014/main" id="{6571B3C6-2831-429D-85D2-92674B37E567}"/>
              </a:ext>
            </a:extLst>
          </p:cNvPr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930" t="60033" r="32367" b="6892"/>
          <a:stretch>
            <a:fillRect/>
          </a:stretch>
        </p:blipFill>
        <p:spPr bwMode="auto">
          <a:xfrm>
            <a:off x="4828902" y="2620640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图片 53" descr="RFP-4">
            <a:extLst>
              <a:ext uri="{FF2B5EF4-FFF2-40B4-BE49-F238E27FC236}">
                <a16:creationId xmlns:a16="http://schemas.microsoft.com/office/drawing/2014/main" id="{01E41E12-F8DF-4854-9352-3D02F18B23D9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117" t="60033" r="32367" b="7079"/>
          <a:stretch>
            <a:fillRect/>
          </a:stretch>
        </p:blipFill>
        <p:spPr bwMode="auto">
          <a:xfrm>
            <a:off x="4828902" y="1485334"/>
            <a:ext cx="1098000" cy="109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文本框 1">
            <a:extLst>
              <a:ext uri="{FF2B5EF4-FFF2-40B4-BE49-F238E27FC236}">
                <a16:creationId xmlns:a16="http://schemas.microsoft.com/office/drawing/2014/main" id="{79F98127-0590-4E7B-B3CA-8BC634104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705" y="1177446"/>
            <a:ext cx="17224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/>
              <a:t>ACPA100-①</a:t>
            </a:r>
          </a:p>
        </p:txBody>
      </p:sp>
      <p:sp>
        <p:nvSpPr>
          <p:cNvPr id="10251" name="文本框 2">
            <a:extLst>
              <a:ext uri="{FF2B5EF4-FFF2-40B4-BE49-F238E27FC236}">
                <a16:creationId xmlns:a16="http://schemas.microsoft.com/office/drawing/2014/main" id="{E4DB355B-86FF-43EF-856A-F1A956BB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1820" y="1177446"/>
            <a:ext cx="17224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/>
              <a:t>ACPA100-②</a:t>
            </a:r>
          </a:p>
        </p:txBody>
      </p:sp>
      <p:sp>
        <p:nvSpPr>
          <p:cNvPr id="10252" name="文本框 3">
            <a:extLst>
              <a:ext uri="{FF2B5EF4-FFF2-40B4-BE49-F238E27FC236}">
                <a16:creationId xmlns:a16="http://schemas.microsoft.com/office/drawing/2014/main" id="{B57C8483-C129-4989-B2E1-42B8F22DB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177446"/>
            <a:ext cx="17224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/>
              <a:t>ACPA100-③</a:t>
            </a:r>
          </a:p>
        </p:txBody>
      </p:sp>
      <p:pic>
        <p:nvPicPr>
          <p:cNvPr id="14" name="图片 13" descr="merge-9">
            <a:extLst>
              <a:ext uri="{FF2B5EF4-FFF2-40B4-BE49-F238E27FC236}">
                <a16:creationId xmlns:a16="http://schemas.microsoft.com/office/drawing/2014/main" id="{485B8353-178C-4DBC-AD46-FF4A152589F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8" t="39632" r="62337" b="26514"/>
          <a:stretch>
            <a:fillRect/>
          </a:stretch>
        </p:blipFill>
        <p:spPr>
          <a:xfrm>
            <a:off x="7092280" y="3732352"/>
            <a:ext cx="1098000" cy="1098000"/>
          </a:xfrm>
          <a:prstGeom prst="rect">
            <a:avLst/>
          </a:prstGeom>
        </p:spPr>
      </p:pic>
      <p:pic>
        <p:nvPicPr>
          <p:cNvPr id="15" name="图片 14" descr="merge-8">
            <a:extLst>
              <a:ext uri="{FF2B5EF4-FFF2-40B4-BE49-F238E27FC236}">
                <a16:creationId xmlns:a16="http://schemas.microsoft.com/office/drawing/2014/main" id="{9BC649BA-0EBC-4489-A7C5-8CA38E06DDC7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67" t="66908" r="36743" b="502"/>
          <a:stretch>
            <a:fillRect/>
          </a:stretch>
        </p:blipFill>
        <p:spPr>
          <a:xfrm>
            <a:off x="5951143" y="3732352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16" name="图片 15" descr="merge-4">
            <a:extLst>
              <a:ext uri="{FF2B5EF4-FFF2-40B4-BE49-F238E27FC236}">
                <a16:creationId xmlns:a16="http://schemas.microsoft.com/office/drawing/2014/main" id="{FE6243CF-25A1-4222-BDE0-E14D63632B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96" t="60312" r="32460" b="7544"/>
          <a:stretch>
            <a:fillRect/>
          </a:stretch>
        </p:blipFill>
        <p:spPr>
          <a:xfrm>
            <a:off x="4828902" y="3731802"/>
            <a:ext cx="1098550" cy="1098550"/>
          </a:xfrm>
          <a:prstGeom prst="rect">
            <a:avLst/>
          </a:prstGeom>
          <a:ln>
            <a:noFill/>
          </a:ln>
        </p:spPr>
      </p:pic>
      <p:pic>
        <p:nvPicPr>
          <p:cNvPr id="30" name="图片 29" descr="RFP-2">
            <a:extLst>
              <a:ext uri="{FF2B5EF4-FFF2-40B4-BE49-F238E27FC236}">
                <a16:creationId xmlns:a16="http://schemas.microsoft.com/office/drawing/2014/main" id="{75871E47-407C-4BD0-828E-4A99086AA70C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0" t="60591" r="64288" b="7265"/>
          <a:stretch>
            <a:fillRect/>
          </a:stretch>
        </p:blipFill>
        <p:spPr>
          <a:xfrm>
            <a:off x="3380941" y="1485334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31" name="图片 30" descr="DAPI-2">
            <a:extLst>
              <a:ext uri="{FF2B5EF4-FFF2-40B4-BE49-F238E27FC236}">
                <a16:creationId xmlns:a16="http://schemas.microsoft.com/office/drawing/2014/main" id="{D9F8236D-16D4-46C8-BBEA-BF003BD035D8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23" t="60054" r="63892" b="7072"/>
          <a:stretch>
            <a:fillRect/>
          </a:stretch>
        </p:blipFill>
        <p:spPr>
          <a:xfrm>
            <a:off x="3387291" y="2621190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32" name="图片 31" descr="merge-2">
            <a:extLst>
              <a:ext uri="{FF2B5EF4-FFF2-40B4-BE49-F238E27FC236}">
                <a16:creationId xmlns:a16="http://schemas.microsoft.com/office/drawing/2014/main" id="{15031E98-2FCF-4CE4-994A-CFB010E97444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62" t="60572" r="63880" b="7469"/>
          <a:stretch>
            <a:fillRect/>
          </a:stretch>
        </p:blipFill>
        <p:spPr>
          <a:xfrm>
            <a:off x="3387291" y="3732352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33" name="图片 32" descr="DAPI-10">
            <a:extLst>
              <a:ext uri="{FF2B5EF4-FFF2-40B4-BE49-F238E27FC236}">
                <a16:creationId xmlns:a16="http://schemas.microsoft.com/office/drawing/2014/main" id="{DAC861C5-AED4-40A3-A7DF-D905E2DB094B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701" t="37681" r="14641" b="31661"/>
          <a:stretch>
            <a:fillRect/>
          </a:stretch>
        </p:blipFill>
        <p:spPr>
          <a:xfrm>
            <a:off x="2267744" y="2621190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34" name="图片 33" descr="RFP-10">
            <a:extLst>
              <a:ext uri="{FF2B5EF4-FFF2-40B4-BE49-F238E27FC236}">
                <a16:creationId xmlns:a16="http://schemas.microsoft.com/office/drawing/2014/main" id="{A5CAE041-CCB5-4315-8BA0-76CA9421B7FE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701" t="36938" r="13973" b="31475"/>
          <a:stretch>
            <a:fillRect/>
          </a:stretch>
        </p:blipFill>
        <p:spPr>
          <a:xfrm>
            <a:off x="2267744" y="1485334"/>
            <a:ext cx="1098000" cy="1098000"/>
          </a:xfrm>
          <a:prstGeom prst="rect">
            <a:avLst/>
          </a:prstGeom>
        </p:spPr>
      </p:pic>
      <p:pic>
        <p:nvPicPr>
          <p:cNvPr id="35" name="图片 34" descr="merge-10">
            <a:extLst>
              <a:ext uri="{FF2B5EF4-FFF2-40B4-BE49-F238E27FC236}">
                <a16:creationId xmlns:a16="http://schemas.microsoft.com/office/drawing/2014/main" id="{3661D810-CBA2-40F4-AE10-6BD51AC27B19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258" t="37217" r="14270" b="32311"/>
          <a:stretch>
            <a:fillRect/>
          </a:stretch>
        </p:blipFill>
        <p:spPr>
          <a:xfrm>
            <a:off x="2267744" y="3732352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37" name="图片 36" descr="DAPI-10">
            <a:extLst>
              <a:ext uri="{FF2B5EF4-FFF2-40B4-BE49-F238E27FC236}">
                <a16:creationId xmlns:a16="http://schemas.microsoft.com/office/drawing/2014/main" id="{F8583842-32B6-468F-99E0-C9FB062DF348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37" t="69616" r="40405" b="-274"/>
          <a:stretch>
            <a:fillRect/>
          </a:stretch>
        </p:blipFill>
        <p:spPr>
          <a:xfrm>
            <a:off x="1130180" y="2621190"/>
            <a:ext cx="1098000" cy="1098000"/>
          </a:xfrm>
          <a:prstGeom prst="rect">
            <a:avLst/>
          </a:prstGeom>
          <a:ln>
            <a:noFill/>
          </a:ln>
        </p:spPr>
      </p:pic>
      <p:pic>
        <p:nvPicPr>
          <p:cNvPr id="38" name="图片 37" descr="RFP-10">
            <a:extLst>
              <a:ext uri="{FF2B5EF4-FFF2-40B4-BE49-F238E27FC236}">
                <a16:creationId xmlns:a16="http://schemas.microsoft.com/office/drawing/2014/main" id="{251ED34B-B8CC-4040-AA45-5F4DF97542E3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687" t="68598" r="40987" b="-185"/>
          <a:stretch>
            <a:fillRect/>
          </a:stretch>
        </p:blipFill>
        <p:spPr>
          <a:xfrm>
            <a:off x="1130180" y="1485334"/>
            <a:ext cx="1098000" cy="1098000"/>
          </a:xfrm>
          <a:prstGeom prst="rect">
            <a:avLst/>
          </a:prstGeom>
        </p:spPr>
      </p:pic>
      <p:pic>
        <p:nvPicPr>
          <p:cNvPr id="39" name="图片 38" descr="merge-10">
            <a:extLst>
              <a:ext uri="{FF2B5EF4-FFF2-40B4-BE49-F238E27FC236}">
                <a16:creationId xmlns:a16="http://schemas.microsoft.com/office/drawing/2014/main" id="{8CF47006-6892-4CAB-BA72-F7CC340D15DB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34" t="69857" r="41094" b="-329"/>
          <a:stretch>
            <a:fillRect/>
          </a:stretch>
        </p:blipFill>
        <p:spPr>
          <a:xfrm>
            <a:off x="1130180" y="3732352"/>
            <a:ext cx="1098000" cy="1098000"/>
          </a:xfrm>
          <a:prstGeom prst="rect">
            <a:avLst/>
          </a:prstGeom>
          <a:ln>
            <a:noFill/>
          </a:ln>
        </p:spPr>
      </p:pic>
      <p:sp>
        <p:nvSpPr>
          <p:cNvPr id="42" name="文本框 1">
            <a:extLst>
              <a:ext uri="{FF2B5EF4-FFF2-40B4-BE49-F238E27FC236}">
                <a16:creationId xmlns:a16="http://schemas.microsoft.com/office/drawing/2014/main" id="{4A3813F8-10DE-4630-8C44-F6DE972D9CB1}"/>
              </a:ext>
            </a:extLst>
          </p:cNvPr>
          <p:cNvSpPr txBox="1"/>
          <p:nvPr/>
        </p:nvSpPr>
        <p:spPr>
          <a:xfrm>
            <a:off x="1193696" y="1177446"/>
            <a:ext cx="1722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sz="1400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ACPA30-</a:t>
            </a:r>
            <a:r>
              <a:rPr lang="zh-CN" altLang="en-US"/>
              <a:t>①</a:t>
            </a:r>
            <a:endParaRPr lang="en-US" altLang="zh-CN" dirty="0"/>
          </a:p>
        </p:txBody>
      </p:sp>
      <p:sp>
        <p:nvSpPr>
          <p:cNvPr id="43" name="文本框 93">
            <a:extLst>
              <a:ext uri="{FF2B5EF4-FFF2-40B4-BE49-F238E27FC236}">
                <a16:creationId xmlns:a16="http://schemas.microsoft.com/office/drawing/2014/main" id="{A97BA188-D3FF-4A08-A9EF-252D6827F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20" y="1996877"/>
            <a:ext cx="628651" cy="28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>
                <a:solidFill>
                  <a:srgbClr val="FF0000"/>
                </a:solidFill>
                <a:sym typeface="宋体" panose="02010600030101010101" pitchFamily="2" charset="-122"/>
              </a:rPr>
              <a:t>EdU</a:t>
            </a:r>
          </a:p>
        </p:txBody>
      </p:sp>
      <p:sp>
        <p:nvSpPr>
          <p:cNvPr id="44" name="文本框 94">
            <a:extLst>
              <a:ext uri="{FF2B5EF4-FFF2-40B4-BE49-F238E27FC236}">
                <a16:creationId xmlns:a16="http://schemas.microsoft.com/office/drawing/2014/main" id="{33485810-03FF-4392-A30A-9B580D73E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20" y="2963440"/>
            <a:ext cx="628651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>
                <a:solidFill>
                  <a:srgbClr val="0310A6"/>
                </a:solidFill>
                <a:sym typeface="宋体" panose="02010600030101010101" pitchFamily="2" charset="-122"/>
              </a:rPr>
              <a:t>DAPI</a:t>
            </a:r>
          </a:p>
        </p:txBody>
      </p:sp>
      <p:sp>
        <p:nvSpPr>
          <p:cNvPr id="45" name="文本框 95">
            <a:extLst>
              <a:ext uri="{FF2B5EF4-FFF2-40B4-BE49-F238E27FC236}">
                <a16:creationId xmlns:a16="http://schemas.microsoft.com/office/drawing/2014/main" id="{67E610D1-D517-4630-B0F9-3D6556CAF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20" y="4149080"/>
            <a:ext cx="628651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>
                <a:solidFill>
                  <a:srgbClr val="FF22B0"/>
                </a:solidFill>
                <a:sym typeface="宋体" panose="02010600030101010101" pitchFamily="2" charset="-122"/>
              </a:rPr>
              <a:t>Merge</a:t>
            </a:r>
          </a:p>
        </p:txBody>
      </p:sp>
      <p:sp>
        <p:nvSpPr>
          <p:cNvPr id="46" name="文本框 1">
            <a:extLst>
              <a:ext uri="{FF2B5EF4-FFF2-40B4-BE49-F238E27FC236}">
                <a16:creationId xmlns:a16="http://schemas.microsoft.com/office/drawing/2014/main" id="{24D622F4-5F54-4032-B35A-47E5951DEA61}"/>
              </a:ext>
            </a:extLst>
          </p:cNvPr>
          <p:cNvSpPr txBox="1"/>
          <p:nvPr/>
        </p:nvSpPr>
        <p:spPr>
          <a:xfrm>
            <a:off x="2283238" y="1177446"/>
            <a:ext cx="1722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sz="1400"/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en-US" altLang="zh-CN" dirty="0"/>
              <a:t>ACPA30-</a:t>
            </a:r>
            <a:r>
              <a:rPr lang="zh-CN" altLang="en-US" dirty="0"/>
              <a:t>②</a:t>
            </a:r>
            <a:endParaRPr lang="en-US" altLang="zh-CN" dirty="0"/>
          </a:p>
        </p:txBody>
      </p:sp>
      <p:sp>
        <p:nvSpPr>
          <p:cNvPr id="47" name="文本框 1">
            <a:extLst>
              <a:ext uri="{FF2B5EF4-FFF2-40B4-BE49-F238E27FC236}">
                <a16:creationId xmlns:a16="http://schemas.microsoft.com/office/drawing/2014/main" id="{8393A5EB-C031-4EFB-A3CF-4F6E66ECD9B1}"/>
              </a:ext>
            </a:extLst>
          </p:cNvPr>
          <p:cNvSpPr txBox="1"/>
          <p:nvPr/>
        </p:nvSpPr>
        <p:spPr>
          <a:xfrm>
            <a:off x="3425944" y="1177446"/>
            <a:ext cx="1722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sz="1400"/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en-US" altLang="zh-CN" dirty="0"/>
              <a:t>ACPA30-</a:t>
            </a:r>
            <a:r>
              <a:rPr lang="zh-CN" altLang="en-US" dirty="0"/>
              <a:t>③</a:t>
            </a:r>
            <a:endParaRPr lang="en-US" altLang="zh-CN" dirty="0"/>
          </a:p>
        </p:txBody>
      </p:sp>
      <p:sp>
        <p:nvSpPr>
          <p:cNvPr id="48" name="文本框 24">
            <a:extLst>
              <a:ext uri="{FF2B5EF4-FFF2-40B4-BE49-F238E27FC236}">
                <a16:creationId xmlns:a16="http://schemas.microsoft.com/office/drawing/2014/main" id="{14BFE677-7953-4077-A6BD-C95505EB2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1" y="332656"/>
            <a:ext cx="12906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/>
              <a:t>Figure 5C</a:t>
            </a:r>
            <a:r>
              <a:rPr lang="en-US" altLang="zh-CN" dirty="0"/>
              <a:t>.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382,&quot;width&quot;:5382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382,&quot;width&quot;:538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382,&quot;width&quot;:5382}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</Words>
  <Application>Microsoft Office PowerPoint</Application>
  <PresentationFormat>全屏显示(4:3)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chunming</dc:creator>
  <cp:lastModifiedBy>赵 文娟</cp:lastModifiedBy>
  <cp:revision>4</cp:revision>
  <dcterms:created xsi:type="dcterms:W3CDTF">2022-01-19T07:32:33Z</dcterms:created>
  <dcterms:modified xsi:type="dcterms:W3CDTF">2022-01-24T15:47:45Z</dcterms:modified>
</cp:coreProperties>
</file>