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 = '1.0' encoding = 'UTF-8' standalone = 'yes'?>
<Relationships xmlns="http://schemas.openxmlformats.org/package/2006/relationships">
   <Relationship Id="rId1" Type="http://schemas.openxmlformats.org/officeDocument/2006/relationships/officeDocument" Target="ppt/presentation.xml"/>
   <Relationship Id="rId2" Type="http://schemas.openxmlformats.org/officeDocument/2006/relationships/extended-properties" Target="docProps/app.xml"/>
   <Relationship Id="rId3" Type="http://schemas.openxmlformats.org/package/2006/relationships/metadata/core-properties" Target="docProps/core.xml"/>
   <Relationship Id="rId4" Type="http://schemas.openxmlformats.org/package/2006/relationships/metadata/thumbnail" Target="docProps/thumbnail.jpeg"/>
   <Relationship Id="rId5" Type="http://schemas.openxmlformats.org/officeDocument/2006/relationships/custom-properties" Target="docProps/custom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1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F905C5D-8421-42A7-8332-18D9F1587540}">
          <p14:sldIdLst>
            <p14:sldId id="26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 = '1.0' encoding = 'UTF-8' standalone = 'yes'?>
<Relationships xmlns="http://schemas.openxmlformats.org/package/2006/relationships">
   <Relationship Id="rId1" Type="http://schemas.openxmlformats.org/officeDocument/2006/relationships/slideMaster" Target="slideMasters/slideMaster1.xml"/>
   <Relationship Id="rId2" Type="http://schemas.openxmlformats.org/officeDocument/2006/relationships/theme" Target="theme/theme1.xml"/>
   <Relationship Id="rId3" Type="http://schemas.openxmlformats.org/officeDocument/2006/relationships/slide" Target="slides/slide1.xml"/>
   <Relationship Id="rId4" Type="http://schemas.openxmlformats.org/officeDocument/2006/relationships/notesMaster" Target="notesMasters/notesMaster1.xml"/>
   <Relationship Id="rId5" Type="http://schemas.openxmlformats.org/officeDocument/2006/relationships/presProps" Target="presProps.xml"/>
   <Relationship Id="rId6" Type="http://schemas.openxmlformats.org/officeDocument/2006/relationships/viewProps" Target="viewProps.xml"/>
   <Relationship Id="rId7" Type="http://schemas.openxmlformats.org/officeDocument/2006/relationships/tableStyles" Target="tableStyles.xml"/>
</Relationships>
</file>

<file path=ppt/drawings/_rels/vmlDrawing1.vml.rels><?xml version = '1.0' encoding = 'UTF-8' standalone = 'yes'?>
<Relationships xmlns="http://schemas.openxmlformats.org/package/2006/relationships">
   <Relationship Id="rId1" Type="http://schemas.openxmlformats.org/officeDocument/2006/relationships/image" Target="../media/image4.wmf"/>
   <Relationship Id="rId2" Type="http://schemas.openxmlformats.org/officeDocument/2006/relationships/image" Target="../media/image5.wmf"/>
   <Relationship Id="rId3" Type="http://schemas.openxmlformats.org/officeDocument/2006/relationships/image" Target="../media/image6.wmf"/>
   <Relationship Id="rId4" Type="http://schemas.openxmlformats.org/officeDocument/2006/relationships/image" Target="../media/image7.wmf"/>
</Relationships>
</file>

<file path=ppt/notesMasters/_rels/notesMaster1.xml.rels><?xml version = '1.0' encoding = 'UTF-8' standalone = 'yes'?>
<Relationships xmlns="http://schemas.openxmlformats.org/package/2006/relationships">
 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BF783F-7AF9-4887-B8F9-8E8F87EA803A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FDD62A-F183-42BA-9DA9-7431DF385311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 = '1.0' encoding = 'UTF-8' standalone = 'yes'?>
<Relationships xmlns="http://schemas.openxmlformats.org/package/2006/relationships">
   <Relationship Id="rId1" Type="http://schemas.openxmlformats.org/officeDocument/2006/relationships/slide" Target="../slides/slide1.xml"/>
   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DD62A-F183-42BA-9DA9-7431DF38531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   <Relationship Id="rId2" Type="http://schemas.openxmlformats.org/officeDocument/2006/relationships/image" Target="../media/image1.jpeg"/>
   <Relationship Id="rId3" Type="http://schemas.openxmlformats.org/officeDocument/2006/relationships/image" Target="../media/image2.png"/>
</Relationships>
</file>

<file path=ppt/slideLayouts/_rels/slideLayout2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_rels/slideLayout3.xml.rels><?xml version = '1.0' encoding = 'UTF-8' standalone = 'yes'?>
<Relationships xmlns="http://schemas.openxmlformats.org/package/2006/relationships">
 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olecules-Red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3644" y="2162678"/>
            <a:ext cx="7772400" cy="1470025"/>
          </a:xfrm>
          <a:effectLst/>
        </p:spPr>
        <p:txBody>
          <a:bodyPr/>
          <a:lstStyle>
            <a:lvl1pPr>
              <a:defRPr sz="3400" b="0" i="0" baseline="0">
                <a:solidFill>
                  <a:schemeClr val="tx1"/>
                </a:solidFill>
                <a:latin typeface="Arial" panose="020B0604020202020204" pitchFamily="34" charset="0"/>
                <a:cs typeface="DIN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23644" y="3632703"/>
            <a:ext cx="6400800" cy="869088"/>
          </a:xfrm>
          <a:effectLst/>
        </p:spPr>
        <p:txBody>
          <a:bodyPr/>
          <a:lstStyle>
            <a:lvl1pPr marL="0" indent="0">
              <a:buFontTx/>
              <a:buNone/>
              <a:defRPr sz="2000" b="0" i="1" baseline="0">
                <a:solidFill>
                  <a:schemeClr val="tx1"/>
                </a:solidFill>
                <a:latin typeface="Arial" panose="020B0604020202020204" pitchFamily="34" charset="0"/>
                <a:cs typeface="DIN-Bold"/>
              </a:defRPr>
            </a:lvl1pPr>
          </a:lstStyle>
          <a:p>
            <a:r>
              <a:rPr lang="en-US" dirty="0" smtClean="0"/>
              <a:t>Click to add Author, Date, CCI Comment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7199" y="6220680"/>
            <a:ext cx="2799309" cy="266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800" dirty="0">
                <a:solidFill>
                  <a:schemeClr val="tx1"/>
                </a:solidFill>
              </a:rPr>
              <a:t>Company Confidential </a:t>
            </a:r>
            <a:r>
              <a:rPr lang="en-US" sz="800" baseline="0" dirty="0" smtClean="0">
                <a:solidFill>
                  <a:schemeClr val="tx1"/>
                </a:solidFill>
              </a:rPr>
              <a:t>  </a:t>
            </a:r>
            <a:r>
              <a:rPr lang="en-US" sz="800" dirty="0" smtClean="0">
                <a:solidFill>
                  <a:schemeClr val="tx1"/>
                </a:solidFill>
              </a:rPr>
              <a:t>© 2014 </a:t>
            </a:r>
            <a:r>
              <a:rPr lang="en-US" sz="800" dirty="0">
                <a:solidFill>
                  <a:schemeClr val="tx1"/>
                </a:solidFill>
              </a:rPr>
              <a:t>Eli Lilly and Company</a:t>
            </a:r>
            <a:endParaRPr lang="en-US" sz="800" dirty="0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080" y="6090099"/>
            <a:ext cx="1171130" cy="6389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Tx/>
              <a:defRPr baseline="0">
                <a:latin typeface="Arial" panose="020B0604020202020204" pitchFamily="34" charset="0"/>
              </a:defRPr>
            </a:lvl1pPr>
            <a:lvl2pPr>
              <a:buClrTx/>
              <a:defRPr baseline="0">
                <a:latin typeface="Arial" panose="020B0604020202020204" pitchFamily="34" charset="0"/>
              </a:defRPr>
            </a:lvl2pPr>
            <a:lvl3pPr>
              <a:buClrTx/>
              <a:defRPr baseline="0">
                <a:latin typeface="Arial" panose="020B0604020202020204" pitchFamily="34" charset="0"/>
              </a:defRPr>
            </a:lvl3pPr>
            <a:lvl4pPr>
              <a:buClrTx/>
              <a:defRPr baseline="0">
                <a:latin typeface="Arial" panose="020B0604020202020204" pitchFamily="34" charset="0"/>
              </a:defRPr>
            </a:lvl4pPr>
            <a:lvl5pPr>
              <a:buClrTx/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40827"/>
            <a:ext cx="2133600" cy="21445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800"/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41367"/>
            <a:ext cx="2895600" cy="2252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800"/>
            </a:lvl1pPr>
          </a:lstStyle>
          <a:p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42447"/>
            <a:ext cx="2133600" cy="24682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800"/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 = '1.0' encoding = 'UTF-8' standalone = 'yes'?>
<Relationships xmlns="http://schemas.openxmlformats.org/package/2006/relationships">
   <Relationship Id="rId1" Type="http://schemas.openxmlformats.org/officeDocument/2006/relationships/slideLayout" Target="../slideLayouts/slideLayout1.xml"/>
   <Relationship Id="rId2" Type="http://schemas.openxmlformats.org/officeDocument/2006/relationships/slideLayout" Target="../slideLayouts/slideLayout2.xml"/>
   <Relationship Id="rId3" Type="http://schemas.openxmlformats.org/officeDocument/2006/relationships/slideLayout" Target="../slideLayouts/slideLayout3.xml"/>
   <Relationship Id="rId4" Type="http://schemas.openxmlformats.org/officeDocument/2006/relationships/image" Target="../media/image3.jpeg"/>
   <Relationship Id="rId5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leculesHeaders-Red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21454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945" y="-233"/>
            <a:ext cx="8229600" cy="721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5227" y="998290"/>
            <a:ext cx="8649048" cy="536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40827"/>
            <a:ext cx="2133600" cy="21445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800"/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41367"/>
            <a:ext cx="2895600" cy="2252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800"/>
            </a:lvl1pPr>
          </a:lstStyle>
          <a:p>
            <a:endParaRPr 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42447"/>
            <a:ext cx="2133600" cy="24682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800"/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400" b="0" i="0" baseline="0">
          <a:solidFill>
            <a:schemeClr val="bg1"/>
          </a:solidFill>
          <a:latin typeface="Arial" panose="020B0604020202020204" pitchFamily="34" charset="0"/>
          <a:ea typeface="ヒラギノ角ゴ Pro W3" charset="0"/>
          <a:cs typeface="DIN-Bold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  <a:ea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  <a:ea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  <a:ea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  <a:ea typeface="ヒラギノ角ゴ Pro W3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Tx/>
        <a:buChar char="•"/>
        <a:defRPr sz="2800" baseline="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DIN-Regular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Tx/>
        <a:buChar char="•"/>
        <a:defRPr sz="2600" baseline="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DIN-Regular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Tx/>
        <a:buChar char="•"/>
        <a:defRPr sz="2400" baseline="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DIN-Regular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Tx/>
        <a:buChar char="•"/>
        <a:defRPr sz="2000" baseline="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DIN-Regular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Tx/>
        <a:buChar char="•"/>
        <a:defRPr baseline="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DIN-Regular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 = '1.0' encoding = 'UTF-8' standalone = 'yes'?>
<Relationships xmlns="http://schemas.openxmlformats.org/package/2006/relationships">
   <Relationship Id="rId1" Type="http://schemas.openxmlformats.org/officeDocument/2006/relationships/oleObject" Target="../embeddings/oleObject1.bin"/>
   <Relationship Id="rId10" Type="http://schemas.openxmlformats.org/officeDocument/2006/relationships/vmlDrawing" Target="../drawings/vmlDrawing1.vml"/>
   <Relationship Id="rId11" Type="http://schemas.openxmlformats.org/officeDocument/2006/relationships/notesSlide" Target="../notesSlides/notesSlide1.xml"/>
   <Relationship Id="rId2" Type="http://schemas.openxmlformats.org/officeDocument/2006/relationships/image" Target="../media/image4.wmf"/>
   <Relationship Id="rId3" Type="http://schemas.openxmlformats.org/officeDocument/2006/relationships/oleObject" Target="../embeddings/oleObject2.bin"/>
   <Relationship Id="rId4" Type="http://schemas.openxmlformats.org/officeDocument/2006/relationships/image" Target="../media/image5.wmf"/>
   <Relationship Id="rId5" Type="http://schemas.openxmlformats.org/officeDocument/2006/relationships/oleObject" Target="../embeddings/oleObject3.bin"/>
   <Relationship Id="rId6" Type="http://schemas.openxmlformats.org/officeDocument/2006/relationships/image" Target="../media/image6.wmf"/>
   <Relationship Id="rId7" Type="http://schemas.openxmlformats.org/officeDocument/2006/relationships/oleObject" Target="../embeddings/oleObject4.bin"/>
   <Relationship Id="rId8" Type="http://schemas.openxmlformats.org/officeDocument/2006/relationships/image" Target="../media/image7.wmf"/>
   <Relationship Id="rId9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Signal downstream of CB2R </a:t>
            </a:r>
            <a:r>
              <a:rPr lang="zh-CN" altLang="en-US" sz="2400" dirty="0" smtClean="0">
                <a:ea typeface="宋体" panose="02010600030101010101" pitchFamily="2" charset="-122"/>
              </a:rPr>
              <a:t>（</a:t>
            </a:r>
            <a:r>
              <a:rPr lang="en-US" altLang="zh-CN" sz="2400" dirty="0" smtClean="0">
                <a:ea typeface="宋体" panose="02010600030101010101" pitchFamily="2" charset="-122"/>
              </a:rPr>
              <a:t>CP55940 5uM</a:t>
            </a:r>
            <a:r>
              <a:rPr lang="zh-CN" altLang="en-US" sz="2400" dirty="0" smtClean="0">
                <a:ea typeface="宋体" panose="02010600030101010101" pitchFamily="2" charset="-122"/>
              </a:rPr>
              <a:t>）</a:t>
            </a:r>
            <a:endParaRPr lang="zh-CN" altLang="en-US" sz="2400" dirty="0" smtClean="0">
              <a:ea typeface="宋体" panose="02010600030101010101" pitchFamily="2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125821" y="3096873"/>
            <a:ext cx="461665" cy="49468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p>
            <a:r>
              <a:rPr lang="en-US" sz="900" b="1" dirty="0" smtClean="0"/>
              <a:t>Loading </a:t>
            </a:r>
            <a:endParaRPr lang="en-US" sz="900" b="1" dirty="0" smtClean="0"/>
          </a:p>
          <a:p>
            <a:r>
              <a:rPr lang="en-US" sz="900" b="1" dirty="0" smtClean="0"/>
              <a:t>control</a:t>
            </a:r>
            <a:endParaRPr lang="en-US" sz="900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6825615" y="1532255"/>
            <a:ext cx="2212340" cy="430507"/>
            <a:chOff x="592571" y="134779"/>
            <a:chExt cx="1362480" cy="486343"/>
          </a:xfrm>
        </p:grpSpPr>
        <p:sp>
          <p:nvSpPr>
            <p:cNvPr id="34" name="TextBox 33"/>
            <p:cNvSpPr txBox="1"/>
            <p:nvPr/>
          </p:nvSpPr>
          <p:spPr>
            <a:xfrm>
              <a:off x="592571" y="379372"/>
              <a:ext cx="1362480" cy="2417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800" dirty="0" smtClean="0"/>
                <a:t>（</a:t>
              </a:r>
              <a:r>
                <a:rPr lang="en-US" altLang="zh-CN" sz="800" dirty="0" smtClean="0"/>
                <a:t>min</a:t>
              </a:r>
              <a:r>
                <a:rPr lang="zh-CN" altLang="en-US" sz="800" dirty="0" smtClean="0"/>
                <a:t>） </a:t>
              </a:r>
              <a:r>
                <a:rPr lang="en-US" altLang="zh-CN" sz="800" dirty="0" smtClean="0"/>
                <a:t>0         3       7       10       20   </a:t>
              </a:r>
              <a:endParaRPr lang="en-US" sz="8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24471" y="134779"/>
              <a:ext cx="396750" cy="276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sz="1000" dirty="0" smtClean="0"/>
                <a:t>ERK</a:t>
              </a:r>
              <a:endParaRPr lang="en-US" sz="1000" dirty="0"/>
            </a:p>
          </p:txBody>
        </p:sp>
      </p:grpSp>
      <p:graphicFrame>
        <p:nvGraphicFramePr>
          <p:cNvPr id="6" name="对象 5"/>
          <p:cNvGraphicFramePr/>
          <p:nvPr/>
        </p:nvGraphicFramePr>
        <p:xfrm>
          <a:off x="7225665" y="2083435"/>
          <a:ext cx="1503090" cy="2078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" imgW="6012180" imgH="8313420" progId="Paint.Picture">
                  <p:embed/>
                </p:oleObj>
              </mc:Choice>
              <mc:Fallback>
                <p:oleObj name="" r:id="rId1" imgW="6012180" imgH="8313420" progId="Paint.Picture">
                  <p:embed/>
                  <p:pic>
                    <p:nvPicPr>
                      <p:cNvPr id="0" name="图片 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225665" y="2083435"/>
                        <a:ext cx="1503090" cy="20783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8" name="Straight Arrow Connector 117"/>
          <p:cNvCxnSpPr/>
          <p:nvPr/>
        </p:nvCxnSpPr>
        <p:spPr>
          <a:xfrm flipH="1">
            <a:off x="8728995" y="2438400"/>
            <a:ext cx="182114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9" name="对象 8"/>
          <p:cNvGraphicFramePr/>
          <p:nvPr/>
        </p:nvGraphicFramePr>
        <p:xfrm>
          <a:off x="4944110" y="1931035"/>
          <a:ext cx="1792620" cy="23564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" name="" r:id="rId3" imgW="7170420" imgH="9425940" progId="Paint.Picture">
                  <p:embed/>
                </p:oleObj>
              </mc:Choice>
              <mc:Fallback>
                <p:oleObj name="" r:id="rId3" imgW="7170420" imgH="9425940" progId="Paint.Picture">
                  <p:embed/>
                  <p:pic>
                    <p:nvPicPr>
                      <p:cNvPr id="0" name="图片 3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44110" y="1931035"/>
                        <a:ext cx="1792620" cy="23564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" name="Group 7"/>
          <p:cNvGrpSpPr/>
          <p:nvPr/>
        </p:nvGrpSpPr>
        <p:grpSpPr>
          <a:xfrm>
            <a:off x="4582160" y="1500505"/>
            <a:ext cx="2212340" cy="430507"/>
            <a:chOff x="592571" y="134779"/>
            <a:chExt cx="1362480" cy="486343"/>
          </a:xfrm>
        </p:grpSpPr>
        <p:sp>
          <p:nvSpPr>
            <p:cNvPr id="39" name="TextBox 33"/>
            <p:cNvSpPr txBox="1"/>
            <p:nvPr/>
          </p:nvSpPr>
          <p:spPr>
            <a:xfrm>
              <a:off x="592571" y="379372"/>
              <a:ext cx="1362480" cy="2417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800" dirty="0" smtClean="0"/>
                <a:t>（</a:t>
              </a:r>
              <a:r>
                <a:rPr lang="en-US" altLang="zh-CN" sz="800" dirty="0" smtClean="0"/>
                <a:t>min</a:t>
              </a:r>
              <a:r>
                <a:rPr lang="zh-CN" altLang="en-US" sz="800" dirty="0" smtClean="0"/>
                <a:t>）         </a:t>
              </a:r>
              <a:r>
                <a:rPr lang="en-US" altLang="zh-CN" sz="800" dirty="0" smtClean="0"/>
                <a:t>0         3       7       10       20       </a:t>
              </a:r>
              <a:endParaRPr lang="en-US" sz="800" dirty="0"/>
            </a:p>
          </p:txBody>
        </p:sp>
        <p:sp>
          <p:nvSpPr>
            <p:cNvPr id="40" name="TextBox 15"/>
            <p:cNvSpPr txBox="1"/>
            <p:nvPr/>
          </p:nvSpPr>
          <p:spPr>
            <a:xfrm>
              <a:off x="1124471" y="134779"/>
              <a:ext cx="396750" cy="276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sz="1000" dirty="0" smtClean="0"/>
                <a:t>AKT</a:t>
              </a:r>
              <a:endParaRPr lang="en-US" sz="1000" dirty="0"/>
            </a:p>
          </p:txBody>
        </p:sp>
      </p:grpSp>
      <p:graphicFrame>
        <p:nvGraphicFramePr>
          <p:cNvPr id="41" name="对象 40"/>
          <p:cNvGraphicFramePr/>
          <p:nvPr/>
        </p:nvGraphicFramePr>
        <p:xfrm>
          <a:off x="2713355" y="2083435"/>
          <a:ext cx="1739250" cy="16935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" name="" r:id="rId5" imgW="6957060" imgH="6774180" progId="Paint.Picture">
                  <p:embed/>
                </p:oleObj>
              </mc:Choice>
              <mc:Fallback>
                <p:oleObj name="" r:id="rId5" imgW="6957060" imgH="6774180" progId="Paint.Picture">
                  <p:embed/>
                  <p:pic>
                    <p:nvPicPr>
                      <p:cNvPr id="0" name="图片 4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13355" y="2083435"/>
                        <a:ext cx="1739250" cy="16935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3" name="Group 7"/>
          <p:cNvGrpSpPr/>
          <p:nvPr/>
        </p:nvGrpSpPr>
        <p:grpSpPr>
          <a:xfrm>
            <a:off x="2374901" y="1500505"/>
            <a:ext cx="2212340" cy="445747"/>
            <a:chOff x="578884" y="134779"/>
            <a:chExt cx="1362480" cy="503560"/>
          </a:xfrm>
        </p:grpSpPr>
        <p:sp>
          <p:nvSpPr>
            <p:cNvPr id="49" name="TextBox 33"/>
            <p:cNvSpPr txBox="1"/>
            <p:nvPr/>
          </p:nvSpPr>
          <p:spPr>
            <a:xfrm>
              <a:off x="578884" y="396589"/>
              <a:ext cx="1362480" cy="2417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800" dirty="0" smtClean="0"/>
                <a:t>（</a:t>
              </a:r>
              <a:r>
                <a:rPr lang="en-US" altLang="zh-CN" sz="800" dirty="0" smtClean="0"/>
                <a:t>min</a:t>
              </a:r>
              <a:r>
                <a:rPr lang="zh-CN" altLang="en-US" sz="800" dirty="0" smtClean="0"/>
                <a:t>） </a:t>
              </a:r>
              <a:r>
                <a:rPr lang="en-US" altLang="zh-CN" sz="800" dirty="0" smtClean="0"/>
                <a:t>0       3       7       10       20      30       </a:t>
              </a:r>
              <a:endParaRPr lang="en-US" sz="800" dirty="0"/>
            </a:p>
          </p:txBody>
        </p:sp>
        <p:sp>
          <p:nvSpPr>
            <p:cNvPr id="50" name="TextBox 15"/>
            <p:cNvSpPr txBox="1"/>
            <p:nvPr/>
          </p:nvSpPr>
          <p:spPr>
            <a:xfrm>
              <a:off x="1124471" y="134779"/>
              <a:ext cx="396750" cy="276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sz="1000" dirty="0" smtClean="0"/>
                <a:t>JNK</a:t>
              </a:r>
              <a:endParaRPr lang="en-US" sz="1000" dirty="0"/>
            </a:p>
          </p:txBody>
        </p:sp>
      </p:grpSp>
      <p:graphicFrame>
        <p:nvGraphicFramePr>
          <p:cNvPr id="51" name="对象 50"/>
          <p:cNvGraphicFramePr/>
          <p:nvPr/>
        </p:nvGraphicFramePr>
        <p:xfrm>
          <a:off x="333375" y="2038985"/>
          <a:ext cx="1792620" cy="1552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" name="" r:id="rId7" imgW="7170420" imgH="6210300" progId="Paint.Picture">
                  <p:embed/>
                </p:oleObj>
              </mc:Choice>
              <mc:Fallback>
                <p:oleObj name="" r:id="rId7" imgW="7170420" imgH="6210300" progId="Paint.Picture">
                  <p:embed/>
                  <p:pic>
                    <p:nvPicPr>
                      <p:cNvPr id="0" name="图片 5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33375" y="2038985"/>
                        <a:ext cx="1792620" cy="15525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TextBox 65"/>
          <p:cNvSpPr txBox="1"/>
          <p:nvPr/>
        </p:nvSpPr>
        <p:spPr>
          <a:xfrm>
            <a:off x="4386421" y="3147673"/>
            <a:ext cx="461665" cy="49468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p>
            <a:r>
              <a:rPr lang="en-US" sz="900" b="1" dirty="0" smtClean="0"/>
              <a:t>Loading </a:t>
            </a:r>
            <a:endParaRPr lang="en-US" sz="900" b="1" dirty="0" smtClean="0"/>
          </a:p>
          <a:p>
            <a:r>
              <a:rPr lang="en-US" sz="900" b="1" dirty="0" smtClean="0"/>
              <a:t>control</a:t>
            </a:r>
            <a:endParaRPr lang="en-US" sz="900" b="1" dirty="0"/>
          </a:p>
        </p:txBody>
      </p:sp>
      <p:sp>
        <p:nvSpPr>
          <p:cNvPr id="54" name="TextBox 65"/>
          <p:cNvSpPr txBox="1"/>
          <p:nvPr/>
        </p:nvSpPr>
        <p:spPr>
          <a:xfrm>
            <a:off x="6748621" y="3604873"/>
            <a:ext cx="461665" cy="49468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p>
            <a:r>
              <a:rPr lang="en-US" sz="900" b="1" dirty="0" smtClean="0"/>
              <a:t>Loading </a:t>
            </a:r>
            <a:endParaRPr lang="en-US" sz="900" b="1" dirty="0" smtClean="0"/>
          </a:p>
          <a:p>
            <a:r>
              <a:rPr lang="en-US" sz="900" b="1" dirty="0" smtClean="0"/>
              <a:t>control</a:t>
            </a:r>
            <a:endParaRPr lang="en-US" sz="900" b="1" dirty="0"/>
          </a:p>
        </p:txBody>
      </p:sp>
      <p:sp>
        <p:nvSpPr>
          <p:cNvPr id="55" name="TextBox 65"/>
          <p:cNvSpPr txBox="1"/>
          <p:nvPr/>
        </p:nvSpPr>
        <p:spPr>
          <a:xfrm>
            <a:off x="8628221" y="3579473"/>
            <a:ext cx="461665" cy="49468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p>
            <a:r>
              <a:rPr lang="en-US" sz="900" b="1" dirty="0" smtClean="0"/>
              <a:t>Loading </a:t>
            </a:r>
            <a:endParaRPr lang="en-US" sz="900" b="1" dirty="0" smtClean="0"/>
          </a:p>
          <a:p>
            <a:r>
              <a:rPr lang="en-US" sz="900" b="1" dirty="0" smtClean="0"/>
              <a:t>control</a:t>
            </a:r>
            <a:endParaRPr lang="en-US" sz="900" b="1" dirty="0"/>
          </a:p>
        </p:txBody>
      </p:sp>
      <p:cxnSp>
        <p:nvCxnSpPr>
          <p:cNvPr id="56" name="Straight Arrow Connector 117"/>
          <p:cNvCxnSpPr/>
          <p:nvPr/>
        </p:nvCxnSpPr>
        <p:spPr>
          <a:xfrm flipH="1">
            <a:off x="6646195" y="2565400"/>
            <a:ext cx="182114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Straight Arrow Connector 117"/>
          <p:cNvCxnSpPr/>
          <p:nvPr/>
        </p:nvCxnSpPr>
        <p:spPr>
          <a:xfrm flipH="1">
            <a:off x="4487195" y="2540000"/>
            <a:ext cx="182114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8" name="Straight Arrow Connector 117"/>
          <p:cNvCxnSpPr/>
          <p:nvPr/>
        </p:nvCxnSpPr>
        <p:spPr>
          <a:xfrm flipH="1">
            <a:off x="2145315" y="2336800"/>
            <a:ext cx="182114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59" name="Group 7"/>
          <p:cNvGrpSpPr/>
          <p:nvPr/>
        </p:nvGrpSpPr>
        <p:grpSpPr>
          <a:xfrm>
            <a:off x="-29209" y="1532255"/>
            <a:ext cx="2212340" cy="445747"/>
            <a:chOff x="578884" y="134779"/>
            <a:chExt cx="1362480" cy="503560"/>
          </a:xfrm>
        </p:grpSpPr>
        <p:sp>
          <p:nvSpPr>
            <p:cNvPr id="60" name="TextBox 33"/>
            <p:cNvSpPr txBox="1"/>
            <p:nvPr/>
          </p:nvSpPr>
          <p:spPr>
            <a:xfrm>
              <a:off x="578884" y="396589"/>
              <a:ext cx="1362480" cy="2417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800" dirty="0" smtClean="0"/>
                <a:t>（</a:t>
              </a:r>
              <a:r>
                <a:rPr lang="en-US" altLang="zh-CN" sz="800" dirty="0" smtClean="0"/>
                <a:t>min</a:t>
              </a:r>
              <a:r>
                <a:rPr lang="zh-CN" altLang="en-US" sz="800" dirty="0" smtClean="0"/>
                <a:t>） </a:t>
              </a:r>
              <a:r>
                <a:rPr lang="en-US" altLang="zh-CN" sz="800" dirty="0" smtClean="0"/>
                <a:t>0        3        7         10       20      30       </a:t>
              </a:r>
              <a:endParaRPr lang="en-US" sz="800" dirty="0"/>
            </a:p>
          </p:txBody>
        </p:sp>
        <p:sp>
          <p:nvSpPr>
            <p:cNvPr id="61" name="TextBox 15"/>
            <p:cNvSpPr txBox="1"/>
            <p:nvPr/>
          </p:nvSpPr>
          <p:spPr>
            <a:xfrm>
              <a:off x="1124471" y="134779"/>
              <a:ext cx="396750" cy="276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sz="1000" dirty="0"/>
                <a:t>p38</a:t>
              </a:r>
              <a:endParaRPr lang="en-US" sz="1000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331</Words>
  <Application>WPS 演示</Application>
  <PresentationFormat>On-screen Show (4:3)</PresentationFormat>
  <Paragraphs>30</Paragraphs>
  <Slides>1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1</vt:i4>
      </vt:variant>
    </vt:vector>
  </HeadingPairs>
  <TitlesOfParts>
    <vt:vector size="17" baseType="lpstr">
      <vt:lpstr>Arial</vt:lpstr>
      <vt:lpstr>宋体</vt:lpstr>
      <vt:lpstr>Wingdings</vt:lpstr>
      <vt:lpstr>ヒラギノ角ゴ Pro W3</vt:lpstr>
      <vt:lpstr>DIN-Bold</vt:lpstr>
      <vt:lpstr>DIN-Regular</vt:lpstr>
      <vt:lpstr>微软雅黑</vt:lpstr>
      <vt:lpstr>Arial Unicode MS</vt:lpstr>
      <vt:lpstr>黑体</vt:lpstr>
      <vt:lpstr>Calibri</vt:lpstr>
      <vt:lpstr>Segoe Print</vt:lpstr>
      <vt:lpstr>Theme3</vt:lpstr>
      <vt:lpstr>Paint.Picture</vt:lpstr>
      <vt:lpstr>Paint.Picture</vt:lpstr>
      <vt:lpstr>Paint.Picture</vt:lpstr>
      <vt:lpstr>Paint.Picture</vt:lpstr>
      <vt:lpstr>MetAP2 in the epididymal fat of lean and DIO mice</vt:lpstr>
    </vt:vector>
  </TitlesOfParts>
  <LinksUpToDate>false</LinksUpToDate>
  <SharedDoc>false</SharedDoc>
  <HyperlinksChanged>false</HyperlinksChanged>
  <AppVersion>14.0000</AppVersion>
  <Company/>
  <Manager/>
  <HyperlinkBase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/>
</file>