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57">
          <p15:clr>
            <a:srgbClr val="A4A3A4"/>
          </p15:clr>
        </p15:guide>
        <p15:guide id="2" pos="288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197" y="72"/>
      </p:cViewPr>
      <p:guideLst>
        <p:guide orient="horz" pos="2057"/>
        <p:guide pos="28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noProof="1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6AA158F-00E6-4259-8BED-1A6B64C98BBE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2021/12/23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7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4099" name="文本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eaLnBrk="1" hangingPunct="1">
              <a:defRPr sz="140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 eaLnBrk="1" hangingPunct="1">
              <a:defRPr sz="1400" noProof="1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文本框 24"/>
          <p:cNvSpPr txBox="1"/>
          <p:nvPr/>
        </p:nvSpPr>
        <p:spPr>
          <a:xfrm>
            <a:off x="180975" y="244475"/>
            <a:ext cx="127635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zh-CN" sz="1800" dirty="0"/>
              <a:t>Figure 3G.</a:t>
            </a:r>
          </a:p>
        </p:txBody>
      </p:sp>
      <p:sp>
        <p:nvSpPr>
          <p:cNvPr id="3075" name="文本框 15"/>
          <p:cNvSpPr txBox="1"/>
          <p:nvPr/>
        </p:nvSpPr>
        <p:spPr>
          <a:xfrm>
            <a:off x="2719388" y="3928745"/>
            <a:ext cx="1308100" cy="3063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en-US" altLang="zh-CN" sz="1400" dirty="0"/>
              <a:t>Fibronectin</a:t>
            </a:r>
          </a:p>
        </p:txBody>
      </p:sp>
      <p:sp>
        <p:nvSpPr>
          <p:cNvPr id="3076" name="文本框 16"/>
          <p:cNvSpPr txBox="1"/>
          <p:nvPr/>
        </p:nvSpPr>
        <p:spPr>
          <a:xfrm>
            <a:off x="2479675" y="6535420"/>
            <a:ext cx="1404938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en-US" altLang="zh-CN" sz="1400" dirty="0"/>
              <a:t>Collagen</a:t>
            </a:r>
          </a:p>
        </p:txBody>
      </p:sp>
      <p:sp>
        <p:nvSpPr>
          <p:cNvPr id="3077" name="文本框 27"/>
          <p:cNvSpPr txBox="1"/>
          <p:nvPr/>
        </p:nvSpPr>
        <p:spPr>
          <a:xfrm>
            <a:off x="5861050" y="3954145"/>
            <a:ext cx="1050925" cy="3063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en-US" altLang="zh-CN" sz="1400" dirty="0"/>
              <a:t>α-SMA</a:t>
            </a:r>
          </a:p>
        </p:txBody>
      </p:sp>
      <p:pic>
        <p:nvPicPr>
          <p:cNvPr id="3078" name="图片 1" descr="Coll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2788" y="4287520"/>
            <a:ext cx="2700337" cy="22113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9" name="文本框 31"/>
          <p:cNvSpPr txBox="1"/>
          <p:nvPr/>
        </p:nvSpPr>
        <p:spPr>
          <a:xfrm>
            <a:off x="5505450" y="6530658"/>
            <a:ext cx="1403350" cy="3063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en-US" altLang="zh-CN" sz="1400" dirty="0"/>
              <a:t>β-actin</a:t>
            </a:r>
          </a:p>
        </p:txBody>
      </p:sp>
      <p:pic>
        <p:nvPicPr>
          <p:cNvPr id="3080" name="图片 10" descr="β-acti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2063" y="4270058"/>
            <a:ext cx="2700337" cy="2209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1" name="图片 11" descr="Fibronecti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2788" y="1677670"/>
            <a:ext cx="2700337" cy="22113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2" name="图片 12" descr="α-sma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2063" y="1677670"/>
            <a:ext cx="2700337" cy="2209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 rot="21000000">
            <a:off x="2205990" y="2873375"/>
            <a:ext cx="112331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094095" y="2800985"/>
            <a:ext cx="112331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411730" y="5513705"/>
            <a:ext cx="112331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732270" y="5801995"/>
            <a:ext cx="1123315" cy="213995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lvl="0" algn="l" eaLnBrk="1" hangingPunct="1">
              <a:buClrTx/>
              <a:buSzTx/>
              <a:buFontTx/>
            </a:pPr>
            <a:r>
              <a:rPr lang="en-US" altLang="zh-CN" sz="800" dirty="0">
                <a:solidFill>
                  <a:srgbClr val="00B0F0"/>
                </a:solidFill>
                <a:sym typeface="+mn-ea"/>
              </a:rPr>
              <a:t>1 2 3 4 5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762443" y="202883"/>
            <a:ext cx="7326312" cy="18148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latinLnBrk="1" hangingPunct="1">
              <a:buNone/>
            </a:pPr>
            <a:r>
              <a:rPr lang="en-US" altLang="zh-CN" sz="1400" dirty="0">
                <a:latin typeface="Tahoma" panose="020B0604030504040204" pitchFamily="34" charset="0"/>
              </a:rPr>
              <a:t>Sequence of protein bands from western blot:</a:t>
            </a:r>
          </a:p>
          <a:p>
            <a:pPr eaLnBrk="1" latinLnBrk="1" hangingPunct="1"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00B0F0"/>
                </a:solidFill>
                <a:latin typeface="Tahoma" panose="020B0604030504040204" pitchFamily="34" charset="0"/>
              </a:rPr>
              <a:t>1</a:t>
            </a:r>
            <a:r>
              <a:rPr lang="en-US" altLang="zh-CN" sz="1400" dirty="0">
                <a:latin typeface="Tahoma" panose="020B0604030504040204" pitchFamily="34" charset="0"/>
              </a:rPr>
              <a:t>: Primary lung fibroblasts treated with vehicle;</a:t>
            </a:r>
          </a:p>
          <a:p>
            <a:pPr eaLnBrk="1" latinLnBrk="1" hangingPunct="1"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00B0F0"/>
                </a:solidFill>
                <a:latin typeface="Tahoma" panose="020B0604030504040204" pitchFamily="34" charset="0"/>
              </a:rPr>
              <a:t>2</a:t>
            </a:r>
            <a:r>
              <a:rPr lang="en-US" altLang="zh-CN" sz="1400" dirty="0">
                <a:latin typeface="Tahoma" panose="020B0604030504040204" pitchFamily="34" charset="0"/>
              </a:rPr>
              <a:t>: </a:t>
            </a:r>
            <a:r>
              <a:rPr lang="en-US" altLang="zh-CN" sz="1400" dirty="0">
                <a:latin typeface="Tahoma" panose="020B0604030504040204" pitchFamily="34" charset="0"/>
                <a:sym typeface="+mn-ea"/>
              </a:rPr>
              <a:t>Primary lung fibroblasts treated with TGF-β</a:t>
            </a:r>
            <a:r>
              <a:rPr lang="en-US" altLang="zh-CN" sz="1400" dirty="0">
                <a:latin typeface="Tahoma" panose="020B0604030504040204" pitchFamily="34" charset="0"/>
              </a:rPr>
              <a:t>;</a:t>
            </a:r>
          </a:p>
          <a:p>
            <a:pPr eaLnBrk="1" latinLnBrk="1" hangingPunct="1"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00B0F0"/>
                </a:solidFill>
                <a:latin typeface="Tahoma" panose="020B0604030504040204" pitchFamily="34" charset="0"/>
              </a:rPr>
              <a:t>3</a:t>
            </a:r>
            <a:r>
              <a:rPr lang="en-US" altLang="zh-CN" sz="1400" dirty="0">
                <a:latin typeface="Tahoma" panose="020B0604030504040204" pitchFamily="34" charset="0"/>
              </a:rPr>
              <a:t>: </a:t>
            </a:r>
            <a:r>
              <a:rPr lang="en-US" altLang="zh-CN" sz="1400" dirty="0">
                <a:latin typeface="Tahoma" panose="020B0604030504040204" pitchFamily="34" charset="0"/>
                <a:sym typeface="+mn-ea"/>
              </a:rPr>
              <a:t>Primary lung fibroblasts treated with ACPA (10 </a:t>
            </a:r>
            <a:r>
              <a:rPr lang="en-US" altLang="zh-CN" sz="1400" dirty="0" err="1">
                <a:latin typeface="Tahoma" panose="020B0604030504040204" pitchFamily="34" charset="0"/>
                <a:sym typeface="+mn-ea"/>
              </a:rPr>
              <a:t>μM</a:t>
            </a:r>
            <a:r>
              <a:rPr lang="en-US" altLang="zh-CN" sz="1400" dirty="0">
                <a:latin typeface="Tahoma" panose="020B0604030504040204" pitchFamily="34" charset="0"/>
                <a:sym typeface="+mn-ea"/>
              </a:rPr>
              <a:t>)</a:t>
            </a:r>
            <a:r>
              <a:rPr lang="en-US" altLang="zh-CN" sz="1400" dirty="0">
                <a:latin typeface="Tahoma" panose="020B0604030504040204" pitchFamily="34" charset="0"/>
              </a:rPr>
              <a:t>;</a:t>
            </a:r>
          </a:p>
          <a:p>
            <a:pPr eaLnBrk="1" latinLnBrk="1" hangingPunct="1"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00B0F0"/>
                </a:solidFill>
                <a:latin typeface="Tahoma" panose="020B0604030504040204" pitchFamily="34" charset="0"/>
              </a:rPr>
              <a:t>4</a:t>
            </a:r>
            <a:r>
              <a:rPr lang="zh-CN" altLang="en-US" sz="1400" dirty="0">
                <a:latin typeface="Tahoma" panose="020B0604030504040204" pitchFamily="34" charset="0"/>
              </a:rPr>
              <a:t>：</a:t>
            </a:r>
            <a:r>
              <a:rPr lang="en-US" altLang="zh-CN" sz="1400" dirty="0">
                <a:latin typeface="Tahoma" panose="020B0604030504040204" pitchFamily="34" charset="0"/>
                <a:sym typeface="+mn-ea"/>
              </a:rPr>
              <a:t>Primary lung fibroblasts treated with ACPA (30 </a:t>
            </a:r>
            <a:r>
              <a:rPr lang="en-US" altLang="zh-CN" sz="1400" dirty="0" err="1">
                <a:latin typeface="Tahoma" panose="020B0604030504040204" pitchFamily="34" charset="0"/>
                <a:sym typeface="+mn-ea"/>
              </a:rPr>
              <a:t>μM</a:t>
            </a:r>
            <a:r>
              <a:rPr lang="en-US" altLang="zh-CN" sz="1400" dirty="0">
                <a:latin typeface="Tahoma" panose="020B0604030504040204" pitchFamily="34" charset="0"/>
                <a:sym typeface="+mn-ea"/>
              </a:rPr>
              <a:t>);</a:t>
            </a:r>
          </a:p>
          <a:p>
            <a:pPr eaLnBrk="1" latinLnBrk="1" hangingPunct="1"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00B0F0"/>
                </a:solidFill>
                <a:latin typeface="Tahoma" panose="020B0604030504040204" pitchFamily="34" charset="0"/>
                <a:sym typeface="+mn-ea"/>
              </a:rPr>
              <a:t>5</a:t>
            </a:r>
            <a:r>
              <a:rPr lang="zh-CN" altLang="en-US" sz="1400" dirty="0">
                <a:latin typeface="Tahoma" panose="020B0604030504040204" pitchFamily="34" charset="0"/>
                <a:sym typeface="+mn-ea"/>
              </a:rPr>
              <a:t>：</a:t>
            </a:r>
            <a:r>
              <a:rPr lang="en-US" altLang="zh-CN" sz="1400" dirty="0">
                <a:latin typeface="Tahoma" panose="020B0604030504040204" pitchFamily="34" charset="0"/>
                <a:sym typeface="+mn-ea"/>
              </a:rPr>
              <a:t>Primary lung fibroblasts treated with ACPA (100 </a:t>
            </a:r>
            <a:r>
              <a:rPr lang="en-US" altLang="zh-CN" sz="1400" dirty="0" err="1">
                <a:latin typeface="Tahoma" panose="020B0604030504040204" pitchFamily="34" charset="0"/>
                <a:sym typeface="+mn-ea"/>
              </a:rPr>
              <a:t>μM</a:t>
            </a:r>
            <a:r>
              <a:rPr lang="en-US" altLang="zh-CN" sz="1400" dirty="0">
                <a:latin typeface="Tahoma" panose="020B0604030504040204" pitchFamily="34" charset="0"/>
                <a:sym typeface="+mn-ea"/>
              </a:rPr>
              <a:t>).</a:t>
            </a:r>
            <a:endParaRPr lang="en-US" altLang="zh-CN" sz="1400" dirty="0">
              <a:latin typeface="Tahoma" panose="020B0604030504040204" pitchFamily="34" charset="0"/>
            </a:endParaRPr>
          </a:p>
          <a:p>
            <a:pPr eaLnBrk="1" latinLnBrk="1" hangingPunct="1">
              <a:buFont typeface="Arial" panose="020B0604020202020204" pitchFamily="34" charset="0"/>
              <a:buChar char="•"/>
            </a:pPr>
            <a:endParaRPr lang="en-US" altLang="zh-CN" sz="1400" dirty="0">
              <a:latin typeface="Tahoma" panose="020B0604030504040204" pitchFamily="34" charset="0"/>
            </a:endParaRPr>
          </a:p>
          <a:p>
            <a:pPr eaLnBrk="1" latinLnBrk="1" hangingPunct="1">
              <a:buFont typeface="Arial" panose="020B0604020202020204" pitchFamily="34" charset="0"/>
              <a:buChar char="•"/>
            </a:pPr>
            <a:endParaRPr lang="en-US" altLang="zh-CN" sz="1400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</Words>
  <Application>Microsoft Office PowerPoint</Application>
  <PresentationFormat>全屏显示(4:3)</PresentationFormat>
  <Paragraphs>15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</vt:lpstr>
      <vt:lpstr>Calibri</vt:lpstr>
      <vt:lpstr>Tahoma</vt:lpstr>
      <vt:lpstr>1_默认设计模板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chunming He</dc:creator>
  <cp:lastModifiedBy>赵 文娟</cp:lastModifiedBy>
  <cp:revision>24</cp:revision>
  <dcterms:created xsi:type="dcterms:W3CDTF">2021-12-22T09:24:19Z</dcterms:created>
  <dcterms:modified xsi:type="dcterms:W3CDTF">2021-12-23T06:58:39Z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2052-11.1.0.11194</vt:lpwstr>
  </property>
  <property fmtid="{D5CDD505-2E9C-101B-9397-08002B2CF9AE}" pid="3" name="ICV">
    <vt:lpwstr>18F0E444EF2247AF84B83D5CDFAE7829</vt:lpwstr>
  </property>
</Properties>
</file>