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84" r:id="rId3"/>
    <p:sldId id="291" r:id="rId4"/>
    <p:sldId id="286" r:id="rId5"/>
    <p:sldId id="287" r:id="rId6"/>
    <p:sldId id="289" r:id="rId7"/>
    <p:sldId id="264" r:id="rId8"/>
    <p:sldId id="265" r:id="rId9"/>
    <p:sldId id="294" r:id="rId10"/>
    <p:sldId id="266" r:id="rId11"/>
    <p:sldId id="267" r:id="rId12"/>
    <p:sldId id="268" r:id="rId13"/>
    <p:sldId id="269" r:id="rId14"/>
    <p:sldId id="271" r:id="rId15"/>
    <p:sldId id="270" r:id="rId16"/>
    <p:sldId id="272" r:id="rId17"/>
    <p:sldId id="273" r:id="rId18"/>
  </p:sldIdLst>
  <p:sldSz cx="21945600" cy="16459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33" d="100"/>
          <a:sy n="33" d="100"/>
        </p:scale>
        <p:origin x="924" y="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2693671"/>
            <a:ext cx="18653760" cy="573024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8644891"/>
            <a:ext cx="16459200" cy="3973829"/>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4A721B-D863-40F0-A127-DD62EF2B2837}" type="datetimeFigureOut">
              <a:rPr lang="en-US" smtClean="0"/>
              <a:t>5/10/2025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5B0FB4-1979-490E-B65B-D322223191BB}" type="slidenum">
              <a:rPr lang="en-US" smtClean="0"/>
              <a:t>‹#›</a:t>
            </a:fld>
            <a:endParaRPr lang="en-US"/>
          </a:p>
        </p:txBody>
      </p:sp>
    </p:spTree>
    <p:extLst>
      <p:ext uri="{BB962C8B-B14F-4D97-AF65-F5344CB8AC3E}">
        <p14:creationId xmlns:p14="http://schemas.microsoft.com/office/powerpoint/2010/main" val="2324001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4A721B-D863-40F0-A127-DD62EF2B2837}" type="datetimeFigureOut">
              <a:rPr lang="en-US" smtClean="0"/>
              <a:t>5/10/2025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5B0FB4-1979-490E-B65B-D322223191BB}" type="slidenum">
              <a:rPr lang="en-US" smtClean="0"/>
              <a:t>‹#›</a:t>
            </a:fld>
            <a:endParaRPr lang="en-US"/>
          </a:p>
        </p:txBody>
      </p:sp>
    </p:spTree>
    <p:extLst>
      <p:ext uri="{BB962C8B-B14F-4D97-AF65-F5344CB8AC3E}">
        <p14:creationId xmlns:p14="http://schemas.microsoft.com/office/powerpoint/2010/main" val="3370824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4103375"/>
            <a:ext cx="18928080" cy="6846569"/>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11014715"/>
            <a:ext cx="18928080" cy="3600449"/>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4A721B-D863-40F0-A127-DD62EF2B2837}" type="datetimeFigureOut">
              <a:rPr lang="en-US" smtClean="0"/>
              <a:t>5/10/2025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5B0FB4-1979-490E-B65B-D322223191BB}" type="slidenum">
              <a:rPr lang="en-US" smtClean="0"/>
              <a:t>‹#›</a:t>
            </a:fld>
            <a:endParaRPr lang="en-US"/>
          </a:p>
        </p:txBody>
      </p:sp>
    </p:spTree>
    <p:extLst>
      <p:ext uri="{BB962C8B-B14F-4D97-AF65-F5344CB8AC3E}">
        <p14:creationId xmlns:p14="http://schemas.microsoft.com/office/powerpoint/2010/main" val="316934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4381500"/>
            <a:ext cx="9326880" cy="104432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4381500"/>
            <a:ext cx="9326880" cy="104432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4A721B-D863-40F0-A127-DD62EF2B2837}" type="datetimeFigureOut">
              <a:rPr lang="en-US" smtClean="0"/>
              <a:t>5/10/2025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5B0FB4-1979-490E-B65B-D322223191BB}" type="slidenum">
              <a:rPr lang="en-US" smtClean="0"/>
              <a:t>‹#›</a:t>
            </a:fld>
            <a:endParaRPr lang="en-US"/>
          </a:p>
        </p:txBody>
      </p:sp>
    </p:spTree>
    <p:extLst>
      <p:ext uri="{BB962C8B-B14F-4D97-AF65-F5344CB8AC3E}">
        <p14:creationId xmlns:p14="http://schemas.microsoft.com/office/powerpoint/2010/main" val="2249865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876304"/>
            <a:ext cx="18928080" cy="318135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4034791"/>
            <a:ext cx="9284016" cy="1977389"/>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6012180"/>
            <a:ext cx="9284016" cy="88430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4034791"/>
            <a:ext cx="9329738" cy="1977389"/>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6012180"/>
            <a:ext cx="9329738" cy="88430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34A721B-D863-40F0-A127-DD62EF2B2837}" type="datetimeFigureOut">
              <a:rPr lang="en-US" smtClean="0"/>
              <a:t>5/10/2025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5B0FB4-1979-490E-B65B-D322223191BB}" type="slidenum">
              <a:rPr lang="en-US" smtClean="0"/>
              <a:t>‹#›</a:t>
            </a:fld>
            <a:endParaRPr lang="en-US"/>
          </a:p>
        </p:txBody>
      </p:sp>
    </p:spTree>
    <p:extLst>
      <p:ext uri="{BB962C8B-B14F-4D97-AF65-F5344CB8AC3E}">
        <p14:creationId xmlns:p14="http://schemas.microsoft.com/office/powerpoint/2010/main" val="3583723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4A721B-D863-40F0-A127-DD62EF2B2837}" type="datetimeFigureOut">
              <a:rPr lang="en-US" smtClean="0"/>
              <a:t>5/10/2025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5B0FB4-1979-490E-B65B-D322223191BB}" type="slidenum">
              <a:rPr lang="en-US" smtClean="0"/>
              <a:t>‹#›</a:t>
            </a:fld>
            <a:endParaRPr lang="en-US"/>
          </a:p>
        </p:txBody>
      </p:sp>
    </p:spTree>
    <p:extLst>
      <p:ext uri="{BB962C8B-B14F-4D97-AF65-F5344CB8AC3E}">
        <p14:creationId xmlns:p14="http://schemas.microsoft.com/office/powerpoint/2010/main" val="2028109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4A721B-D863-40F0-A127-DD62EF2B2837}" type="datetimeFigureOut">
              <a:rPr lang="en-US" smtClean="0"/>
              <a:t>5/10/2025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5B0FB4-1979-490E-B65B-D322223191BB}" type="slidenum">
              <a:rPr lang="en-US" smtClean="0"/>
              <a:t>‹#›</a:t>
            </a:fld>
            <a:endParaRPr lang="en-US"/>
          </a:p>
        </p:txBody>
      </p:sp>
    </p:spTree>
    <p:extLst>
      <p:ext uri="{BB962C8B-B14F-4D97-AF65-F5344CB8AC3E}">
        <p14:creationId xmlns:p14="http://schemas.microsoft.com/office/powerpoint/2010/main" val="341869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1097280"/>
            <a:ext cx="7078027" cy="384048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2369824"/>
            <a:ext cx="11109960" cy="116967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4937760"/>
            <a:ext cx="7078027" cy="9147811"/>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434A721B-D863-40F0-A127-DD62EF2B2837}" type="datetimeFigureOut">
              <a:rPr lang="en-US" smtClean="0"/>
              <a:t>5/10/2025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5B0FB4-1979-490E-B65B-D322223191BB}" type="slidenum">
              <a:rPr lang="en-US" smtClean="0"/>
              <a:t>‹#›</a:t>
            </a:fld>
            <a:endParaRPr lang="en-US"/>
          </a:p>
        </p:txBody>
      </p:sp>
    </p:spTree>
    <p:extLst>
      <p:ext uri="{BB962C8B-B14F-4D97-AF65-F5344CB8AC3E}">
        <p14:creationId xmlns:p14="http://schemas.microsoft.com/office/powerpoint/2010/main" val="285782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1097280"/>
            <a:ext cx="7078027" cy="384048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2369824"/>
            <a:ext cx="11109960" cy="116967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4937760"/>
            <a:ext cx="7078027" cy="9147811"/>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434A721B-D863-40F0-A127-DD62EF2B2837}" type="datetimeFigureOut">
              <a:rPr lang="en-US" smtClean="0"/>
              <a:t>5/10/2025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5B0FB4-1979-490E-B65B-D322223191BB}" type="slidenum">
              <a:rPr lang="en-US" smtClean="0"/>
              <a:t>‹#›</a:t>
            </a:fld>
            <a:endParaRPr lang="en-US"/>
          </a:p>
        </p:txBody>
      </p:sp>
    </p:spTree>
    <p:extLst>
      <p:ext uri="{BB962C8B-B14F-4D97-AF65-F5344CB8AC3E}">
        <p14:creationId xmlns:p14="http://schemas.microsoft.com/office/powerpoint/2010/main" val="3135104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4A721B-D863-40F0-A127-DD62EF2B2837}" type="datetimeFigureOut">
              <a:rPr lang="en-US" smtClean="0"/>
              <a:t>5/10/2025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5B0FB4-1979-490E-B65B-D322223191BB}" type="slidenum">
              <a:rPr lang="en-US" smtClean="0"/>
              <a:t>‹#›</a:t>
            </a:fld>
            <a:endParaRPr lang="en-US"/>
          </a:p>
        </p:txBody>
      </p:sp>
    </p:spTree>
    <p:extLst>
      <p:ext uri="{BB962C8B-B14F-4D97-AF65-F5344CB8AC3E}">
        <p14:creationId xmlns:p14="http://schemas.microsoft.com/office/powerpoint/2010/main" val="2668821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876300"/>
            <a:ext cx="4732020" cy="1394841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876300"/>
            <a:ext cx="13921740" cy="1394841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4A721B-D863-40F0-A127-DD62EF2B2837}" type="datetimeFigureOut">
              <a:rPr lang="en-US" smtClean="0"/>
              <a:t>5/10/2025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5B0FB4-1979-490E-B65B-D322223191BB}" type="slidenum">
              <a:rPr lang="en-US" smtClean="0"/>
              <a:t>‹#›</a:t>
            </a:fld>
            <a:endParaRPr lang="en-US"/>
          </a:p>
        </p:txBody>
      </p:sp>
    </p:spTree>
    <p:extLst>
      <p:ext uri="{BB962C8B-B14F-4D97-AF65-F5344CB8AC3E}">
        <p14:creationId xmlns:p14="http://schemas.microsoft.com/office/powerpoint/2010/main" val="1619150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876304"/>
            <a:ext cx="18928080" cy="318135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4381500"/>
            <a:ext cx="18928080" cy="10443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15255244"/>
            <a:ext cx="4937760" cy="876300"/>
          </a:xfrm>
          <a:prstGeom prst="rect">
            <a:avLst/>
          </a:prstGeom>
        </p:spPr>
        <p:txBody>
          <a:bodyPr vert="horz" lIns="91440" tIns="45720" rIns="91440" bIns="45720" rtlCol="0" anchor="ctr"/>
          <a:lstStyle>
            <a:lvl1pPr algn="l">
              <a:defRPr sz="2880">
                <a:solidFill>
                  <a:schemeClr val="tx1">
                    <a:tint val="75000"/>
                  </a:schemeClr>
                </a:solidFill>
              </a:defRPr>
            </a:lvl1pPr>
          </a:lstStyle>
          <a:p>
            <a:fld id="{434A721B-D863-40F0-A127-DD62EF2B2837}" type="datetimeFigureOut">
              <a:rPr lang="en-US" smtClean="0"/>
              <a:t>5/10/2025</a:t>
            </a:fld>
            <a:endParaRPr lang="en-US"/>
          </a:p>
        </p:txBody>
      </p:sp>
      <p:sp>
        <p:nvSpPr>
          <p:cNvPr id="5" name="Footer Placeholder 4"/>
          <p:cNvSpPr>
            <a:spLocks noGrp="1"/>
          </p:cNvSpPr>
          <p:nvPr>
            <p:ph type="ftr" sz="quarter" idx="3"/>
          </p:nvPr>
        </p:nvSpPr>
        <p:spPr>
          <a:xfrm>
            <a:off x="7269480" y="15255244"/>
            <a:ext cx="7406640" cy="8763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15255244"/>
            <a:ext cx="4937760" cy="876300"/>
          </a:xfrm>
          <a:prstGeom prst="rect">
            <a:avLst/>
          </a:prstGeom>
        </p:spPr>
        <p:txBody>
          <a:bodyPr vert="horz" lIns="91440" tIns="45720" rIns="91440" bIns="45720" rtlCol="0" anchor="ctr"/>
          <a:lstStyle>
            <a:lvl1pPr algn="r">
              <a:defRPr sz="2880">
                <a:solidFill>
                  <a:schemeClr val="tx1">
                    <a:tint val="75000"/>
                  </a:schemeClr>
                </a:solidFill>
              </a:defRPr>
            </a:lvl1pPr>
          </a:lstStyle>
          <a:p>
            <a:fld id="{355B0FB4-1979-490E-B65B-D322223191BB}" type="slidenum">
              <a:rPr lang="en-US" smtClean="0"/>
              <a:t>‹#›</a:t>
            </a:fld>
            <a:endParaRPr lang="en-US"/>
          </a:p>
        </p:txBody>
      </p:sp>
    </p:spTree>
    <p:extLst>
      <p:ext uri="{BB962C8B-B14F-4D97-AF65-F5344CB8AC3E}">
        <p14:creationId xmlns:p14="http://schemas.microsoft.com/office/powerpoint/2010/main" val="20155258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588D41-3E9A-4E4D-BF33-DCC695898EDE}"/>
              </a:ext>
            </a:extLst>
          </p:cNvPr>
          <p:cNvSpPr txBox="1"/>
          <p:nvPr/>
        </p:nvSpPr>
        <p:spPr>
          <a:xfrm>
            <a:off x="1479654" y="5500536"/>
            <a:ext cx="13895025" cy="1569660"/>
          </a:xfrm>
          <a:prstGeom prst="rect">
            <a:avLst/>
          </a:prstGeom>
          <a:noFill/>
        </p:spPr>
        <p:txBody>
          <a:bodyPr wrap="square">
            <a:spAutoFit/>
          </a:bodyPr>
          <a:lstStyle/>
          <a:p>
            <a:r>
              <a:rPr lang="en-US" sz="3200" b="1" dirty="0"/>
              <a:t>AI-Driven Pharmacovigilance Unveils Fluoroquinolone-Induced Cardiotoxicity in the UAE: A Geospatial and Machine Learning Analysis with Structural Modification Strategies (2018–2023)</a:t>
            </a:r>
            <a:endParaRPr lang="en-US" sz="3200" dirty="0"/>
          </a:p>
        </p:txBody>
      </p:sp>
    </p:spTree>
    <p:extLst>
      <p:ext uri="{BB962C8B-B14F-4D97-AF65-F5344CB8AC3E}">
        <p14:creationId xmlns:p14="http://schemas.microsoft.com/office/powerpoint/2010/main" val="1894230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CAC83C-C28B-4A99-AFBD-6F36DAC4AA66}"/>
              </a:ext>
            </a:extLst>
          </p:cNvPr>
          <p:cNvPicPr>
            <a:picLocks noChangeAspect="1"/>
          </p:cNvPicPr>
          <p:nvPr/>
        </p:nvPicPr>
        <p:blipFill rotWithShape="1">
          <a:blip r:embed="rId2"/>
          <a:srcRect l="9964" t="3783"/>
          <a:stretch/>
        </p:blipFill>
        <p:spPr>
          <a:xfrm>
            <a:off x="471977" y="3934943"/>
            <a:ext cx="15179776" cy="9577858"/>
          </a:xfrm>
          <a:prstGeom prst="rect">
            <a:avLst/>
          </a:prstGeom>
        </p:spPr>
      </p:pic>
      <p:sp>
        <p:nvSpPr>
          <p:cNvPr id="6" name="TextBox 5">
            <a:extLst>
              <a:ext uri="{FF2B5EF4-FFF2-40B4-BE49-F238E27FC236}">
                <a16:creationId xmlns:a16="http://schemas.microsoft.com/office/drawing/2014/main" id="{9AE77A25-4E23-4B77-A09B-CE8B82B19497}"/>
              </a:ext>
            </a:extLst>
          </p:cNvPr>
          <p:cNvSpPr txBox="1"/>
          <p:nvPr/>
        </p:nvSpPr>
        <p:spPr>
          <a:xfrm>
            <a:off x="745068" y="2387448"/>
            <a:ext cx="20728556" cy="1569660"/>
          </a:xfrm>
          <a:prstGeom prst="rect">
            <a:avLst/>
          </a:prstGeom>
          <a:noFill/>
        </p:spPr>
        <p:txBody>
          <a:bodyPr wrap="square">
            <a:spAutoFit/>
          </a:bodyPr>
          <a:lstStyle/>
          <a:p>
            <a:r>
              <a:rPr lang="en-US" sz="3200" b="1" i="1" dirty="0">
                <a:latin typeface="Calibri" panose="020F0502020204030204" pitchFamily="34" charset="0"/>
              </a:rPr>
              <a:t>Supplementary Figure: 1 </a:t>
            </a:r>
            <a:r>
              <a:rPr lang="en-US" sz="3200" i="1" dirty="0">
                <a:latin typeface="Calibri" panose="020F0502020204030204" pitchFamily="34" charset="0"/>
              </a:rPr>
              <a:t>Systemic distribution of adverse events linked to fluoroquinolone-induced cardiotoxicity in UAE patients (2018–2023).</a:t>
            </a:r>
            <a:endParaRPr lang="en-US" sz="3200" dirty="0">
              <a:latin typeface="Calibri" panose="020F0502020204030204" pitchFamily="34" charset="0"/>
            </a:endParaRPr>
          </a:p>
          <a:p>
            <a:r>
              <a:rPr lang="en-US" sz="3200" i="1" dirty="0"/>
              <a:t> </a:t>
            </a:r>
            <a:endParaRPr lang="en-US" sz="3200" dirty="0"/>
          </a:p>
        </p:txBody>
      </p:sp>
      <p:sp>
        <p:nvSpPr>
          <p:cNvPr id="8" name="TextBox 7">
            <a:extLst>
              <a:ext uri="{FF2B5EF4-FFF2-40B4-BE49-F238E27FC236}">
                <a16:creationId xmlns:a16="http://schemas.microsoft.com/office/drawing/2014/main" id="{3BD16F4C-EED1-4A46-9F3C-D6C8E53B0697}"/>
              </a:ext>
            </a:extLst>
          </p:cNvPr>
          <p:cNvSpPr txBox="1"/>
          <p:nvPr/>
        </p:nvSpPr>
        <p:spPr>
          <a:xfrm>
            <a:off x="12256073" y="8420573"/>
            <a:ext cx="9217550" cy="5016758"/>
          </a:xfrm>
          <a:prstGeom prst="rect">
            <a:avLst/>
          </a:prstGeom>
          <a:noFill/>
        </p:spPr>
        <p:txBody>
          <a:bodyPr wrap="square">
            <a:spAutoFit/>
          </a:bodyPr>
          <a:lstStyle/>
          <a:p>
            <a:r>
              <a:rPr lang="en-US" sz="3200" dirty="0">
                <a:latin typeface="Calibri" panose="020F0502020204030204" pitchFamily="34" charset="0"/>
              </a:rPr>
              <a:t>Stacked bar chart illustrating the relative burden of vascular, nervous, immune, cardiac, renal, neurological, genetic, and blood disorders reported following Moxifloxacin, Levofloxacin, and Ciprofloxacin exposure. Colors represent individual disorder classes, with numerical percentages indicating proportional impact. Data extracted from UAE DOH pharmacovigilance dataset (N=1,522 reports). AE signal strength validated by ROR, PRR, and BCPNN algorithms</a:t>
            </a:r>
          </a:p>
        </p:txBody>
      </p:sp>
    </p:spTree>
    <p:extLst>
      <p:ext uri="{BB962C8B-B14F-4D97-AF65-F5344CB8AC3E}">
        <p14:creationId xmlns:p14="http://schemas.microsoft.com/office/powerpoint/2010/main" val="3465006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CCBAC1A-68BA-4934-8DC8-67C17B84BB27}"/>
              </a:ext>
            </a:extLst>
          </p:cNvPr>
          <p:cNvSpPr txBox="1"/>
          <p:nvPr/>
        </p:nvSpPr>
        <p:spPr>
          <a:xfrm>
            <a:off x="14101886" y="2133600"/>
            <a:ext cx="7708251" cy="5016758"/>
          </a:xfrm>
          <a:prstGeom prst="rect">
            <a:avLst/>
          </a:prstGeom>
          <a:noFill/>
        </p:spPr>
        <p:txBody>
          <a:bodyPr wrap="square">
            <a:spAutoFit/>
          </a:bodyPr>
          <a:lstStyle/>
          <a:p>
            <a:r>
              <a:rPr lang="en-US" sz="3200" dirty="0">
                <a:latin typeface="Calibri" panose="020F0502020204030204" pitchFamily="34" charset="0"/>
              </a:rPr>
              <a:t> </a:t>
            </a:r>
          </a:p>
          <a:p>
            <a:r>
              <a:rPr lang="en-US" sz="3200" dirty="0">
                <a:latin typeface="Calibri" panose="020F0502020204030204" pitchFamily="34" charset="0"/>
              </a:rPr>
              <a:t>Severity scores were categorized based on WHO-UMC criteria (Mild = 1, Moderate = 2, Severe = 3, Life-Threatening = 4). Each boxplot represents the distribution of ADR severity reports for ciprofloxacin, levofloxacin, and moxifloxacin. Data extracted from UAE Department of Health pharmacovigilance system. Outliers indicate rare extreme severe cases.</a:t>
            </a:r>
          </a:p>
        </p:txBody>
      </p:sp>
      <p:sp>
        <p:nvSpPr>
          <p:cNvPr id="7" name="TextBox 6">
            <a:extLst>
              <a:ext uri="{FF2B5EF4-FFF2-40B4-BE49-F238E27FC236}">
                <a16:creationId xmlns:a16="http://schemas.microsoft.com/office/drawing/2014/main" id="{53F6EDBC-FD95-46D0-8573-869D846448E6}"/>
              </a:ext>
            </a:extLst>
          </p:cNvPr>
          <p:cNvSpPr txBox="1"/>
          <p:nvPr/>
        </p:nvSpPr>
        <p:spPr>
          <a:xfrm>
            <a:off x="1095514" y="2737054"/>
            <a:ext cx="13275733" cy="1569660"/>
          </a:xfrm>
          <a:prstGeom prst="rect">
            <a:avLst/>
          </a:prstGeom>
          <a:noFill/>
        </p:spPr>
        <p:txBody>
          <a:bodyPr wrap="square">
            <a:spAutoFit/>
          </a:bodyPr>
          <a:lstStyle/>
          <a:p>
            <a:r>
              <a:rPr lang="en-US" sz="3200" b="1" dirty="0">
                <a:latin typeface="Calibri" panose="020F0502020204030204" pitchFamily="34" charset="0"/>
              </a:rPr>
              <a:t>Supplementary Figure 2. </a:t>
            </a:r>
            <a:r>
              <a:rPr lang="en-US" sz="3200" dirty="0"/>
              <a:t>Condensed boxplot visualization showing ADR severity distribution across drugs, stratified by demographic risk groups. This unified representation enhances clarity for clinical assessment.</a:t>
            </a:r>
            <a:endParaRPr lang="en-US" sz="3200" dirty="0">
              <a:latin typeface="Calibri" panose="020F0502020204030204" pitchFamily="34" charset="0"/>
            </a:endParaRPr>
          </a:p>
        </p:txBody>
      </p:sp>
      <p:pic>
        <p:nvPicPr>
          <p:cNvPr id="20" name="Picture 19">
            <a:extLst>
              <a:ext uri="{FF2B5EF4-FFF2-40B4-BE49-F238E27FC236}">
                <a16:creationId xmlns:a16="http://schemas.microsoft.com/office/drawing/2014/main" id="{80670D5E-D017-403D-B713-52E4BB170A36}"/>
              </a:ext>
            </a:extLst>
          </p:cNvPr>
          <p:cNvPicPr>
            <a:picLocks noChangeAspect="1"/>
          </p:cNvPicPr>
          <p:nvPr/>
        </p:nvPicPr>
        <p:blipFill>
          <a:blip r:embed="rId2"/>
          <a:stretch>
            <a:fillRect/>
          </a:stretch>
        </p:blipFill>
        <p:spPr>
          <a:xfrm>
            <a:off x="419948" y="7783608"/>
            <a:ext cx="21674667" cy="5938539"/>
          </a:xfrm>
          <a:prstGeom prst="rect">
            <a:avLst/>
          </a:prstGeom>
        </p:spPr>
      </p:pic>
    </p:spTree>
    <p:extLst>
      <p:ext uri="{BB962C8B-B14F-4D97-AF65-F5344CB8AC3E}">
        <p14:creationId xmlns:p14="http://schemas.microsoft.com/office/powerpoint/2010/main" val="3052434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62897AA-E3D4-47D0-95BD-CC5BB0A8A34F}"/>
              </a:ext>
            </a:extLst>
          </p:cNvPr>
          <p:cNvPicPr>
            <a:picLocks noChangeAspect="1"/>
          </p:cNvPicPr>
          <p:nvPr/>
        </p:nvPicPr>
        <p:blipFill>
          <a:blip r:embed="rId2"/>
          <a:stretch>
            <a:fillRect/>
          </a:stretch>
        </p:blipFill>
        <p:spPr>
          <a:xfrm>
            <a:off x="881118" y="4759272"/>
            <a:ext cx="20484279" cy="3922740"/>
          </a:xfrm>
          <a:prstGeom prst="rect">
            <a:avLst/>
          </a:prstGeom>
        </p:spPr>
      </p:pic>
      <p:sp>
        <p:nvSpPr>
          <p:cNvPr id="14" name="TextBox 13">
            <a:extLst>
              <a:ext uri="{FF2B5EF4-FFF2-40B4-BE49-F238E27FC236}">
                <a16:creationId xmlns:a16="http://schemas.microsoft.com/office/drawing/2014/main" id="{F6FCD758-24AD-47A3-A87F-FD21195C220B}"/>
              </a:ext>
            </a:extLst>
          </p:cNvPr>
          <p:cNvSpPr txBox="1"/>
          <p:nvPr/>
        </p:nvSpPr>
        <p:spPr>
          <a:xfrm>
            <a:off x="1694611" y="3580794"/>
            <a:ext cx="17482869" cy="475387"/>
          </a:xfrm>
          <a:prstGeom prst="rect">
            <a:avLst/>
          </a:prstGeom>
          <a:noFill/>
        </p:spPr>
        <p:txBody>
          <a:bodyPr wrap="square">
            <a:spAutoFit/>
          </a:bodyPr>
          <a:lstStyle/>
          <a:p>
            <a:r>
              <a:rPr lang="en-US" sz="2489" b="1" dirty="0">
                <a:latin typeface="Calibri" panose="020F0502020204030204" pitchFamily="34" charset="0"/>
              </a:rPr>
              <a:t>Supplementary Figure 3. </a:t>
            </a:r>
            <a:r>
              <a:rPr lang="en-US" sz="2489" b="1" i="1" dirty="0">
                <a:latin typeface="Calibri" panose="020F0502020204030204" pitchFamily="34" charset="0"/>
              </a:rPr>
              <a:t>Real-Time Pharmacovigilance: Fluoroquinolone Cardiotoxicity Monitoring in UAE</a:t>
            </a:r>
            <a:endParaRPr lang="en-US" sz="2489" dirty="0">
              <a:latin typeface="Calibri" panose="020F0502020204030204" pitchFamily="34" charset="0"/>
            </a:endParaRPr>
          </a:p>
        </p:txBody>
      </p:sp>
    </p:spTree>
    <p:extLst>
      <p:ext uri="{BB962C8B-B14F-4D97-AF65-F5344CB8AC3E}">
        <p14:creationId xmlns:p14="http://schemas.microsoft.com/office/powerpoint/2010/main" val="1485811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53A873-E861-49F5-9B08-4D328A4C405A}"/>
              </a:ext>
            </a:extLst>
          </p:cNvPr>
          <p:cNvPicPr>
            <a:picLocks noChangeAspect="1"/>
          </p:cNvPicPr>
          <p:nvPr/>
        </p:nvPicPr>
        <p:blipFill rotWithShape="1">
          <a:blip r:embed="rId2">
            <a:extLst>
              <a:ext uri="{28A0092B-C50C-407E-A947-70E740481C1C}">
                <a14:useLocalDpi xmlns:a14="http://schemas.microsoft.com/office/drawing/2010/main" val="0"/>
              </a:ext>
            </a:extLst>
          </a:blip>
          <a:srcRect t="4282"/>
          <a:stretch/>
        </p:blipFill>
        <p:spPr>
          <a:xfrm>
            <a:off x="651844" y="4435014"/>
            <a:ext cx="11611696" cy="6449900"/>
          </a:xfrm>
          <a:prstGeom prst="rect">
            <a:avLst/>
          </a:prstGeom>
        </p:spPr>
      </p:pic>
      <p:sp>
        <p:nvSpPr>
          <p:cNvPr id="11" name="TextBox 10">
            <a:extLst>
              <a:ext uri="{FF2B5EF4-FFF2-40B4-BE49-F238E27FC236}">
                <a16:creationId xmlns:a16="http://schemas.microsoft.com/office/drawing/2014/main" id="{0D8F934C-B0F9-455B-9A94-92E294A507DD}"/>
              </a:ext>
            </a:extLst>
          </p:cNvPr>
          <p:cNvSpPr txBox="1"/>
          <p:nvPr/>
        </p:nvSpPr>
        <p:spPr>
          <a:xfrm>
            <a:off x="1423162" y="2892442"/>
            <a:ext cx="12959138" cy="475387"/>
          </a:xfrm>
          <a:prstGeom prst="rect">
            <a:avLst/>
          </a:prstGeom>
          <a:noFill/>
        </p:spPr>
        <p:txBody>
          <a:bodyPr wrap="square">
            <a:spAutoFit/>
          </a:bodyPr>
          <a:lstStyle/>
          <a:p>
            <a:r>
              <a:rPr lang="en-US" sz="2489" b="1" dirty="0">
                <a:latin typeface="Calibri" panose="020F0502020204030204" pitchFamily="34" charset="0"/>
              </a:rPr>
              <a:t>Supplementary Figure 4. </a:t>
            </a:r>
            <a:r>
              <a:rPr lang="en-US" sz="2489" b="1" i="1" dirty="0">
                <a:latin typeface="Calibri" panose="020F0502020204030204" pitchFamily="34" charset="0"/>
              </a:rPr>
              <a:t>Time-Series of QT Interval Monitoring in High-Risk Patients</a:t>
            </a:r>
            <a:endParaRPr lang="en-US" sz="2489" dirty="0">
              <a:latin typeface="Calibri" panose="020F0502020204030204" pitchFamily="34" charset="0"/>
            </a:endParaRPr>
          </a:p>
        </p:txBody>
      </p:sp>
    </p:spTree>
    <p:extLst>
      <p:ext uri="{BB962C8B-B14F-4D97-AF65-F5344CB8AC3E}">
        <p14:creationId xmlns:p14="http://schemas.microsoft.com/office/powerpoint/2010/main" val="418800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0D8F934C-B0F9-455B-9A94-92E294A507DD}"/>
              </a:ext>
            </a:extLst>
          </p:cNvPr>
          <p:cNvSpPr txBox="1"/>
          <p:nvPr/>
        </p:nvSpPr>
        <p:spPr>
          <a:xfrm>
            <a:off x="557394" y="1150926"/>
            <a:ext cx="17033259" cy="858440"/>
          </a:xfrm>
          <a:prstGeom prst="rect">
            <a:avLst/>
          </a:prstGeom>
          <a:noFill/>
        </p:spPr>
        <p:txBody>
          <a:bodyPr wrap="square">
            <a:spAutoFit/>
          </a:bodyPr>
          <a:lstStyle/>
          <a:p>
            <a:r>
              <a:rPr lang="en-US" sz="2489" b="1" dirty="0">
                <a:latin typeface="Calibri" panose="020F0502020204030204" pitchFamily="34" charset="0"/>
              </a:rPr>
              <a:t>Supplementary Figure 4. </a:t>
            </a:r>
            <a:r>
              <a:rPr lang="en-US" sz="2489" b="1" dirty="0"/>
              <a:t>Structural Optimization of Fluoroquinolones to Reduce </a:t>
            </a:r>
            <a:r>
              <a:rPr lang="en-US" sz="2489" b="1" dirty="0" err="1"/>
              <a:t>hERG</a:t>
            </a:r>
            <a:r>
              <a:rPr lang="en-US" sz="2489" b="1" dirty="0"/>
              <a:t>-Mediated Cardiotoxicity while Preserving Antibacterial Activity</a:t>
            </a:r>
            <a:endParaRPr lang="en-US" sz="2489" b="1" dirty="0">
              <a:latin typeface="Calibri" panose="020F0502020204030204" pitchFamily="34" charset="0"/>
            </a:endParaRPr>
          </a:p>
        </p:txBody>
      </p:sp>
      <p:sp>
        <p:nvSpPr>
          <p:cNvPr id="9" name="TextBox 8">
            <a:extLst>
              <a:ext uri="{FF2B5EF4-FFF2-40B4-BE49-F238E27FC236}">
                <a16:creationId xmlns:a16="http://schemas.microsoft.com/office/drawing/2014/main" id="{7F9D534A-54A1-4FBF-9848-CA9848F4D82A}"/>
              </a:ext>
            </a:extLst>
          </p:cNvPr>
          <p:cNvSpPr txBox="1"/>
          <p:nvPr/>
        </p:nvSpPr>
        <p:spPr>
          <a:xfrm>
            <a:off x="557394" y="11747786"/>
            <a:ext cx="20669749" cy="3785652"/>
          </a:xfrm>
          <a:prstGeom prst="rect">
            <a:avLst/>
          </a:prstGeom>
          <a:noFill/>
        </p:spPr>
        <p:txBody>
          <a:bodyPr wrap="square">
            <a:spAutoFit/>
          </a:bodyPr>
          <a:lstStyle/>
          <a:p>
            <a:r>
              <a:rPr lang="en-US" sz="2400" b="1" dirty="0"/>
              <a:t>Footnote*</a:t>
            </a:r>
          </a:p>
          <a:p>
            <a:r>
              <a:rPr lang="en-US" sz="2400" dirty="0"/>
              <a:t>The top structure depicts the native fluoroquinolone scaffold associated with elevated </a:t>
            </a:r>
            <a:r>
              <a:rPr lang="en-US" sz="2400" dirty="0" err="1"/>
              <a:t>hERG</a:t>
            </a:r>
            <a:r>
              <a:rPr lang="en-US" sz="2400" dirty="0"/>
              <a:t> channel binding and cardiotoxic risk. Modifications at the C7 substituent (replacement of bulky, lipophilic groups with smaller, less hydrophobic moieties) and adjustments at the C8 position are proposed to reduce </a:t>
            </a:r>
            <a:r>
              <a:rPr lang="en-US" sz="2400" dirty="0" err="1"/>
              <a:t>hERG</a:t>
            </a:r>
            <a:r>
              <a:rPr lang="en-US" sz="2400" dirty="0"/>
              <a:t> affinity without disrupting DNA gyrase and topoisomerase IV binding necessary for antibacterial activity. Specifically, modifying the C7 ring and controlling C8 electronegativity modulate antibacterial spectrum while minimizing QT prolongation risk. Strategies were guided by molecular docking, QSAR modeling, and literature-based pharmacophore analyses.</a:t>
            </a:r>
          </a:p>
          <a:p>
            <a:r>
              <a:rPr lang="en-US" sz="2400" dirty="0"/>
              <a:t>Abbreviations:</a:t>
            </a:r>
            <a:br>
              <a:rPr lang="en-US" sz="2400" dirty="0"/>
            </a:br>
            <a:r>
              <a:rPr lang="en-US" sz="2400" dirty="0" err="1"/>
              <a:t>hERG</a:t>
            </a:r>
            <a:r>
              <a:rPr lang="en-US" sz="2400" dirty="0"/>
              <a:t> = human Ether-à-go-go-Related Gene potassium channel;</a:t>
            </a:r>
            <a:br>
              <a:rPr lang="en-US" sz="2400" dirty="0"/>
            </a:br>
            <a:r>
              <a:rPr lang="en-US" sz="2400" dirty="0"/>
              <a:t>QT = interval on electrocardiogram associated with ventricular repolarization;</a:t>
            </a:r>
            <a:br>
              <a:rPr lang="en-US" sz="2400" dirty="0"/>
            </a:br>
            <a:r>
              <a:rPr lang="en-US" sz="2400" dirty="0"/>
              <a:t>QSAR = Quantitative Structure-Activity Relationship.</a:t>
            </a:r>
          </a:p>
        </p:txBody>
      </p:sp>
      <p:grpSp>
        <p:nvGrpSpPr>
          <p:cNvPr id="8" name="Group 7">
            <a:extLst>
              <a:ext uri="{FF2B5EF4-FFF2-40B4-BE49-F238E27FC236}">
                <a16:creationId xmlns:a16="http://schemas.microsoft.com/office/drawing/2014/main" id="{B5A75E68-D8D1-4509-83E7-E2EF5FFE8D15}"/>
              </a:ext>
            </a:extLst>
          </p:cNvPr>
          <p:cNvGrpSpPr/>
          <p:nvPr/>
        </p:nvGrpSpPr>
        <p:grpSpPr>
          <a:xfrm>
            <a:off x="557394" y="2978793"/>
            <a:ext cx="17828577" cy="7732749"/>
            <a:chOff x="851308" y="4970879"/>
            <a:chExt cx="15496627" cy="7562382"/>
          </a:xfrm>
        </p:grpSpPr>
        <p:pic>
          <p:nvPicPr>
            <p:cNvPr id="2" name="Picture 1">
              <a:extLst>
                <a:ext uri="{FF2B5EF4-FFF2-40B4-BE49-F238E27FC236}">
                  <a16:creationId xmlns:a16="http://schemas.microsoft.com/office/drawing/2014/main" id="{BF137462-5AC1-4E51-91F7-B51089FCD1E6}"/>
                </a:ext>
              </a:extLst>
            </p:cNvPr>
            <p:cNvPicPr>
              <a:picLocks noChangeAspect="1"/>
            </p:cNvPicPr>
            <p:nvPr/>
          </p:nvPicPr>
          <p:blipFill>
            <a:blip r:embed="rId2"/>
            <a:stretch>
              <a:fillRect/>
            </a:stretch>
          </p:blipFill>
          <p:spPr>
            <a:xfrm>
              <a:off x="851308" y="4997774"/>
              <a:ext cx="7934245" cy="7517199"/>
            </a:xfrm>
            <a:prstGeom prst="rect">
              <a:avLst/>
            </a:prstGeom>
          </p:spPr>
        </p:pic>
        <p:pic>
          <p:nvPicPr>
            <p:cNvPr id="4" name="Picture 3">
              <a:extLst>
                <a:ext uri="{FF2B5EF4-FFF2-40B4-BE49-F238E27FC236}">
                  <a16:creationId xmlns:a16="http://schemas.microsoft.com/office/drawing/2014/main" id="{0C79514D-55E2-4891-95A8-CFC2B6569846}"/>
                </a:ext>
              </a:extLst>
            </p:cNvPr>
            <p:cNvPicPr>
              <a:picLocks noChangeAspect="1"/>
            </p:cNvPicPr>
            <p:nvPr/>
          </p:nvPicPr>
          <p:blipFill>
            <a:blip r:embed="rId3"/>
            <a:stretch>
              <a:fillRect/>
            </a:stretch>
          </p:blipFill>
          <p:spPr>
            <a:xfrm>
              <a:off x="8785553" y="4970879"/>
              <a:ext cx="7562382" cy="7562382"/>
            </a:xfrm>
            <a:prstGeom prst="rect">
              <a:avLst/>
            </a:prstGeom>
          </p:spPr>
        </p:pic>
        <p:cxnSp>
          <p:nvCxnSpPr>
            <p:cNvPr id="7" name="Straight Connector 6">
              <a:extLst>
                <a:ext uri="{FF2B5EF4-FFF2-40B4-BE49-F238E27FC236}">
                  <a16:creationId xmlns:a16="http://schemas.microsoft.com/office/drawing/2014/main" id="{8D536E5E-8453-488E-94B2-B052CCE604BF}"/>
                </a:ext>
              </a:extLst>
            </p:cNvPr>
            <p:cNvCxnSpPr/>
            <p:nvPr/>
          </p:nvCxnSpPr>
          <p:spPr>
            <a:xfrm>
              <a:off x="8481060" y="5542278"/>
              <a:ext cx="0" cy="635508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1563462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DA8AE8-A1E3-436F-B219-6062D906344D}"/>
              </a:ext>
            </a:extLst>
          </p:cNvPr>
          <p:cNvSpPr txBox="1"/>
          <p:nvPr/>
        </p:nvSpPr>
        <p:spPr>
          <a:xfrm>
            <a:off x="379141" y="1120878"/>
            <a:ext cx="21187317" cy="1077218"/>
          </a:xfrm>
          <a:prstGeom prst="rect">
            <a:avLst/>
          </a:prstGeom>
          <a:noFill/>
        </p:spPr>
        <p:txBody>
          <a:bodyPr wrap="square">
            <a:spAutoFit/>
          </a:bodyPr>
          <a:lstStyle/>
          <a:p>
            <a:r>
              <a:rPr lang="en-US" sz="3200" b="1" dirty="0"/>
              <a:t>Supplementary Table 1</a:t>
            </a:r>
            <a:r>
              <a:rPr lang="en-US" sz="3200" b="1" dirty="0">
                <a:latin typeface="Calibri" panose="020F0502020204030204" pitchFamily="34" charset="0"/>
              </a:rPr>
              <a:t>: Demographic and Clinical Characteristics of UAE Patients with Fluoroquinolone-Induced Cardiovascular ADRs (2018–2023)</a:t>
            </a:r>
            <a:endParaRPr lang="en-US" sz="3200" dirty="0"/>
          </a:p>
        </p:txBody>
      </p:sp>
      <p:graphicFrame>
        <p:nvGraphicFramePr>
          <p:cNvPr id="7" name="Table 7">
            <a:extLst>
              <a:ext uri="{FF2B5EF4-FFF2-40B4-BE49-F238E27FC236}">
                <a16:creationId xmlns:a16="http://schemas.microsoft.com/office/drawing/2014/main" id="{3D895496-6055-4954-92D3-CDA7ED4635E7}"/>
              </a:ext>
            </a:extLst>
          </p:cNvPr>
          <p:cNvGraphicFramePr>
            <a:graphicFrameLocks noGrp="1"/>
          </p:cNvGraphicFramePr>
          <p:nvPr>
            <p:extLst>
              <p:ext uri="{D42A27DB-BD31-4B8C-83A1-F6EECF244321}">
                <p14:modId xmlns:p14="http://schemas.microsoft.com/office/powerpoint/2010/main" val="837348018"/>
              </p:ext>
            </p:extLst>
          </p:nvPr>
        </p:nvGraphicFramePr>
        <p:xfrm>
          <a:off x="948188" y="2785466"/>
          <a:ext cx="14642197" cy="7948011"/>
        </p:xfrm>
        <a:graphic>
          <a:graphicData uri="http://schemas.openxmlformats.org/drawingml/2006/table">
            <a:tbl>
              <a:tblPr firstRow="1" bandRow="1">
                <a:tableStyleId>{5940675A-B579-460E-94D1-54222C63F5DA}</a:tableStyleId>
              </a:tblPr>
              <a:tblGrid>
                <a:gridCol w="3604654">
                  <a:extLst>
                    <a:ext uri="{9D8B030D-6E8A-4147-A177-3AD203B41FA5}">
                      <a16:colId xmlns:a16="http://schemas.microsoft.com/office/drawing/2014/main" val="3183752875"/>
                    </a:ext>
                  </a:extLst>
                </a:gridCol>
                <a:gridCol w="2728967">
                  <a:extLst>
                    <a:ext uri="{9D8B030D-6E8A-4147-A177-3AD203B41FA5}">
                      <a16:colId xmlns:a16="http://schemas.microsoft.com/office/drawing/2014/main" val="1992982870"/>
                    </a:ext>
                  </a:extLst>
                </a:gridCol>
                <a:gridCol w="5077339">
                  <a:extLst>
                    <a:ext uri="{9D8B030D-6E8A-4147-A177-3AD203B41FA5}">
                      <a16:colId xmlns:a16="http://schemas.microsoft.com/office/drawing/2014/main" val="58736877"/>
                    </a:ext>
                  </a:extLst>
                </a:gridCol>
                <a:gridCol w="3231237">
                  <a:extLst>
                    <a:ext uri="{9D8B030D-6E8A-4147-A177-3AD203B41FA5}">
                      <a16:colId xmlns:a16="http://schemas.microsoft.com/office/drawing/2014/main" val="3658555342"/>
                    </a:ext>
                  </a:extLst>
                </a:gridCol>
              </a:tblGrid>
              <a:tr h="14655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latin typeface="Calibri" panose="020F0502020204030204" pitchFamily="34" charset="0"/>
                        </a:rPr>
                        <a:t>Characteristic</a:t>
                      </a:r>
                      <a:endParaRPr lang="en-US" sz="2400" dirty="0">
                        <a:effectLst/>
                        <a:latin typeface="Calibri" panose="020F0502020204030204" pitchFamily="34" charset="0"/>
                      </a:endParaRPr>
                    </a:p>
                    <a:p>
                      <a:endParaRPr lang="en-US" sz="24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latin typeface="Calibri" panose="020F0502020204030204" pitchFamily="34" charset="0"/>
                        </a:rPr>
                        <a:t>Value</a:t>
                      </a:r>
                      <a:endParaRPr lang="en-US" sz="2400" dirty="0">
                        <a:effectLst/>
                        <a:latin typeface="Calibri" panose="020F0502020204030204" pitchFamily="34" charset="0"/>
                      </a:endParaRPr>
                    </a:p>
                    <a:p>
                      <a:endParaRPr lang="en-US" sz="2400" dirty="0"/>
                    </a:p>
                  </a:txBody>
                  <a:tcPr marL="162560" marR="162560" marT="81280" marB="81280"/>
                </a:tc>
                <a:tc>
                  <a:txBody>
                    <a:bodyPr/>
                    <a:lstStyle/>
                    <a:p>
                      <a:r>
                        <a:rPr lang="en-US" sz="2400" b="1" dirty="0">
                          <a:effectLst/>
                          <a:latin typeface="Calibri" panose="020F0502020204030204" pitchFamily="34" charset="0"/>
                        </a:rPr>
                        <a:t>Comparison to Global Data* </a:t>
                      </a:r>
                      <a:endParaRPr lang="en-US" sz="24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latin typeface="Calibri" panose="020F0502020204030204" pitchFamily="34" charset="0"/>
                        </a:rPr>
                        <a:t>95% CI</a:t>
                      </a:r>
                      <a:endParaRPr lang="en-US" sz="2400" dirty="0">
                        <a:effectLst/>
                        <a:latin typeface="Calibri" panose="020F0502020204030204" pitchFamily="34" charset="0"/>
                      </a:endParaRPr>
                    </a:p>
                  </a:txBody>
                  <a:tcPr marL="162560" marR="162560" marT="81280" marB="81280"/>
                </a:tc>
                <a:extLst>
                  <a:ext uri="{0D108BD9-81ED-4DB2-BD59-A6C34878D82A}">
                    <a16:rowId xmlns:a16="http://schemas.microsoft.com/office/drawing/2014/main" val="4070439098"/>
                  </a:ext>
                </a:extLst>
              </a:tr>
              <a:tr h="18253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rPr>
                        <a:t>Age (years, mean ± SD)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rPr>
                        <a:t>Sex (Female ± Male)</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 </a:t>
                      </a:r>
                      <a:r>
                        <a:rPr lang="en-US" sz="2400" dirty="0">
                          <a:effectLst/>
                          <a:latin typeface="Calibri" panose="020F0502020204030204" pitchFamily="34" charset="0"/>
                        </a:rPr>
                        <a:t>56 ± 15</a:t>
                      </a:r>
                    </a:p>
                    <a:p>
                      <a:endParaRPr lang="en-US" sz="2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rPr>
                        <a:t>64% : 36%</a:t>
                      </a:r>
                    </a:p>
                    <a:p>
                      <a:endParaRPr lang="en-US" sz="24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rPr>
                        <a:t>↑ 12% vs. EU (50 ± 14)</a:t>
                      </a:r>
                    </a:p>
                    <a:p>
                      <a:endParaRPr lang="en-US" sz="2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rPr>
                        <a:t>↑ 18% female predominance vs. US</a:t>
                      </a:r>
                    </a:p>
                    <a:p>
                      <a:endParaRPr lang="en-US" sz="24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rPr>
                        <a:t>54–58</a:t>
                      </a:r>
                    </a:p>
                    <a:p>
                      <a:endParaRPr lang="en-US" sz="2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rPr>
                        <a:t>61–67% / 33–39%</a:t>
                      </a:r>
                    </a:p>
                  </a:txBody>
                  <a:tcPr marL="162560" marR="162560" marT="81280" marB="81280"/>
                </a:tc>
                <a:extLst>
                  <a:ext uri="{0D108BD9-81ED-4DB2-BD59-A6C34878D82A}">
                    <a16:rowId xmlns:a16="http://schemas.microsoft.com/office/drawing/2014/main" val="3043566417"/>
                  </a:ext>
                </a:extLst>
              </a:tr>
              <a:tr h="651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latin typeface="Calibri" panose="020F0502020204030204" pitchFamily="34" charset="0"/>
                        </a:rPr>
                        <a:t>Comorbidities</a:t>
                      </a:r>
                      <a:endParaRPr lang="en-US" sz="2400" dirty="0">
                        <a:effectLst/>
                        <a:latin typeface="Calibri" panose="020F0502020204030204" pitchFamily="34" charset="0"/>
                      </a:endParaRPr>
                    </a:p>
                    <a:p>
                      <a:endParaRPr lang="en-US" sz="10200" dirty="0"/>
                    </a:p>
                  </a:txBody>
                  <a:tcPr marL="162560" marR="162560" marT="81280" marB="81280"/>
                </a:tc>
                <a:tc>
                  <a:txBody>
                    <a:bodyPr/>
                    <a:lstStyle/>
                    <a:p>
                      <a:endParaRPr lang="en-US" sz="10200"/>
                    </a:p>
                  </a:txBody>
                  <a:tcPr marL="162560" marR="162560" marT="81280" marB="81280"/>
                </a:tc>
                <a:tc>
                  <a:txBody>
                    <a:bodyPr/>
                    <a:lstStyle/>
                    <a:p>
                      <a:endParaRPr lang="en-US" sz="10200" dirty="0"/>
                    </a:p>
                  </a:txBody>
                  <a:tcPr marL="162560" marR="162560" marT="81280" marB="81280"/>
                </a:tc>
                <a:tc>
                  <a:txBody>
                    <a:bodyPr/>
                    <a:lstStyle/>
                    <a:p>
                      <a:endParaRPr lang="en-US" sz="10200" dirty="0"/>
                    </a:p>
                  </a:txBody>
                  <a:tcPr marL="162560" marR="162560" marT="81280" marB="81280"/>
                </a:tc>
                <a:extLst>
                  <a:ext uri="{0D108BD9-81ED-4DB2-BD59-A6C34878D82A}">
                    <a16:rowId xmlns:a16="http://schemas.microsoft.com/office/drawing/2014/main" val="1884160895"/>
                  </a:ext>
                </a:extLst>
              </a:tr>
              <a:tr h="25743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Hypertension</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Diabetes Mellitus</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Prior Cardiac Disease</a:t>
                      </a:r>
                    </a:p>
                    <a:p>
                      <a:endParaRPr lang="en-US" sz="20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40%</a:t>
                      </a:r>
                    </a:p>
                    <a:p>
                      <a:endParaRPr lang="en-US" sz="2000" dirty="0"/>
                    </a:p>
                    <a:p>
                      <a:r>
                        <a:rPr lang="en-US" sz="2000" dirty="0"/>
                        <a:t>25%</a:t>
                      </a:r>
                    </a:p>
                    <a:p>
                      <a:endParaRPr lang="en-US" sz="2000" dirty="0"/>
                    </a:p>
                    <a:p>
                      <a:r>
                        <a:rPr lang="en-US" sz="2000" dirty="0"/>
                        <a:t>15%</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 Global average (38%)</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 8% vs. WHO East Med Region</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 FDA FAERS data (14%)</a:t>
                      </a:r>
                    </a:p>
                    <a:p>
                      <a:endParaRPr lang="en-US" sz="2000" dirty="0"/>
                    </a:p>
                  </a:txBody>
                  <a:tcPr marL="162560" marR="162560" marT="81280" marB="81280"/>
                </a:tc>
                <a:tc>
                  <a:txBody>
                    <a:bodyPr/>
                    <a:lstStyle/>
                    <a:p>
                      <a:r>
                        <a:rPr lang="en-US" sz="2000" dirty="0"/>
                        <a:t>37-43%</a:t>
                      </a:r>
                    </a:p>
                    <a:p>
                      <a:endParaRPr lang="en-US" sz="2000" dirty="0"/>
                    </a:p>
                    <a:p>
                      <a:r>
                        <a:rPr lang="en-US" sz="2000" dirty="0"/>
                        <a:t>22-28%</a:t>
                      </a:r>
                    </a:p>
                    <a:p>
                      <a:endParaRPr lang="en-US" sz="2000" dirty="0"/>
                    </a:p>
                    <a:p>
                      <a:r>
                        <a:rPr lang="en-US" sz="2000" dirty="0"/>
                        <a:t>13-17%</a:t>
                      </a:r>
                    </a:p>
                  </a:txBody>
                  <a:tcPr marL="162560" marR="162560" marT="81280" marB="81280"/>
                </a:tc>
                <a:extLst>
                  <a:ext uri="{0D108BD9-81ED-4DB2-BD59-A6C34878D82A}">
                    <a16:rowId xmlns:a16="http://schemas.microsoft.com/office/drawing/2014/main" val="3342380636"/>
                  </a:ext>
                </a:extLst>
              </a:tr>
            </a:tbl>
          </a:graphicData>
        </a:graphic>
      </p:graphicFrame>
    </p:spTree>
    <p:extLst>
      <p:ext uri="{BB962C8B-B14F-4D97-AF65-F5344CB8AC3E}">
        <p14:creationId xmlns:p14="http://schemas.microsoft.com/office/powerpoint/2010/main" val="247496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8ED9B6-C38C-444B-AC4A-96E657AFDE84}"/>
              </a:ext>
            </a:extLst>
          </p:cNvPr>
          <p:cNvSpPr txBox="1"/>
          <p:nvPr/>
        </p:nvSpPr>
        <p:spPr>
          <a:xfrm>
            <a:off x="234174" y="211255"/>
            <a:ext cx="20436808" cy="1569660"/>
          </a:xfrm>
          <a:prstGeom prst="rect">
            <a:avLst/>
          </a:prstGeom>
          <a:noFill/>
        </p:spPr>
        <p:txBody>
          <a:bodyPr wrap="square">
            <a:spAutoFit/>
          </a:bodyPr>
          <a:lstStyle/>
          <a:p>
            <a:r>
              <a:rPr lang="en-US" sz="3200" b="1" dirty="0"/>
              <a:t>Supplementary Table 1</a:t>
            </a:r>
            <a:r>
              <a:rPr lang="en-US" sz="3200" b="1" dirty="0">
                <a:latin typeface="Calibri" panose="020F0502020204030204" pitchFamily="34" charset="0"/>
              </a:rPr>
              <a:t>: Demographic and Clinical Characteristics of UAE Patients with Fluoroquinolone-Induced Cardiovascular ADRs (2018–2023)</a:t>
            </a:r>
            <a:endParaRPr lang="en-US" sz="3200" dirty="0"/>
          </a:p>
          <a:p>
            <a:r>
              <a:rPr lang="en-US" sz="3200" b="1" dirty="0">
                <a:latin typeface="Calibri" panose="020F0502020204030204" pitchFamily="34" charset="0"/>
              </a:rPr>
              <a:t> </a:t>
            </a:r>
            <a:endParaRPr lang="en-US" sz="3200" dirty="0"/>
          </a:p>
        </p:txBody>
      </p:sp>
      <p:sp>
        <p:nvSpPr>
          <p:cNvPr id="6" name="TextBox 5">
            <a:extLst>
              <a:ext uri="{FF2B5EF4-FFF2-40B4-BE49-F238E27FC236}">
                <a16:creationId xmlns:a16="http://schemas.microsoft.com/office/drawing/2014/main" id="{3878C5D9-5656-4367-896E-7EF4323F5088}"/>
              </a:ext>
            </a:extLst>
          </p:cNvPr>
          <p:cNvSpPr txBox="1"/>
          <p:nvPr/>
        </p:nvSpPr>
        <p:spPr>
          <a:xfrm>
            <a:off x="234174" y="1780915"/>
            <a:ext cx="21044675" cy="1569660"/>
          </a:xfrm>
          <a:prstGeom prst="rect">
            <a:avLst/>
          </a:prstGeom>
          <a:noFill/>
        </p:spPr>
        <p:txBody>
          <a:bodyPr wrap="square">
            <a:spAutoFit/>
          </a:bodyPr>
          <a:lstStyle/>
          <a:p>
            <a:r>
              <a:rPr lang="en-US" sz="3200" dirty="0">
                <a:latin typeface="Calibri" panose="020F0502020204030204" pitchFamily="34" charset="0"/>
              </a:rPr>
              <a:t>Demographic summary of 1,522 UAE-based patients reported with cardiovascular ADRs linked to fluoroquinolone use between 2018–2023.</a:t>
            </a:r>
          </a:p>
          <a:p>
            <a:endParaRPr lang="en-US" sz="3200" dirty="0">
              <a:latin typeface="Calibri" panose="020F0502020204030204" pitchFamily="34" charset="0"/>
            </a:endParaRPr>
          </a:p>
        </p:txBody>
      </p:sp>
      <p:graphicFrame>
        <p:nvGraphicFramePr>
          <p:cNvPr id="7" name="Table 7">
            <a:extLst>
              <a:ext uri="{FF2B5EF4-FFF2-40B4-BE49-F238E27FC236}">
                <a16:creationId xmlns:a16="http://schemas.microsoft.com/office/drawing/2014/main" id="{9603A027-8291-4561-91BF-06B52001E06E}"/>
              </a:ext>
            </a:extLst>
          </p:cNvPr>
          <p:cNvGraphicFramePr>
            <a:graphicFrameLocks noGrp="1"/>
          </p:cNvGraphicFramePr>
          <p:nvPr>
            <p:extLst>
              <p:ext uri="{D42A27DB-BD31-4B8C-83A1-F6EECF244321}">
                <p14:modId xmlns:p14="http://schemas.microsoft.com/office/powerpoint/2010/main" val="349749083"/>
              </p:ext>
            </p:extLst>
          </p:nvPr>
        </p:nvGraphicFramePr>
        <p:xfrm>
          <a:off x="723889" y="3203742"/>
          <a:ext cx="17839508" cy="6791307"/>
        </p:xfrm>
        <a:graphic>
          <a:graphicData uri="http://schemas.openxmlformats.org/drawingml/2006/table">
            <a:tbl>
              <a:tblPr firstRow="1" bandRow="1">
                <a:tableStyleId>{5940675A-B579-460E-94D1-54222C63F5DA}</a:tableStyleId>
              </a:tblPr>
              <a:tblGrid>
                <a:gridCol w="4917930">
                  <a:extLst>
                    <a:ext uri="{9D8B030D-6E8A-4147-A177-3AD203B41FA5}">
                      <a16:colId xmlns:a16="http://schemas.microsoft.com/office/drawing/2014/main" val="4002376846"/>
                    </a:ext>
                  </a:extLst>
                </a:gridCol>
                <a:gridCol w="3879552">
                  <a:extLst>
                    <a:ext uri="{9D8B030D-6E8A-4147-A177-3AD203B41FA5}">
                      <a16:colId xmlns:a16="http://schemas.microsoft.com/office/drawing/2014/main" val="2890135694"/>
                    </a:ext>
                  </a:extLst>
                </a:gridCol>
                <a:gridCol w="4557486">
                  <a:extLst>
                    <a:ext uri="{9D8B030D-6E8A-4147-A177-3AD203B41FA5}">
                      <a16:colId xmlns:a16="http://schemas.microsoft.com/office/drawing/2014/main" val="1339963920"/>
                    </a:ext>
                  </a:extLst>
                </a:gridCol>
                <a:gridCol w="4484540">
                  <a:extLst>
                    <a:ext uri="{9D8B030D-6E8A-4147-A177-3AD203B41FA5}">
                      <a16:colId xmlns:a16="http://schemas.microsoft.com/office/drawing/2014/main" val="2942475015"/>
                    </a:ext>
                  </a:extLst>
                </a:gridCol>
              </a:tblGrid>
              <a:tr h="25546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effectLst/>
                          <a:latin typeface="Calibri" panose="020F0502020204030204" pitchFamily="34" charset="0"/>
                        </a:rPr>
                        <a:t>Characteristic</a:t>
                      </a:r>
                      <a:endParaRPr lang="en-US" sz="2800" dirty="0">
                        <a:effectLst/>
                        <a:latin typeface="Calibri" panose="020F0502020204030204" pitchFamily="34" charset="0"/>
                      </a:endParaRP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effectLst/>
                          <a:latin typeface="Calibri" panose="020F0502020204030204" pitchFamily="34" charset="0"/>
                        </a:rPr>
                        <a:t>Value</a:t>
                      </a:r>
                      <a:endParaRPr lang="en-US" sz="2800" dirty="0">
                        <a:effectLst/>
                        <a:latin typeface="Calibri" panose="020F0502020204030204" pitchFamily="34" charset="0"/>
                      </a:endParaRPr>
                    </a:p>
                  </a:txBody>
                  <a:tcPr marL="162560" marR="162560" marT="81280" marB="81280"/>
                </a:tc>
                <a:tc>
                  <a:txBody>
                    <a:bodyPr/>
                    <a:lstStyle/>
                    <a:p>
                      <a:r>
                        <a:rPr lang="en-US" sz="2800" b="1" dirty="0">
                          <a:effectLst/>
                          <a:latin typeface="Calibri" panose="020F0502020204030204" pitchFamily="34" charset="0"/>
                        </a:rPr>
                        <a:t>Comparison to Global Data* </a:t>
                      </a:r>
                      <a:endParaRPr lang="en-US" sz="28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effectLst/>
                          <a:latin typeface="Calibri" panose="020F0502020204030204" pitchFamily="34" charset="0"/>
                        </a:rPr>
                        <a:t>95% CI</a:t>
                      </a:r>
                      <a:endParaRPr lang="en-US" sz="2800" dirty="0">
                        <a:effectLst/>
                        <a:latin typeface="Calibri" panose="020F0502020204030204" pitchFamily="34" charset="0"/>
                      </a:endParaRPr>
                    </a:p>
                  </a:txBody>
                  <a:tcPr marL="162560" marR="162560" marT="81280" marB="81280"/>
                </a:tc>
                <a:extLst>
                  <a:ext uri="{0D108BD9-81ED-4DB2-BD59-A6C34878D82A}">
                    <a16:rowId xmlns:a16="http://schemas.microsoft.com/office/drawing/2014/main" val="2231202447"/>
                  </a:ext>
                </a:extLst>
              </a:tr>
              <a:tr h="18795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Age (years, mean ± SD)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Sex (Female ± Male)</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 </a:t>
                      </a:r>
                      <a:r>
                        <a:rPr lang="en-US" sz="2000" dirty="0">
                          <a:effectLst/>
                          <a:latin typeface="Calibri" panose="020F0502020204030204" pitchFamily="34" charset="0"/>
                        </a:rPr>
                        <a:t>56 ± 15</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64% : 36%</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 12% vs. EU (50 ± 14)</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 18% female predominance vs. US</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54–58</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61–67% / 33–39%</a:t>
                      </a:r>
                    </a:p>
                  </a:txBody>
                  <a:tcPr marL="162560" marR="162560" marT="81280" marB="81280"/>
                </a:tc>
                <a:extLst>
                  <a:ext uri="{0D108BD9-81ED-4DB2-BD59-A6C34878D82A}">
                    <a16:rowId xmlns:a16="http://schemas.microsoft.com/office/drawing/2014/main" val="2233307621"/>
                  </a:ext>
                </a:extLst>
              </a:tr>
              <a:tr h="17968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latin typeface="Calibri" panose="020F0502020204030204" pitchFamily="34" charset="0"/>
                        </a:rPr>
                        <a:t>Comorbidities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Hypertension</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Diabetes Mellitus</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Prior Cardiac Disease</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40%</a:t>
                      </a:r>
                    </a:p>
                    <a:p>
                      <a:endParaRPr lang="en-US" sz="2000" dirty="0"/>
                    </a:p>
                    <a:p>
                      <a:r>
                        <a:rPr lang="en-US" sz="2000" dirty="0"/>
                        <a:t>25%</a:t>
                      </a:r>
                    </a:p>
                    <a:p>
                      <a:endParaRPr lang="en-US" sz="2000" dirty="0"/>
                    </a:p>
                    <a:p>
                      <a:r>
                        <a:rPr lang="en-US" sz="2000" dirty="0"/>
                        <a:t>15%</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 Global average (38%)</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 8% vs. WHO East Med Region</a:t>
                      </a:r>
                    </a:p>
                    <a:p>
                      <a:endParaRPr lang="en-US"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rPr>
                        <a:t>↔ FDA FAERS data (14%)</a:t>
                      </a:r>
                    </a:p>
                  </a:txBody>
                  <a:tcPr marL="162560" marR="162560" marT="81280" marB="81280"/>
                </a:tc>
                <a:tc>
                  <a:txBody>
                    <a:bodyPr/>
                    <a:lstStyle/>
                    <a:p>
                      <a:endParaRPr lang="en-US" sz="2000" dirty="0"/>
                    </a:p>
                    <a:p>
                      <a:endParaRPr lang="en-US" sz="2000" dirty="0"/>
                    </a:p>
                    <a:p>
                      <a:r>
                        <a:rPr lang="en-US" sz="2000" dirty="0"/>
                        <a:t>37-43%</a:t>
                      </a:r>
                    </a:p>
                    <a:p>
                      <a:endParaRPr lang="en-US" sz="2000" dirty="0"/>
                    </a:p>
                    <a:p>
                      <a:r>
                        <a:rPr lang="en-US" sz="2000" dirty="0"/>
                        <a:t>22-28%</a:t>
                      </a:r>
                    </a:p>
                    <a:p>
                      <a:endParaRPr lang="en-US" sz="2000" dirty="0"/>
                    </a:p>
                    <a:p>
                      <a:r>
                        <a:rPr lang="en-US" sz="2000" dirty="0"/>
                        <a:t>13-17%</a:t>
                      </a:r>
                    </a:p>
                  </a:txBody>
                  <a:tcPr marL="162560" marR="162560" marT="81280" marB="81280"/>
                </a:tc>
                <a:extLst>
                  <a:ext uri="{0D108BD9-81ED-4DB2-BD59-A6C34878D82A}">
                    <a16:rowId xmlns:a16="http://schemas.microsoft.com/office/drawing/2014/main" val="2997580302"/>
                  </a:ext>
                </a:extLst>
              </a:tr>
            </a:tbl>
          </a:graphicData>
        </a:graphic>
      </p:graphicFrame>
      <p:sp>
        <p:nvSpPr>
          <p:cNvPr id="8" name="TextBox 7">
            <a:extLst>
              <a:ext uri="{FF2B5EF4-FFF2-40B4-BE49-F238E27FC236}">
                <a16:creationId xmlns:a16="http://schemas.microsoft.com/office/drawing/2014/main" id="{6F0FDBB4-BC16-4543-8565-37145058D00E}"/>
              </a:ext>
            </a:extLst>
          </p:cNvPr>
          <p:cNvSpPr txBox="1"/>
          <p:nvPr/>
        </p:nvSpPr>
        <p:spPr>
          <a:xfrm>
            <a:off x="723889" y="14418249"/>
            <a:ext cx="17099387" cy="646331"/>
          </a:xfrm>
          <a:prstGeom prst="rect">
            <a:avLst/>
          </a:prstGeom>
          <a:noFill/>
        </p:spPr>
        <p:txBody>
          <a:bodyPr wrap="square">
            <a:spAutoFit/>
          </a:bodyPr>
          <a:lstStyle/>
          <a:p>
            <a:r>
              <a:rPr lang="en-US" sz="1800" b="1" dirty="0">
                <a:latin typeface="Calibri" panose="020F0502020204030204" pitchFamily="34" charset="0"/>
              </a:rPr>
              <a:t>Footnote*</a:t>
            </a:r>
            <a:r>
              <a:rPr lang="en-US" sz="1800" dirty="0">
                <a:latin typeface="Calibri" panose="020F0502020204030204" pitchFamily="34" charset="0"/>
              </a:rPr>
              <a:t>: Global references: WHO </a:t>
            </a:r>
            <a:r>
              <a:rPr lang="en-US" sz="1800" dirty="0" err="1">
                <a:latin typeface="Calibri" panose="020F0502020204030204" pitchFamily="34" charset="0"/>
              </a:rPr>
              <a:t>VigiBase</a:t>
            </a:r>
            <a:r>
              <a:rPr lang="en-US" sz="1800" dirty="0">
                <a:latin typeface="Calibri" panose="020F0502020204030204" pitchFamily="34" charset="0"/>
              </a:rPr>
              <a:t> (2023) and FDA FAERS (2022). Female predominance in ADRs was statistically significant (</a:t>
            </a:r>
            <a:r>
              <a:rPr lang="en-US" sz="1800" b="1" dirty="0">
                <a:latin typeface="Calibri" panose="020F0502020204030204" pitchFamily="34" charset="0"/>
              </a:rPr>
              <a:t>χ²</a:t>
            </a:r>
            <a:r>
              <a:rPr lang="en-US" sz="1800" dirty="0">
                <a:latin typeface="Calibri" panose="020F0502020204030204" pitchFamily="34" charset="0"/>
              </a:rPr>
              <a:t>, </a:t>
            </a:r>
            <a:r>
              <a:rPr lang="en-US" sz="1800" i="1" dirty="0">
                <a:latin typeface="Calibri" panose="020F0502020204030204" pitchFamily="34" charset="0"/>
              </a:rPr>
              <a:t>p</a:t>
            </a:r>
            <a:r>
              <a:rPr lang="en-US" sz="1800" dirty="0">
                <a:latin typeface="Calibri" panose="020F0502020204030204" pitchFamily="34" charset="0"/>
              </a:rPr>
              <a:t> &lt; 0.01).</a:t>
            </a:r>
          </a:p>
          <a:p>
            <a:r>
              <a:rPr lang="en-US" sz="1800" dirty="0">
                <a:latin typeface="Calibri" panose="020F0502020204030204" pitchFamily="34" charset="0"/>
              </a:rPr>
              <a:t>.</a:t>
            </a:r>
          </a:p>
        </p:txBody>
      </p:sp>
    </p:spTree>
    <p:extLst>
      <p:ext uri="{BB962C8B-B14F-4D97-AF65-F5344CB8AC3E}">
        <p14:creationId xmlns:p14="http://schemas.microsoft.com/office/powerpoint/2010/main" val="1085788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8ED9B6-C38C-444B-AC4A-96E657AFDE84}"/>
              </a:ext>
            </a:extLst>
          </p:cNvPr>
          <p:cNvSpPr txBox="1"/>
          <p:nvPr/>
        </p:nvSpPr>
        <p:spPr>
          <a:xfrm>
            <a:off x="816065" y="2285151"/>
            <a:ext cx="17377273" cy="584775"/>
          </a:xfrm>
          <a:prstGeom prst="rect">
            <a:avLst/>
          </a:prstGeom>
          <a:noFill/>
        </p:spPr>
        <p:txBody>
          <a:bodyPr wrap="square">
            <a:spAutoFit/>
          </a:bodyPr>
          <a:lstStyle/>
          <a:p>
            <a:r>
              <a:rPr lang="en-US" sz="3200" b="1" dirty="0"/>
              <a:t>Supplementary Table 2</a:t>
            </a:r>
            <a:r>
              <a:rPr lang="en-US" sz="3200" b="1" dirty="0">
                <a:latin typeface="Calibri" panose="020F0502020204030204" pitchFamily="34" charset="0"/>
              </a:rPr>
              <a:t>: Table 4: Machine Learning Model Performance for Predicting Cardiac ADRs </a:t>
            </a:r>
            <a:endParaRPr lang="en-US" sz="3200" dirty="0"/>
          </a:p>
        </p:txBody>
      </p:sp>
      <p:sp>
        <p:nvSpPr>
          <p:cNvPr id="6" name="TextBox 5">
            <a:extLst>
              <a:ext uri="{FF2B5EF4-FFF2-40B4-BE49-F238E27FC236}">
                <a16:creationId xmlns:a16="http://schemas.microsoft.com/office/drawing/2014/main" id="{3878C5D9-5656-4367-896E-7EF4323F5088}"/>
              </a:ext>
            </a:extLst>
          </p:cNvPr>
          <p:cNvSpPr txBox="1"/>
          <p:nvPr/>
        </p:nvSpPr>
        <p:spPr>
          <a:xfrm>
            <a:off x="816065" y="4187732"/>
            <a:ext cx="22474409" cy="584775"/>
          </a:xfrm>
          <a:prstGeom prst="rect">
            <a:avLst/>
          </a:prstGeom>
          <a:noFill/>
        </p:spPr>
        <p:txBody>
          <a:bodyPr wrap="square">
            <a:spAutoFit/>
          </a:bodyPr>
          <a:lstStyle/>
          <a:p>
            <a:r>
              <a:rPr lang="en-US" sz="3200" dirty="0">
                <a:latin typeface="Calibri" panose="020F0502020204030204" pitchFamily="34" charset="0"/>
              </a:rPr>
              <a:t>Models trained on UAE DOH clinical records (2018–2023) to predict ADR occurrence. NLP-based models processed physician notes.</a:t>
            </a:r>
          </a:p>
        </p:txBody>
      </p:sp>
      <p:graphicFrame>
        <p:nvGraphicFramePr>
          <p:cNvPr id="7" name="Table 7">
            <a:extLst>
              <a:ext uri="{FF2B5EF4-FFF2-40B4-BE49-F238E27FC236}">
                <a16:creationId xmlns:a16="http://schemas.microsoft.com/office/drawing/2014/main" id="{9603A027-8291-4561-91BF-06B52001E06E}"/>
              </a:ext>
            </a:extLst>
          </p:cNvPr>
          <p:cNvGraphicFramePr>
            <a:graphicFrameLocks noGrp="1"/>
          </p:cNvGraphicFramePr>
          <p:nvPr/>
        </p:nvGraphicFramePr>
        <p:xfrm>
          <a:off x="1093951" y="5722369"/>
          <a:ext cx="13147670" cy="5490277"/>
        </p:xfrm>
        <a:graphic>
          <a:graphicData uri="http://schemas.openxmlformats.org/drawingml/2006/table">
            <a:tbl>
              <a:tblPr firstRow="1" bandRow="1">
                <a:tableStyleId>{5940675A-B579-460E-94D1-54222C63F5DA}</a:tableStyleId>
              </a:tblPr>
              <a:tblGrid>
                <a:gridCol w="3043099">
                  <a:extLst>
                    <a:ext uri="{9D8B030D-6E8A-4147-A177-3AD203B41FA5}">
                      <a16:colId xmlns:a16="http://schemas.microsoft.com/office/drawing/2014/main" val="4002376846"/>
                    </a:ext>
                  </a:extLst>
                </a:gridCol>
                <a:gridCol w="3043099">
                  <a:extLst>
                    <a:ext uri="{9D8B030D-6E8A-4147-A177-3AD203B41FA5}">
                      <a16:colId xmlns:a16="http://schemas.microsoft.com/office/drawing/2014/main" val="2890135694"/>
                    </a:ext>
                  </a:extLst>
                </a:gridCol>
                <a:gridCol w="2053778">
                  <a:extLst>
                    <a:ext uri="{9D8B030D-6E8A-4147-A177-3AD203B41FA5}">
                      <a16:colId xmlns:a16="http://schemas.microsoft.com/office/drawing/2014/main" val="1339963920"/>
                    </a:ext>
                  </a:extLst>
                </a:gridCol>
                <a:gridCol w="2898690">
                  <a:extLst>
                    <a:ext uri="{9D8B030D-6E8A-4147-A177-3AD203B41FA5}">
                      <a16:colId xmlns:a16="http://schemas.microsoft.com/office/drawing/2014/main" val="2942475015"/>
                    </a:ext>
                  </a:extLst>
                </a:gridCol>
                <a:gridCol w="2109004">
                  <a:extLst>
                    <a:ext uri="{9D8B030D-6E8A-4147-A177-3AD203B41FA5}">
                      <a16:colId xmlns:a16="http://schemas.microsoft.com/office/drawing/2014/main" val="2599022"/>
                    </a:ext>
                  </a:extLst>
                </a:gridCol>
              </a:tblGrid>
              <a:tr h="921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b="1" dirty="0">
                          <a:effectLst/>
                          <a:latin typeface="Calibri" panose="020F0502020204030204" pitchFamily="34" charset="0"/>
                        </a:rPr>
                        <a:t>Metric</a:t>
                      </a:r>
                      <a:endParaRPr lang="en-US" sz="2500" dirty="0">
                        <a:effectLst/>
                        <a:latin typeface="Calibri" panose="020F0502020204030204" pitchFamily="34" charset="0"/>
                      </a:endParaRPr>
                    </a:p>
                    <a:p>
                      <a:endParaRPr lang="en-US" sz="25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b="1" dirty="0">
                          <a:effectLst/>
                          <a:latin typeface="Calibri" panose="020F0502020204030204" pitchFamily="34" charset="0"/>
                        </a:rPr>
                        <a:t>Random Forest</a:t>
                      </a:r>
                      <a:endParaRPr lang="en-US" sz="2500" dirty="0">
                        <a:effectLst/>
                        <a:latin typeface="Calibri" panose="020F0502020204030204" pitchFamily="34" charset="0"/>
                      </a:endParaRPr>
                    </a:p>
                    <a:p>
                      <a:endParaRPr lang="en-US" sz="25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b="1" dirty="0">
                          <a:effectLst/>
                          <a:latin typeface="Calibri" panose="020F0502020204030204" pitchFamily="34" charset="0"/>
                        </a:rPr>
                        <a:t>SVM</a:t>
                      </a:r>
                      <a:endParaRPr lang="en-US" sz="2500" dirty="0">
                        <a:effectLst/>
                        <a:latin typeface="Calibri" panose="020F0502020204030204" pitchFamily="34" charset="0"/>
                      </a:endParaRPr>
                    </a:p>
                    <a:p>
                      <a:endParaRPr lang="en-US" sz="2500" dirty="0"/>
                    </a:p>
                  </a:txBody>
                  <a:tcPr marL="162560" marR="162560" marT="81280" marB="81280"/>
                </a:tc>
                <a:tc>
                  <a:txBody>
                    <a:bodyPr/>
                    <a:lstStyle/>
                    <a:p>
                      <a:r>
                        <a:rPr lang="en-US" sz="2500" b="1" dirty="0"/>
                        <a:t>Ensemble Model</a:t>
                      </a:r>
                    </a:p>
                  </a:txBody>
                  <a:tcPr marL="162560" marR="162560" marT="81280" marB="81280"/>
                </a:tc>
                <a:tc>
                  <a:txBody>
                    <a:bodyPr/>
                    <a:lstStyle/>
                    <a:p>
                      <a:r>
                        <a:rPr lang="en-US" sz="2500" b="1" dirty="0" err="1"/>
                        <a:t>BioBERT</a:t>
                      </a:r>
                      <a:r>
                        <a:rPr lang="en-US" sz="2500" b="1" dirty="0"/>
                        <a:t>-NLP</a:t>
                      </a:r>
                    </a:p>
                  </a:txBody>
                  <a:tcPr marL="162560" marR="162560" marT="81280" marB="81280"/>
                </a:tc>
                <a:extLst>
                  <a:ext uri="{0D108BD9-81ED-4DB2-BD59-A6C34878D82A}">
                    <a16:rowId xmlns:a16="http://schemas.microsoft.com/office/drawing/2014/main" val="2231202447"/>
                  </a:ext>
                </a:extLst>
              </a:tr>
              <a:tr h="921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dirty="0">
                          <a:effectLst/>
                          <a:latin typeface="Calibri" panose="020F0502020204030204" pitchFamily="34" charset="0"/>
                        </a:rPr>
                        <a:t>Accuracy</a:t>
                      </a:r>
                    </a:p>
                    <a:p>
                      <a:endParaRPr lang="en-US" sz="2500" dirty="0"/>
                    </a:p>
                  </a:txBody>
                  <a:tcPr marL="162560" marR="162560" marT="81280" marB="81280"/>
                </a:tc>
                <a:tc>
                  <a:txBody>
                    <a:bodyPr/>
                    <a:lstStyle/>
                    <a:p>
                      <a:r>
                        <a:rPr lang="en-US" sz="2500" dirty="0"/>
                        <a:t>0.88</a:t>
                      </a:r>
                    </a:p>
                  </a:txBody>
                  <a:tcPr marL="162560" marR="162560" marT="81280" marB="81280"/>
                </a:tc>
                <a:tc>
                  <a:txBody>
                    <a:bodyPr/>
                    <a:lstStyle/>
                    <a:p>
                      <a:r>
                        <a:rPr lang="en-US" sz="2500" dirty="0"/>
                        <a:t>0.82</a:t>
                      </a:r>
                    </a:p>
                  </a:txBody>
                  <a:tcPr marL="162560" marR="162560" marT="81280" marB="81280"/>
                </a:tc>
                <a:tc>
                  <a:txBody>
                    <a:bodyPr/>
                    <a:lstStyle/>
                    <a:p>
                      <a:r>
                        <a:rPr lang="en-US" sz="2500" dirty="0"/>
                        <a:t>0.93</a:t>
                      </a:r>
                    </a:p>
                  </a:txBody>
                  <a:tcPr marL="162560" marR="162560" marT="81280" marB="81280"/>
                </a:tc>
                <a:tc>
                  <a:txBody>
                    <a:bodyPr/>
                    <a:lstStyle/>
                    <a:p>
                      <a:r>
                        <a:rPr lang="en-US" sz="2500" dirty="0"/>
                        <a:t>0.91</a:t>
                      </a:r>
                    </a:p>
                  </a:txBody>
                  <a:tcPr marL="162560" marR="162560" marT="81280" marB="81280"/>
                </a:tc>
                <a:extLst>
                  <a:ext uri="{0D108BD9-81ED-4DB2-BD59-A6C34878D82A}">
                    <a16:rowId xmlns:a16="http://schemas.microsoft.com/office/drawing/2014/main" val="2233307621"/>
                  </a:ext>
                </a:extLst>
              </a:tr>
              <a:tr h="921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dirty="0">
                          <a:effectLst/>
                          <a:latin typeface="Calibri" panose="020F0502020204030204" pitchFamily="34" charset="0"/>
                        </a:rPr>
                        <a:t>Precision</a:t>
                      </a:r>
                    </a:p>
                    <a:p>
                      <a:endParaRPr lang="en-US" sz="2500" dirty="0"/>
                    </a:p>
                  </a:txBody>
                  <a:tcPr marL="162560" marR="162560" marT="81280" marB="81280"/>
                </a:tc>
                <a:tc>
                  <a:txBody>
                    <a:bodyPr/>
                    <a:lstStyle/>
                    <a:p>
                      <a:r>
                        <a:rPr lang="en-US" sz="2500" dirty="0"/>
                        <a:t>0.86</a:t>
                      </a:r>
                    </a:p>
                  </a:txBody>
                  <a:tcPr marL="162560" marR="162560" marT="81280" marB="81280"/>
                </a:tc>
                <a:tc>
                  <a:txBody>
                    <a:bodyPr/>
                    <a:lstStyle/>
                    <a:p>
                      <a:r>
                        <a:rPr lang="en-US" sz="2500" dirty="0"/>
                        <a:t>0.80</a:t>
                      </a:r>
                    </a:p>
                  </a:txBody>
                  <a:tcPr marL="162560" marR="162560" marT="81280" marB="81280"/>
                </a:tc>
                <a:tc>
                  <a:txBody>
                    <a:bodyPr/>
                    <a:lstStyle/>
                    <a:p>
                      <a:r>
                        <a:rPr lang="en-US" sz="2500" dirty="0"/>
                        <a:t>0.92</a:t>
                      </a:r>
                    </a:p>
                  </a:txBody>
                  <a:tcPr marL="162560" marR="162560" marT="81280" marB="81280"/>
                </a:tc>
                <a:tc>
                  <a:txBody>
                    <a:bodyPr/>
                    <a:lstStyle/>
                    <a:p>
                      <a:r>
                        <a:rPr lang="en-US" sz="2500" dirty="0"/>
                        <a:t>0.89</a:t>
                      </a:r>
                    </a:p>
                  </a:txBody>
                  <a:tcPr marL="162560" marR="162560" marT="81280" marB="81280"/>
                </a:tc>
                <a:extLst>
                  <a:ext uri="{0D108BD9-81ED-4DB2-BD59-A6C34878D82A}">
                    <a16:rowId xmlns:a16="http://schemas.microsoft.com/office/drawing/2014/main" val="2443245834"/>
                  </a:ext>
                </a:extLst>
              </a:tr>
              <a:tr h="8674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dirty="0">
                          <a:effectLst/>
                          <a:latin typeface="Calibri" panose="020F0502020204030204" pitchFamily="34" charset="0"/>
                        </a:rPr>
                        <a:t>ROC-AUC</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dirty="0">
                          <a:effectLst/>
                          <a:latin typeface="Calibri" panose="020F0502020204030204" pitchFamily="34" charset="0"/>
                        </a:rPr>
                        <a:t>0.92</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dirty="0">
                          <a:effectLst/>
                          <a:latin typeface="Calibri" panose="020F0502020204030204" pitchFamily="34" charset="0"/>
                        </a:rPr>
                        <a:t>0.87</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dirty="0">
                          <a:effectLst/>
                          <a:latin typeface="Calibri" panose="020F0502020204030204" pitchFamily="34" charset="0"/>
                        </a:rPr>
                        <a:t>0.96</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dirty="0">
                          <a:effectLst/>
                          <a:latin typeface="Calibri" panose="020F0502020204030204" pitchFamily="34" charset="0"/>
                        </a:rPr>
                        <a:t>0.94</a:t>
                      </a:r>
                    </a:p>
                  </a:txBody>
                  <a:tcPr marL="162560" marR="162560" marT="81280" marB="81280"/>
                </a:tc>
                <a:extLst>
                  <a:ext uri="{0D108BD9-81ED-4DB2-BD59-A6C34878D82A}">
                    <a16:rowId xmlns:a16="http://schemas.microsoft.com/office/drawing/2014/main" val="2997580302"/>
                  </a:ext>
                </a:extLst>
              </a:tr>
              <a:tr h="921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dirty="0">
                          <a:effectLst/>
                          <a:latin typeface="Calibri" panose="020F0502020204030204" pitchFamily="34" charset="0"/>
                        </a:rPr>
                        <a:t>Recall</a:t>
                      </a:r>
                    </a:p>
                    <a:p>
                      <a:endParaRPr lang="en-US" sz="2500" dirty="0"/>
                    </a:p>
                  </a:txBody>
                  <a:tcPr marL="162560" marR="162560" marT="81280" marB="81280"/>
                </a:tc>
                <a:tc>
                  <a:txBody>
                    <a:bodyPr/>
                    <a:lstStyle/>
                    <a:p>
                      <a:r>
                        <a:rPr lang="en-US" sz="2500" dirty="0"/>
                        <a:t>0.85</a:t>
                      </a:r>
                    </a:p>
                  </a:txBody>
                  <a:tcPr marL="162560" marR="162560" marT="81280" marB="81280"/>
                </a:tc>
                <a:tc>
                  <a:txBody>
                    <a:bodyPr/>
                    <a:lstStyle/>
                    <a:p>
                      <a:r>
                        <a:rPr lang="en-US" sz="2500" dirty="0"/>
                        <a:t>0.78</a:t>
                      </a:r>
                    </a:p>
                  </a:txBody>
                  <a:tcPr marL="162560" marR="162560" marT="81280" marB="81280"/>
                </a:tc>
                <a:tc>
                  <a:txBody>
                    <a:bodyPr/>
                    <a:lstStyle/>
                    <a:p>
                      <a:r>
                        <a:rPr lang="en-US" sz="2500" dirty="0"/>
                        <a:t>0.91</a:t>
                      </a:r>
                    </a:p>
                  </a:txBody>
                  <a:tcPr marL="162560" marR="162560" marT="81280" marB="81280"/>
                </a:tc>
                <a:tc>
                  <a:txBody>
                    <a:bodyPr/>
                    <a:lstStyle/>
                    <a:p>
                      <a:r>
                        <a:rPr lang="en-US" sz="2500" dirty="0"/>
                        <a:t>0.90</a:t>
                      </a:r>
                    </a:p>
                  </a:txBody>
                  <a:tcPr marL="162560" marR="162560" marT="81280" marB="81280"/>
                </a:tc>
                <a:extLst>
                  <a:ext uri="{0D108BD9-81ED-4DB2-BD59-A6C34878D82A}">
                    <a16:rowId xmlns:a16="http://schemas.microsoft.com/office/drawing/2014/main" val="251853424"/>
                  </a:ext>
                </a:extLst>
              </a:tr>
              <a:tr h="921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dirty="0">
                          <a:effectLst/>
                          <a:latin typeface="Calibri" panose="020F0502020204030204" pitchFamily="34" charset="0"/>
                        </a:rPr>
                        <a:t>F1-Score</a:t>
                      </a:r>
                    </a:p>
                    <a:p>
                      <a:endParaRPr lang="en-US" sz="2500" dirty="0"/>
                    </a:p>
                  </a:txBody>
                  <a:tcPr marL="162560" marR="162560" marT="81280" marB="81280"/>
                </a:tc>
                <a:tc>
                  <a:txBody>
                    <a:bodyPr/>
                    <a:lstStyle/>
                    <a:p>
                      <a:r>
                        <a:rPr lang="en-US" sz="2500" dirty="0"/>
                        <a:t>0.85</a:t>
                      </a:r>
                    </a:p>
                  </a:txBody>
                  <a:tcPr marL="162560" marR="162560" marT="81280" marB="81280"/>
                </a:tc>
                <a:tc>
                  <a:txBody>
                    <a:bodyPr/>
                    <a:lstStyle/>
                    <a:p>
                      <a:r>
                        <a:rPr lang="en-US" sz="2500" dirty="0"/>
                        <a:t>0.79</a:t>
                      </a:r>
                    </a:p>
                  </a:txBody>
                  <a:tcPr marL="162560" marR="162560" marT="81280" marB="81280"/>
                </a:tc>
                <a:tc>
                  <a:txBody>
                    <a:bodyPr/>
                    <a:lstStyle/>
                    <a:p>
                      <a:r>
                        <a:rPr lang="en-US" sz="2500" dirty="0"/>
                        <a:t>0.91</a:t>
                      </a:r>
                    </a:p>
                  </a:txBody>
                  <a:tcPr marL="162560" marR="162560" marT="81280" marB="81280"/>
                </a:tc>
                <a:tc>
                  <a:txBody>
                    <a:bodyPr/>
                    <a:lstStyle/>
                    <a:p>
                      <a:r>
                        <a:rPr lang="en-US" sz="2500" dirty="0"/>
                        <a:t>0.89</a:t>
                      </a:r>
                    </a:p>
                  </a:txBody>
                  <a:tcPr marL="162560" marR="162560" marT="81280" marB="81280"/>
                </a:tc>
                <a:extLst>
                  <a:ext uri="{0D108BD9-81ED-4DB2-BD59-A6C34878D82A}">
                    <a16:rowId xmlns:a16="http://schemas.microsoft.com/office/drawing/2014/main" val="627168721"/>
                  </a:ext>
                </a:extLst>
              </a:tr>
            </a:tbl>
          </a:graphicData>
        </a:graphic>
      </p:graphicFrame>
      <p:sp>
        <p:nvSpPr>
          <p:cNvPr id="8" name="TextBox 7">
            <a:extLst>
              <a:ext uri="{FF2B5EF4-FFF2-40B4-BE49-F238E27FC236}">
                <a16:creationId xmlns:a16="http://schemas.microsoft.com/office/drawing/2014/main" id="{6F0FDBB4-BC16-4543-8565-37145058D00E}"/>
              </a:ext>
            </a:extLst>
          </p:cNvPr>
          <p:cNvSpPr txBox="1"/>
          <p:nvPr/>
        </p:nvSpPr>
        <p:spPr>
          <a:xfrm>
            <a:off x="1093950" y="12655416"/>
            <a:ext cx="17099387" cy="369332"/>
          </a:xfrm>
          <a:prstGeom prst="rect">
            <a:avLst/>
          </a:prstGeom>
          <a:noFill/>
        </p:spPr>
        <p:txBody>
          <a:bodyPr wrap="square">
            <a:spAutoFit/>
          </a:bodyPr>
          <a:lstStyle/>
          <a:p>
            <a:r>
              <a:rPr lang="en-US" sz="1800" b="1" dirty="0">
                <a:latin typeface="Calibri" panose="020F0502020204030204" pitchFamily="34" charset="0"/>
              </a:rPr>
              <a:t>Footnote</a:t>
            </a:r>
            <a:r>
              <a:rPr lang="en-US" sz="1800" dirty="0">
                <a:latin typeface="Calibri" panose="020F0502020204030204" pitchFamily="34" charset="0"/>
              </a:rPr>
              <a:t>: Ensemble model statistically outperformed individual models (</a:t>
            </a:r>
            <a:r>
              <a:rPr lang="en-US" sz="1800" b="1" dirty="0">
                <a:latin typeface="Calibri" panose="020F0502020204030204" pitchFamily="34" charset="0"/>
              </a:rPr>
              <a:t>DeLong test</a:t>
            </a:r>
            <a:r>
              <a:rPr lang="en-US" sz="1800" dirty="0">
                <a:latin typeface="Calibri" panose="020F0502020204030204" pitchFamily="34" charset="0"/>
              </a:rPr>
              <a:t>, </a:t>
            </a:r>
            <a:r>
              <a:rPr lang="en-US" sz="1800" i="1" dirty="0">
                <a:latin typeface="Calibri" panose="020F0502020204030204" pitchFamily="34" charset="0"/>
              </a:rPr>
              <a:t>p</a:t>
            </a:r>
            <a:r>
              <a:rPr lang="en-US" sz="1800" dirty="0">
                <a:latin typeface="Calibri" panose="020F0502020204030204" pitchFamily="34" charset="0"/>
              </a:rPr>
              <a:t> &lt; 0.001), integrating RF, SVM, and </a:t>
            </a:r>
            <a:r>
              <a:rPr lang="en-US" sz="1800" dirty="0" err="1">
                <a:latin typeface="Calibri" panose="020F0502020204030204" pitchFamily="34" charset="0"/>
              </a:rPr>
              <a:t>BioBERT</a:t>
            </a:r>
            <a:r>
              <a:rPr lang="en-US" sz="1800" dirty="0">
                <a:latin typeface="Calibri" panose="020F0502020204030204" pitchFamily="34" charset="0"/>
              </a:rPr>
              <a:t> predictions.</a:t>
            </a:r>
          </a:p>
        </p:txBody>
      </p:sp>
    </p:spTree>
    <p:extLst>
      <p:ext uri="{BB962C8B-B14F-4D97-AF65-F5344CB8AC3E}">
        <p14:creationId xmlns:p14="http://schemas.microsoft.com/office/powerpoint/2010/main" val="2518541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C283197-FFAF-422E-8833-A8ECD8756E52}"/>
              </a:ext>
            </a:extLst>
          </p:cNvPr>
          <p:cNvSpPr txBox="1"/>
          <p:nvPr/>
        </p:nvSpPr>
        <p:spPr>
          <a:xfrm>
            <a:off x="625371" y="449145"/>
            <a:ext cx="18499550" cy="2554545"/>
          </a:xfrm>
          <a:prstGeom prst="rect">
            <a:avLst/>
          </a:prstGeom>
          <a:noFill/>
        </p:spPr>
        <p:txBody>
          <a:bodyPr wrap="square">
            <a:spAutoFit/>
          </a:bodyPr>
          <a:lstStyle/>
          <a:p>
            <a:r>
              <a:rPr lang="en-US" sz="3200" b="1" dirty="0"/>
              <a:t>Supplementary Table 3: Regional Variation in Fluoroquinolone ADR Incidence Across UAE Emirates</a:t>
            </a:r>
            <a:r>
              <a:rPr lang="en-US" sz="3200" dirty="0"/>
              <a:t>.</a:t>
            </a:r>
          </a:p>
          <a:p>
            <a:endParaRPr lang="en-US" sz="3200" dirty="0"/>
          </a:p>
          <a:p>
            <a:endParaRPr lang="en-US" sz="3200" dirty="0"/>
          </a:p>
          <a:p>
            <a:endParaRPr lang="en-US" sz="3200" dirty="0"/>
          </a:p>
          <a:p>
            <a:endParaRPr lang="en-US" sz="3200" dirty="0"/>
          </a:p>
        </p:txBody>
      </p:sp>
      <p:graphicFrame>
        <p:nvGraphicFramePr>
          <p:cNvPr id="6" name="Table 6">
            <a:extLst>
              <a:ext uri="{FF2B5EF4-FFF2-40B4-BE49-F238E27FC236}">
                <a16:creationId xmlns:a16="http://schemas.microsoft.com/office/drawing/2014/main" id="{D4E5B31E-F87E-4DF5-B1FF-0DAD97066401}"/>
              </a:ext>
            </a:extLst>
          </p:cNvPr>
          <p:cNvGraphicFramePr>
            <a:graphicFrameLocks noGrp="1"/>
          </p:cNvGraphicFramePr>
          <p:nvPr>
            <p:extLst>
              <p:ext uri="{D42A27DB-BD31-4B8C-83A1-F6EECF244321}">
                <p14:modId xmlns:p14="http://schemas.microsoft.com/office/powerpoint/2010/main" val="399096859"/>
              </p:ext>
            </p:extLst>
          </p:nvPr>
        </p:nvGraphicFramePr>
        <p:xfrm>
          <a:off x="625371" y="2464911"/>
          <a:ext cx="19499576" cy="6105516"/>
        </p:xfrm>
        <a:graphic>
          <a:graphicData uri="http://schemas.openxmlformats.org/drawingml/2006/table">
            <a:tbl>
              <a:tblPr firstRow="1" bandRow="1">
                <a:tableStyleId>{5940675A-B579-460E-94D1-54222C63F5DA}</a:tableStyleId>
              </a:tblPr>
              <a:tblGrid>
                <a:gridCol w="3277849">
                  <a:extLst>
                    <a:ext uri="{9D8B030D-6E8A-4147-A177-3AD203B41FA5}">
                      <a16:colId xmlns:a16="http://schemas.microsoft.com/office/drawing/2014/main" val="3823857441"/>
                    </a:ext>
                  </a:extLst>
                </a:gridCol>
                <a:gridCol w="2670267">
                  <a:extLst>
                    <a:ext uri="{9D8B030D-6E8A-4147-A177-3AD203B41FA5}">
                      <a16:colId xmlns:a16="http://schemas.microsoft.com/office/drawing/2014/main" val="975434743"/>
                    </a:ext>
                  </a:extLst>
                </a:gridCol>
                <a:gridCol w="2945970">
                  <a:extLst>
                    <a:ext uri="{9D8B030D-6E8A-4147-A177-3AD203B41FA5}">
                      <a16:colId xmlns:a16="http://schemas.microsoft.com/office/drawing/2014/main" val="3781339518"/>
                    </a:ext>
                  </a:extLst>
                </a:gridCol>
                <a:gridCol w="5302745">
                  <a:extLst>
                    <a:ext uri="{9D8B030D-6E8A-4147-A177-3AD203B41FA5}">
                      <a16:colId xmlns:a16="http://schemas.microsoft.com/office/drawing/2014/main" val="3072582711"/>
                    </a:ext>
                  </a:extLst>
                </a:gridCol>
                <a:gridCol w="5302745">
                  <a:extLst>
                    <a:ext uri="{9D8B030D-6E8A-4147-A177-3AD203B41FA5}">
                      <a16:colId xmlns:a16="http://schemas.microsoft.com/office/drawing/2014/main" val="2272627927"/>
                    </a:ext>
                  </a:extLst>
                </a:gridCol>
              </a:tblGrid>
              <a:tr h="1224322">
                <a:tc>
                  <a:txBody>
                    <a:bodyPr/>
                    <a:lstStyle/>
                    <a:p>
                      <a:r>
                        <a:rPr lang="en-US" sz="3200" b="1" dirty="0"/>
                        <a:t>Region</a:t>
                      </a:r>
                    </a:p>
                  </a:txBody>
                  <a:tcPr marL="162560" marR="162560" marT="81280" marB="81280"/>
                </a:tc>
                <a:tc>
                  <a:txBody>
                    <a:bodyPr/>
                    <a:lstStyle/>
                    <a:p>
                      <a:r>
                        <a:rPr lang="en-US" sz="3200" b="1" dirty="0"/>
                        <a:t>Incidence Rate (%)</a:t>
                      </a:r>
                    </a:p>
                  </a:txBody>
                  <a:tcPr marL="162560" marR="162560" marT="81280" marB="81280"/>
                </a:tc>
                <a:tc>
                  <a:txBody>
                    <a:bodyPr/>
                    <a:lstStyle/>
                    <a:p>
                      <a:r>
                        <a:rPr lang="en-US" sz="3200" b="1" dirty="0"/>
                        <a:t>Adjusted OR*</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t>Key Risk Factors Identified</a:t>
                      </a:r>
                    </a:p>
                    <a:p>
                      <a:endParaRPr lang="en-US" sz="3200" b="1" dirty="0"/>
                    </a:p>
                  </a:txBody>
                  <a:tcPr marL="162560" marR="162560" marT="81280" marB="81280"/>
                </a:tc>
                <a:tc>
                  <a:txBody>
                    <a:bodyPr/>
                    <a:lstStyle/>
                    <a:p>
                      <a:r>
                        <a:rPr lang="en-US" sz="3200" b="1" dirty="0"/>
                        <a:t>p-value</a:t>
                      </a:r>
                    </a:p>
                  </a:txBody>
                  <a:tcPr marL="162560" marR="162560" marT="81280" marB="81280"/>
                </a:tc>
                <a:extLst>
                  <a:ext uri="{0D108BD9-81ED-4DB2-BD59-A6C34878D82A}">
                    <a16:rowId xmlns:a16="http://schemas.microsoft.com/office/drawing/2014/main" val="946071272"/>
                  </a:ext>
                </a:extLst>
              </a:tr>
              <a:tr h="1359244">
                <a:tc>
                  <a:txBody>
                    <a:bodyPr/>
                    <a:lstStyle/>
                    <a:p>
                      <a:r>
                        <a:rPr lang="en-US" sz="3200" dirty="0"/>
                        <a:t>Gulf Coast</a:t>
                      </a:r>
                    </a:p>
                  </a:txBody>
                  <a:tcPr marL="162560" marR="162560" marT="81280" marB="81280"/>
                </a:tc>
                <a:tc>
                  <a:txBody>
                    <a:bodyPr/>
                    <a:lstStyle/>
                    <a:p>
                      <a:r>
                        <a:rPr lang="en-US" sz="3200" dirty="0"/>
                        <a:t>3.90</a:t>
                      </a:r>
                    </a:p>
                  </a:txBody>
                  <a:tcPr marL="162560" marR="162560" marT="81280" marB="81280"/>
                </a:tc>
                <a:tc>
                  <a:txBody>
                    <a:bodyPr/>
                    <a:lstStyle/>
                    <a:p>
                      <a:r>
                        <a:rPr lang="en-US" sz="3200" dirty="0"/>
                        <a:t>0.95 (0.82–1.10)</a:t>
                      </a:r>
                    </a:p>
                  </a:txBody>
                  <a:tcPr marL="162560" marR="162560" marT="81280" marB="81280"/>
                </a:tc>
                <a:tc>
                  <a:txBody>
                    <a:bodyPr/>
                    <a:lstStyle/>
                    <a:p>
                      <a:r>
                        <a:rPr lang="en-US" sz="3200" dirty="0"/>
                        <a:t>Urban outpatient dominance</a:t>
                      </a:r>
                    </a:p>
                  </a:txBody>
                  <a:tcPr marL="162560" marR="162560" marT="81280" marB="81280"/>
                </a:tc>
                <a:tc>
                  <a:txBody>
                    <a:bodyPr/>
                    <a:lstStyle/>
                    <a:p>
                      <a:r>
                        <a:rPr lang="en-US" sz="3200" dirty="0"/>
                        <a:t>0.48</a:t>
                      </a:r>
                    </a:p>
                  </a:txBody>
                  <a:tcPr marL="162560" marR="162560" marT="81280" marB="81280"/>
                </a:tc>
                <a:extLst>
                  <a:ext uri="{0D108BD9-81ED-4DB2-BD59-A6C34878D82A}">
                    <a16:rowId xmlns:a16="http://schemas.microsoft.com/office/drawing/2014/main" val="300185788"/>
                  </a:ext>
                </a:extLst>
              </a:tr>
              <a:tr h="1408670">
                <a:tc>
                  <a:txBody>
                    <a:bodyPr/>
                    <a:lstStyle/>
                    <a:p>
                      <a:r>
                        <a:rPr lang="en-US" sz="3200" dirty="0"/>
                        <a:t>Metropolitan</a:t>
                      </a:r>
                    </a:p>
                  </a:txBody>
                  <a:tcPr marL="162560" marR="162560" marT="81280" marB="81280"/>
                </a:tc>
                <a:tc>
                  <a:txBody>
                    <a:bodyPr/>
                    <a:lstStyle/>
                    <a:p>
                      <a:r>
                        <a:rPr lang="en-US" sz="3200" dirty="0"/>
                        <a:t>4.10</a:t>
                      </a:r>
                    </a:p>
                  </a:txBody>
                  <a:tcPr marL="162560" marR="162560" marT="81280" marB="81280"/>
                </a:tc>
                <a:tc>
                  <a:txBody>
                    <a:bodyPr/>
                    <a:lstStyle/>
                    <a:p>
                      <a:r>
                        <a:rPr lang="en-US" sz="3200" dirty="0"/>
                        <a:t>1.00 (Reference)</a:t>
                      </a:r>
                    </a:p>
                  </a:txBody>
                  <a:tcPr marL="162560" marR="162560" marT="81280" marB="81280"/>
                </a:tc>
                <a:tc>
                  <a:txBody>
                    <a:bodyPr/>
                    <a:lstStyle/>
                    <a:p>
                      <a:r>
                        <a:rPr lang="en-US" sz="3200" dirty="0"/>
                        <a:t>High polypharmacy burden</a:t>
                      </a:r>
                    </a:p>
                  </a:txBody>
                  <a:tcPr marL="162560" marR="162560" marT="81280" marB="81280"/>
                </a:tc>
                <a:tc>
                  <a:txBody>
                    <a:bodyPr/>
                    <a:lstStyle/>
                    <a:p>
                      <a:r>
                        <a:rPr lang="en-US" sz="3200" dirty="0"/>
                        <a:t>–</a:t>
                      </a:r>
                    </a:p>
                  </a:txBody>
                  <a:tcPr marL="162560" marR="162560" marT="81280" marB="81280"/>
                </a:tc>
                <a:extLst>
                  <a:ext uri="{0D108BD9-81ED-4DB2-BD59-A6C34878D82A}">
                    <a16:rowId xmlns:a16="http://schemas.microsoft.com/office/drawing/2014/main" val="3633285587"/>
                  </a:ext>
                </a:extLst>
              </a:tr>
              <a:tr h="1406693">
                <a:tc>
                  <a:txBody>
                    <a:bodyPr/>
                    <a:lstStyle/>
                    <a:p>
                      <a:r>
                        <a:rPr lang="en-US" sz="3200" dirty="0"/>
                        <a:t>Northern Emirates	</a:t>
                      </a:r>
                    </a:p>
                  </a:txBody>
                  <a:tcPr marL="162560" marR="162560" marT="81280" marB="81280"/>
                </a:tc>
                <a:tc>
                  <a:txBody>
                    <a:bodyPr/>
                    <a:lstStyle/>
                    <a:p>
                      <a:r>
                        <a:rPr lang="en-US" sz="3200" dirty="0"/>
                        <a:t>4.30</a:t>
                      </a:r>
                    </a:p>
                  </a:txBody>
                  <a:tcPr marL="162560" marR="162560" marT="81280" marB="81280"/>
                </a:tc>
                <a:tc>
                  <a:txBody>
                    <a:bodyPr/>
                    <a:lstStyle/>
                    <a:p>
                      <a:r>
                        <a:rPr lang="en-US" sz="3200" dirty="0"/>
                        <a:t>1.15 (1.00–1.32)</a:t>
                      </a:r>
                    </a:p>
                  </a:txBody>
                  <a:tcPr marL="162560" marR="162560" marT="81280" marB="81280"/>
                </a:tc>
                <a:tc>
                  <a:txBody>
                    <a:bodyPr/>
                    <a:lstStyle/>
                    <a:p>
                      <a:r>
                        <a:rPr lang="en-US" sz="3200" dirty="0"/>
                        <a:t>Limited ECG surveillance access</a:t>
                      </a:r>
                    </a:p>
                    <a:p>
                      <a:endParaRPr lang="en-US" sz="3200" dirty="0"/>
                    </a:p>
                    <a:p>
                      <a:endParaRPr lang="en-US" sz="3200" dirty="0"/>
                    </a:p>
                  </a:txBody>
                  <a:tcPr marL="162560" marR="162560" marT="81280" marB="81280"/>
                </a:tc>
                <a:tc>
                  <a:txBody>
                    <a:bodyPr/>
                    <a:lstStyle/>
                    <a:p>
                      <a:r>
                        <a:rPr lang="en-US" sz="3200" dirty="0"/>
                        <a:t>0.047</a:t>
                      </a:r>
                    </a:p>
                  </a:txBody>
                  <a:tcPr marL="162560" marR="162560" marT="81280" marB="81280"/>
                </a:tc>
                <a:extLst>
                  <a:ext uri="{0D108BD9-81ED-4DB2-BD59-A6C34878D82A}">
                    <a16:rowId xmlns:a16="http://schemas.microsoft.com/office/drawing/2014/main" val="2629341054"/>
                  </a:ext>
                </a:extLst>
              </a:tr>
            </a:tbl>
          </a:graphicData>
        </a:graphic>
      </p:graphicFrame>
      <p:sp>
        <p:nvSpPr>
          <p:cNvPr id="8" name="TextBox 7">
            <a:extLst>
              <a:ext uri="{FF2B5EF4-FFF2-40B4-BE49-F238E27FC236}">
                <a16:creationId xmlns:a16="http://schemas.microsoft.com/office/drawing/2014/main" id="{8570A8CE-67D1-4E70-B929-EF7D4AD60A23}"/>
              </a:ext>
            </a:extLst>
          </p:cNvPr>
          <p:cNvSpPr txBox="1"/>
          <p:nvPr/>
        </p:nvSpPr>
        <p:spPr>
          <a:xfrm>
            <a:off x="625371" y="9466076"/>
            <a:ext cx="20509282" cy="1569660"/>
          </a:xfrm>
          <a:prstGeom prst="rect">
            <a:avLst/>
          </a:prstGeom>
          <a:noFill/>
        </p:spPr>
        <p:txBody>
          <a:bodyPr wrap="square">
            <a:spAutoFit/>
          </a:bodyPr>
          <a:lstStyle/>
          <a:p>
            <a:r>
              <a:rPr lang="en-US" sz="3200" dirty="0"/>
              <a:t>Adjusted odds ratios based on logistic regression incorporating sex, age, and facility tier.</a:t>
            </a:r>
          </a:p>
          <a:p>
            <a:r>
              <a:rPr lang="en-US" sz="3200" dirty="0"/>
              <a:t>Footnote*: Regional disparities may reflect infrastructure differences, particularly in cardiac monitoring capacity (notably in the Northern Emirates, p = 0.047).</a:t>
            </a:r>
          </a:p>
        </p:txBody>
      </p:sp>
    </p:spTree>
    <p:extLst>
      <p:ext uri="{BB962C8B-B14F-4D97-AF65-F5344CB8AC3E}">
        <p14:creationId xmlns:p14="http://schemas.microsoft.com/office/powerpoint/2010/main" val="1963071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4D24D3-E771-46DE-A877-F236722ECA67}"/>
              </a:ext>
            </a:extLst>
          </p:cNvPr>
          <p:cNvSpPr txBox="1"/>
          <p:nvPr/>
        </p:nvSpPr>
        <p:spPr>
          <a:xfrm>
            <a:off x="614152" y="350791"/>
            <a:ext cx="20080613" cy="1077218"/>
          </a:xfrm>
          <a:prstGeom prst="rect">
            <a:avLst/>
          </a:prstGeom>
          <a:noFill/>
        </p:spPr>
        <p:txBody>
          <a:bodyPr wrap="square">
            <a:spAutoFit/>
          </a:bodyPr>
          <a:lstStyle/>
          <a:p>
            <a:r>
              <a:rPr lang="en-US" sz="3200" b="1" dirty="0">
                <a:latin typeface="Calibri" panose="020F0502020204030204" pitchFamily="34" charset="0"/>
              </a:rPr>
              <a:t>Supplementary Table 4: Risk Stratification of Fluoroquinolones Based on </a:t>
            </a:r>
            <a:r>
              <a:rPr lang="en-US" sz="3200" b="1" dirty="0" err="1">
                <a:latin typeface="Calibri" panose="020F0502020204030204" pitchFamily="34" charset="0"/>
              </a:rPr>
              <a:t>DICTrank</a:t>
            </a:r>
            <a:r>
              <a:rPr lang="en-US" sz="3200" b="1" dirty="0">
                <a:latin typeface="Calibri" panose="020F0502020204030204" pitchFamily="34" charset="0"/>
              </a:rPr>
              <a:t> FDA Classification vs. UAE Prescription Patterns (2018–2023)</a:t>
            </a:r>
          </a:p>
        </p:txBody>
      </p:sp>
      <p:graphicFrame>
        <p:nvGraphicFramePr>
          <p:cNvPr id="11" name="Table 11">
            <a:extLst>
              <a:ext uri="{FF2B5EF4-FFF2-40B4-BE49-F238E27FC236}">
                <a16:creationId xmlns:a16="http://schemas.microsoft.com/office/drawing/2014/main" id="{76734CDC-A754-4A0F-B33D-7AD6FA0A6355}"/>
              </a:ext>
            </a:extLst>
          </p:cNvPr>
          <p:cNvGraphicFramePr>
            <a:graphicFrameLocks noGrp="1"/>
          </p:cNvGraphicFramePr>
          <p:nvPr>
            <p:extLst>
              <p:ext uri="{D42A27DB-BD31-4B8C-83A1-F6EECF244321}">
                <p14:modId xmlns:p14="http://schemas.microsoft.com/office/powerpoint/2010/main" val="2818182630"/>
              </p:ext>
            </p:extLst>
          </p:nvPr>
        </p:nvGraphicFramePr>
        <p:xfrm>
          <a:off x="614148" y="2038215"/>
          <a:ext cx="20080617" cy="10134121"/>
        </p:xfrm>
        <a:graphic>
          <a:graphicData uri="http://schemas.openxmlformats.org/drawingml/2006/table">
            <a:tbl>
              <a:tblPr firstRow="1" bandRow="1">
                <a:tableStyleId>{5940675A-B579-460E-94D1-54222C63F5DA}</a:tableStyleId>
              </a:tblPr>
              <a:tblGrid>
                <a:gridCol w="3507673">
                  <a:extLst>
                    <a:ext uri="{9D8B030D-6E8A-4147-A177-3AD203B41FA5}">
                      <a16:colId xmlns:a16="http://schemas.microsoft.com/office/drawing/2014/main" val="2349901650"/>
                    </a:ext>
                  </a:extLst>
                </a:gridCol>
                <a:gridCol w="4143236">
                  <a:extLst>
                    <a:ext uri="{9D8B030D-6E8A-4147-A177-3AD203B41FA5}">
                      <a16:colId xmlns:a16="http://schemas.microsoft.com/office/drawing/2014/main" val="2805456049"/>
                    </a:ext>
                  </a:extLst>
                </a:gridCol>
                <a:gridCol w="4143236">
                  <a:extLst>
                    <a:ext uri="{9D8B030D-6E8A-4147-A177-3AD203B41FA5}">
                      <a16:colId xmlns:a16="http://schemas.microsoft.com/office/drawing/2014/main" val="2937849147"/>
                    </a:ext>
                  </a:extLst>
                </a:gridCol>
                <a:gridCol w="4143236">
                  <a:extLst>
                    <a:ext uri="{9D8B030D-6E8A-4147-A177-3AD203B41FA5}">
                      <a16:colId xmlns:a16="http://schemas.microsoft.com/office/drawing/2014/main" val="117372695"/>
                    </a:ext>
                  </a:extLst>
                </a:gridCol>
                <a:gridCol w="4143236">
                  <a:extLst>
                    <a:ext uri="{9D8B030D-6E8A-4147-A177-3AD203B41FA5}">
                      <a16:colId xmlns:a16="http://schemas.microsoft.com/office/drawing/2014/main" val="3142051932"/>
                    </a:ext>
                  </a:extLst>
                </a:gridCol>
              </a:tblGrid>
              <a:tr h="1497455">
                <a:tc>
                  <a:txBody>
                    <a:bodyPr/>
                    <a:lstStyle/>
                    <a:p>
                      <a:r>
                        <a:rPr lang="en-US" sz="3200" b="1" dirty="0"/>
                        <a:t>Fluoroquinolone</a:t>
                      </a:r>
                    </a:p>
                  </a:txBody>
                  <a:tcPr marL="162560" marR="162560" marT="81280" marB="81280"/>
                </a:tc>
                <a:tc>
                  <a:txBody>
                    <a:bodyPr/>
                    <a:lstStyle/>
                    <a:p>
                      <a:r>
                        <a:rPr lang="en-US" sz="3200" b="1" dirty="0" err="1"/>
                        <a:t>DICTrank</a:t>
                      </a:r>
                      <a:r>
                        <a:rPr lang="en-US" sz="3200" b="1" dirty="0"/>
                        <a:t> Risk Level</a:t>
                      </a:r>
                    </a:p>
                  </a:txBody>
                  <a:tcPr marL="162560" marR="162560" marT="81280" marB="81280"/>
                </a:tc>
                <a:tc>
                  <a:txBody>
                    <a:bodyPr/>
                    <a:lstStyle/>
                    <a:p>
                      <a:r>
                        <a:rPr lang="en-US" sz="3200" b="1" dirty="0" err="1"/>
                        <a:t>DICTrank</a:t>
                      </a:r>
                      <a:r>
                        <a:rPr lang="en-US" sz="3200" b="1" dirty="0"/>
                        <a:t> Category</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t>Concordance with FDA Risk</a:t>
                      </a:r>
                    </a:p>
                    <a:p>
                      <a:endParaRPr lang="en-US" sz="3200" b="1" dirty="0"/>
                    </a:p>
                  </a:txBody>
                  <a:tcPr marL="162560" marR="162560" marT="81280" marB="81280"/>
                </a:tc>
                <a:tc>
                  <a:txBody>
                    <a:bodyPr/>
                    <a:lstStyle/>
                    <a:p>
                      <a:r>
                        <a:rPr lang="en-US" sz="3200" b="1" dirty="0"/>
                        <a:t>UAE Prescription Trend (2018–2023)</a:t>
                      </a:r>
                    </a:p>
                  </a:txBody>
                  <a:tcPr marL="162560" marR="162560" marT="81280" marB="81280"/>
                </a:tc>
                <a:extLst>
                  <a:ext uri="{0D108BD9-81ED-4DB2-BD59-A6C34878D82A}">
                    <a16:rowId xmlns:a16="http://schemas.microsoft.com/office/drawing/2014/main" val="8096479"/>
                  </a:ext>
                </a:extLst>
              </a:tr>
              <a:tr h="3186176">
                <a:tc>
                  <a:txBody>
                    <a:bodyPr/>
                    <a:lstStyle/>
                    <a:p>
                      <a:r>
                        <a:rPr lang="en-US" sz="3200" kern="1200" dirty="0">
                          <a:solidFill>
                            <a:schemeClr val="tx1"/>
                          </a:solidFill>
                          <a:effectLst/>
                          <a:latin typeface="+mn-lt"/>
                          <a:ea typeface="+mn-ea"/>
                          <a:cs typeface="+mn-cs"/>
                        </a:rPr>
                        <a:t>Moxifloxacin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High (Boxed Warning for QT Prolongation)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Most-DICT-concern</a:t>
                      </a:r>
                      <a:endParaRPr lang="en-US" sz="102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Partially Concordant (restricted use recommended)</a:t>
                      </a:r>
                    </a:p>
                    <a:p>
                      <a:endParaRPr lang="en-US" sz="102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Moderate usage (~18% of FQ prescriptions)</a:t>
                      </a:r>
                    </a:p>
                  </a:txBody>
                  <a:tcPr marL="162560" marR="162560" marT="81280" marB="81280"/>
                </a:tc>
                <a:extLst>
                  <a:ext uri="{0D108BD9-81ED-4DB2-BD59-A6C34878D82A}">
                    <a16:rowId xmlns:a16="http://schemas.microsoft.com/office/drawing/2014/main" val="4132425514"/>
                  </a:ext>
                </a:extLst>
              </a:tr>
              <a:tr h="2817684">
                <a:tc>
                  <a:txBody>
                    <a:bodyPr/>
                    <a:lstStyle/>
                    <a:p>
                      <a:r>
                        <a:rPr lang="en-US" sz="3200" dirty="0"/>
                        <a:t>Levofloxacin</a:t>
                      </a:r>
                    </a:p>
                  </a:txBody>
                  <a:tcPr marL="162560" marR="162560" marT="81280" marB="81280"/>
                </a:tc>
                <a:tc>
                  <a:txBody>
                    <a:bodyPr/>
                    <a:lstStyle/>
                    <a:p>
                      <a:r>
                        <a:rPr lang="en-US" sz="3200" kern="1200" dirty="0">
                          <a:solidFill>
                            <a:schemeClr val="tx1"/>
                          </a:solidFill>
                          <a:effectLst/>
                          <a:latin typeface="+mn-lt"/>
                          <a:ea typeface="+mn-ea"/>
                          <a:cs typeface="+mn-cs"/>
                        </a:rPr>
                        <a:t> Moderate</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Less-DICT-concern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Concordant (moderate risk, widely prescribed)</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High usage (~42% of FQ prescriptions)</a:t>
                      </a:r>
                      <a:endParaRPr lang="en-US" sz="10200" dirty="0"/>
                    </a:p>
                  </a:txBody>
                  <a:tcPr marL="162560" marR="162560" marT="81280" marB="81280"/>
                </a:tc>
                <a:extLst>
                  <a:ext uri="{0D108BD9-81ED-4DB2-BD59-A6C34878D82A}">
                    <a16:rowId xmlns:a16="http://schemas.microsoft.com/office/drawing/2014/main" val="3237983017"/>
                  </a:ext>
                </a:extLst>
              </a:tr>
              <a:tr h="2504661">
                <a:tc>
                  <a:txBody>
                    <a:bodyPr/>
                    <a:lstStyle/>
                    <a:p>
                      <a:r>
                        <a:rPr lang="en-US" sz="3200" dirty="0"/>
                        <a:t>Ciprofloxacin</a:t>
                      </a:r>
                    </a:p>
                  </a:txBody>
                  <a:tcPr marL="162560" marR="162560" marT="81280" marB="81280"/>
                </a:tc>
                <a:tc>
                  <a:txBody>
                    <a:bodyPr/>
                    <a:lstStyle/>
                    <a:p>
                      <a:r>
                        <a:rPr lang="en-US" sz="3200" kern="1200" dirty="0">
                          <a:solidFill>
                            <a:schemeClr val="tx1"/>
                          </a:solidFill>
                          <a:effectLst/>
                          <a:latin typeface="+mn-lt"/>
                          <a:ea typeface="+mn-ea"/>
                          <a:cs typeface="+mn-cs"/>
                        </a:rPr>
                        <a:t>Low-Moderate</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Less-DICT-concern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Slight Overuse (global trend matches UAE)</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Very high usage (~40% of FQ prescriptions)</a:t>
                      </a:r>
                      <a:endParaRPr lang="en-US" sz="10200" dirty="0"/>
                    </a:p>
                  </a:txBody>
                  <a:tcPr marL="162560" marR="162560" marT="81280" marB="81280"/>
                </a:tc>
                <a:extLst>
                  <a:ext uri="{0D108BD9-81ED-4DB2-BD59-A6C34878D82A}">
                    <a16:rowId xmlns:a16="http://schemas.microsoft.com/office/drawing/2014/main" val="3045295894"/>
                  </a:ext>
                </a:extLst>
              </a:tr>
            </a:tbl>
          </a:graphicData>
        </a:graphic>
      </p:graphicFrame>
      <p:sp>
        <p:nvSpPr>
          <p:cNvPr id="13" name="TextBox 12">
            <a:extLst>
              <a:ext uri="{FF2B5EF4-FFF2-40B4-BE49-F238E27FC236}">
                <a16:creationId xmlns:a16="http://schemas.microsoft.com/office/drawing/2014/main" id="{22020519-D35E-4BC5-8222-02B817CA833F}"/>
              </a:ext>
            </a:extLst>
          </p:cNvPr>
          <p:cNvSpPr txBox="1"/>
          <p:nvPr/>
        </p:nvSpPr>
        <p:spPr>
          <a:xfrm>
            <a:off x="231035" y="12651270"/>
            <a:ext cx="21483529" cy="3539430"/>
          </a:xfrm>
          <a:prstGeom prst="rect">
            <a:avLst/>
          </a:prstGeom>
          <a:noFill/>
        </p:spPr>
        <p:txBody>
          <a:bodyPr wrap="square">
            <a:spAutoFit/>
          </a:bodyPr>
          <a:lstStyle/>
          <a:p>
            <a:r>
              <a:rPr lang="en-US" sz="3200" dirty="0">
                <a:latin typeface="Calibri" panose="020F0502020204030204" pitchFamily="34" charset="0"/>
              </a:rPr>
              <a:t>Comparative analysis between the UAE Department of Health real-world fluoroquinolone prescribing patterns and FDA </a:t>
            </a:r>
            <a:r>
              <a:rPr lang="en-US" sz="3200" dirty="0" err="1">
                <a:latin typeface="Calibri" panose="020F0502020204030204" pitchFamily="34" charset="0"/>
              </a:rPr>
              <a:t>DICTrank</a:t>
            </a:r>
            <a:r>
              <a:rPr lang="en-US" sz="3200" dirty="0">
                <a:latin typeface="Calibri" panose="020F0502020204030204" pitchFamily="34" charset="0"/>
              </a:rPr>
              <a:t> risk categorization for drug-induced cardiotoxicity (DICT). </a:t>
            </a:r>
            <a:r>
              <a:rPr lang="en-US" sz="3200" dirty="0" err="1">
                <a:latin typeface="Calibri" panose="020F0502020204030204" pitchFamily="34" charset="0"/>
              </a:rPr>
              <a:t>DICTrank</a:t>
            </a:r>
            <a:r>
              <a:rPr lang="en-US" sz="3200" dirty="0">
                <a:latin typeface="Calibri" panose="020F0502020204030204" pitchFamily="34" charset="0"/>
              </a:rPr>
              <a:t> classification sourced from publicly available FDA labeling datasets covering 1,318 approved and withdrawn drugs. UAE prescription trends extracted from MOHAP Open Health Data Portal (2018–2023).</a:t>
            </a:r>
          </a:p>
          <a:p>
            <a:r>
              <a:rPr lang="en-US" sz="3200" dirty="0">
                <a:latin typeface="Calibri" panose="020F0502020204030204" pitchFamily="34" charset="0"/>
              </a:rPr>
              <a:t> </a:t>
            </a:r>
          </a:p>
          <a:p>
            <a:r>
              <a:rPr lang="en-US" sz="3200" b="1" dirty="0">
                <a:latin typeface="Calibri" panose="020F0502020204030204" pitchFamily="34" charset="0"/>
              </a:rPr>
              <a:t>Footnote</a:t>
            </a:r>
            <a:r>
              <a:rPr lang="en-US" sz="3200" dirty="0">
                <a:latin typeface="Calibri" panose="020F0502020204030204" pitchFamily="34" charset="0"/>
              </a:rPr>
              <a:t>: Most-DICT-concern drugs contain boxed warnings for severe QT prolongation risk. Less-DICT-concern drugs include those listing QT-related adverse events in the adverse reaction or precaution sections without boxed warnings.</a:t>
            </a:r>
          </a:p>
        </p:txBody>
      </p:sp>
    </p:spTree>
    <p:extLst>
      <p:ext uri="{BB962C8B-B14F-4D97-AF65-F5344CB8AC3E}">
        <p14:creationId xmlns:p14="http://schemas.microsoft.com/office/powerpoint/2010/main" val="3246474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55D549D2-EDB0-4E5C-BA5E-E951B0526F2B}"/>
              </a:ext>
            </a:extLst>
          </p:cNvPr>
          <p:cNvGraphicFramePr>
            <a:graphicFrameLocks noGrp="1"/>
          </p:cNvGraphicFramePr>
          <p:nvPr>
            <p:extLst>
              <p:ext uri="{D42A27DB-BD31-4B8C-83A1-F6EECF244321}">
                <p14:modId xmlns:p14="http://schemas.microsoft.com/office/powerpoint/2010/main" val="2924219887"/>
              </p:ext>
            </p:extLst>
          </p:nvPr>
        </p:nvGraphicFramePr>
        <p:xfrm>
          <a:off x="541861" y="2835535"/>
          <a:ext cx="19217715" cy="12939026"/>
        </p:xfrm>
        <a:graphic>
          <a:graphicData uri="http://schemas.openxmlformats.org/drawingml/2006/table">
            <a:tbl>
              <a:tblPr firstRow="1" bandRow="1">
                <a:tableStyleId>{5940675A-B579-460E-94D1-54222C63F5DA}</a:tableStyleId>
              </a:tblPr>
              <a:tblGrid>
                <a:gridCol w="3597383">
                  <a:extLst>
                    <a:ext uri="{9D8B030D-6E8A-4147-A177-3AD203B41FA5}">
                      <a16:colId xmlns:a16="http://schemas.microsoft.com/office/drawing/2014/main" val="2587266374"/>
                    </a:ext>
                  </a:extLst>
                </a:gridCol>
                <a:gridCol w="3905083">
                  <a:extLst>
                    <a:ext uri="{9D8B030D-6E8A-4147-A177-3AD203B41FA5}">
                      <a16:colId xmlns:a16="http://schemas.microsoft.com/office/drawing/2014/main" val="1947160885"/>
                    </a:ext>
                  </a:extLst>
                </a:gridCol>
                <a:gridCol w="3905083">
                  <a:extLst>
                    <a:ext uri="{9D8B030D-6E8A-4147-A177-3AD203B41FA5}">
                      <a16:colId xmlns:a16="http://schemas.microsoft.com/office/drawing/2014/main" val="4218382204"/>
                    </a:ext>
                  </a:extLst>
                </a:gridCol>
                <a:gridCol w="3905083">
                  <a:extLst>
                    <a:ext uri="{9D8B030D-6E8A-4147-A177-3AD203B41FA5}">
                      <a16:colId xmlns:a16="http://schemas.microsoft.com/office/drawing/2014/main" val="1643960217"/>
                    </a:ext>
                  </a:extLst>
                </a:gridCol>
                <a:gridCol w="3905083">
                  <a:extLst>
                    <a:ext uri="{9D8B030D-6E8A-4147-A177-3AD203B41FA5}">
                      <a16:colId xmlns:a16="http://schemas.microsoft.com/office/drawing/2014/main" val="921367841"/>
                    </a:ext>
                  </a:extLst>
                </a:gridCol>
              </a:tblGrid>
              <a:tr h="2698496">
                <a:tc>
                  <a:txBody>
                    <a:bodyPr/>
                    <a:lstStyle/>
                    <a:p>
                      <a:r>
                        <a:rPr lang="en-US" sz="3200" b="1" kern="1200" dirty="0">
                          <a:solidFill>
                            <a:schemeClr val="tx1"/>
                          </a:solidFill>
                          <a:effectLst/>
                          <a:latin typeface="+mn-lt"/>
                          <a:ea typeface="+mn-ea"/>
                          <a:cs typeface="+mn-cs"/>
                        </a:rPr>
                        <a:t>Disorder Group</a:t>
                      </a:r>
                      <a:endParaRPr lang="en-US" sz="102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kern="1200" dirty="0">
                          <a:solidFill>
                            <a:schemeClr val="tx1"/>
                          </a:solidFill>
                          <a:effectLst/>
                          <a:latin typeface="+mn-lt"/>
                          <a:ea typeface="+mn-ea"/>
                          <a:cs typeface="+mn-cs"/>
                        </a:rPr>
                        <a:t>Fluoroquinolone Group (PRR / ROR)</a:t>
                      </a:r>
                      <a:endParaRPr lang="en-US" sz="3200" kern="1200" dirty="0">
                        <a:solidFill>
                          <a:schemeClr val="tx1"/>
                        </a:solidFill>
                        <a:effectLst/>
                        <a:latin typeface="+mn-lt"/>
                        <a:ea typeface="+mn-ea"/>
                        <a:cs typeface="+mn-cs"/>
                      </a:endParaRPr>
                    </a:p>
                    <a:p>
                      <a:endParaRPr lang="en-US" sz="10200" dirty="0"/>
                    </a:p>
                  </a:txBody>
                  <a:tcPr marL="162560" marR="162560" marT="81280" marB="81280"/>
                </a:tc>
                <a:tc>
                  <a:txBody>
                    <a:bodyPr/>
                    <a:lstStyle/>
                    <a:p>
                      <a:r>
                        <a:rPr lang="en-US" sz="3200" b="1" kern="1200" dirty="0">
                          <a:solidFill>
                            <a:schemeClr val="tx1"/>
                          </a:solidFill>
                          <a:effectLst/>
                          <a:latin typeface="+mn-lt"/>
                          <a:ea typeface="+mn-ea"/>
                          <a:cs typeface="+mn-cs"/>
                        </a:rPr>
                        <a:t>Other Antibiotics Group (PRR / ROR)</a:t>
                      </a:r>
                      <a:endParaRPr lang="en-US" sz="10200" dirty="0"/>
                    </a:p>
                  </a:txBody>
                  <a:tcPr marL="162560" marR="162560" marT="81280" marB="81280"/>
                </a:tc>
                <a:tc>
                  <a:txBody>
                    <a:bodyPr/>
                    <a:lstStyle/>
                    <a:p>
                      <a:r>
                        <a:rPr lang="en-US" sz="3200" b="1" kern="1200" dirty="0">
                          <a:solidFill>
                            <a:schemeClr val="tx1"/>
                          </a:solidFill>
                          <a:effectLst/>
                          <a:latin typeface="+mn-lt"/>
                          <a:ea typeface="+mn-ea"/>
                          <a:cs typeface="+mn-cs"/>
                        </a:rPr>
                        <a:t>Adverse Event (PT)</a:t>
                      </a:r>
                      <a:endParaRPr lang="en-US" sz="10200" dirty="0"/>
                    </a:p>
                  </a:txBody>
                  <a:tcPr marL="162560" marR="162560" marT="81280" marB="81280"/>
                </a:tc>
                <a:tc>
                  <a:txBody>
                    <a:bodyPr/>
                    <a:lstStyle/>
                    <a:p>
                      <a:r>
                        <a:rPr lang="en-US" sz="3200" b="1" kern="1200" dirty="0">
                          <a:solidFill>
                            <a:schemeClr val="tx1"/>
                          </a:solidFill>
                          <a:effectLst/>
                          <a:latin typeface="+mn-lt"/>
                          <a:ea typeface="+mn-ea"/>
                          <a:cs typeface="+mn-cs"/>
                        </a:rPr>
                        <a:t>Signal Detected? (Y/N)</a:t>
                      </a:r>
                      <a:endParaRPr lang="en-US" sz="10200" dirty="0"/>
                    </a:p>
                  </a:txBody>
                  <a:tcPr marL="162560" marR="162560" marT="81280" marB="81280"/>
                </a:tc>
                <a:extLst>
                  <a:ext uri="{0D108BD9-81ED-4DB2-BD59-A6C34878D82A}">
                    <a16:rowId xmlns:a16="http://schemas.microsoft.com/office/drawing/2014/main" val="3199001639"/>
                  </a:ext>
                </a:extLst>
              </a:tr>
              <a:tr h="796469">
                <a:tc>
                  <a:txBody>
                    <a:bodyPr/>
                    <a:lstStyle/>
                    <a:p>
                      <a:r>
                        <a:rPr lang="en-US" sz="3200" kern="1200" dirty="0">
                          <a:solidFill>
                            <a:schemeClr val="tx1"/>
                          </a:solidFill>
                          <a:effectLst/>
                          <a:latin typeface="+mn-lt"/>
                          <a:ea typeface="+mn-ea"/>
                          <a:cs typeface="+mn-cs"/>
                        </a:rPr>
                        <a:t>Cardiac</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6.5 / 7.1</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2.1 / 2.4</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QT prolongation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Yes</a:t>
                      </a:r>
                      <a:endParaRPr lang="en-US" sz="10200" dirty="0"/>
                    </a:p>
                  </a:txBody>
                  <a:tcPr marL="162560" marR="162560" marT="81280" marB="81280"/>
                </a:tc>
                <a:extLst>
                  <a:ext uri="{0D108BD9-81ED-4DB2-BD59-A6C34878D82A}">
                    <a16:rowId xmlns:a16="http://schemas.microsoft.com/office/drawing/2014/main" val="2330039325"/>
                  </a:ext>
                </a:extLst>
              </a:tr>
              <a:tr h="796469">
                <a:tc>
                  <a:txBody>
                    <a:bodyPr/>
                    <a:lstStyle/>
                    <a:p>
                      <a:r>
                        <a:rPr lang="en-US" sz="3200" kern="1200" dirty="0">
                          <a:solidFill>
                            <a:schemeClr val="tx1"/>
                          </a:solidFill>
                          <a:effectLst/>
                          <a:latin typeface="+mn-lt"/>
                          <a:ea typeface="+mn-ea"/>
                          <a:cs typeface="+mn-cs"/>
                        </a:rPr>
                        <a:t>Cardiac</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7.2 / 8.0</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2.3 / 2.5</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a:t>
                      </a:r>
                      <a:r>
                        <a:rPr lang="en-US" sz="3200" kern="1200" dirty="0" err="1">
                          <a:solidFill>
                            <a:schemeClr val="tx1"/>
                          </a:solidFill>
                          <a:effectLst/>
                          <a:latin typeface="+mn-lt"/>
                          <a:ea typeface="+mn-ea"/>
                          <a:cs typeface="+mn-cs"/>
                        </a:rPr>
                        <a:t>Torsades</a:t>
                      </a:r>
                      <a:r>
                        <a:rPr lang="en-US" sz="3200" kern="1200" dirty="0">
                          <a:solidFill>
                            <a:schemeClr val="tx1"/>
                          </a:solidFill>
                          <a:effectLst/>
                          <a:latin typeface="+mn-lt"/>
                          <a:ea typeface="+mn-ea"/>
                          <a:cs typeface="+mn-cs"/>
                        </a:rPr>
                        <a:t> de Pointes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Yes</a:t>
                      </a:r>
                      <a:endParaRPr lang="en-US" sz="10200" dirty="0"/>
                    </a:p>
                  </a:txBody>
                  <a:tcPr marL="162560" marR="162560" marT="81280" marB="81280"/>
                </a:tc>
                <a:extLst>
                  <a:ext uri="{0D108BD9-81ED-4DB2-BD59-A6C34878D82A}">
                    <a16:rowId xmlns:a16="http://schemas.microsoft.com/office/drawing/2014/main" val="2983237420"/>
                  </a:ext>
                </a:extLst>
              </a:tr>
              <a:tr h="796469">
                <a:tc>
                  <a:txBody>
                    <a:bodyPr/>
                    <a:lstStyle/>
                    <a:p>
                      <a:r>
                        <a:rPr lang="en-US" sz="3200" kern="1200" dirty="0">
                          <a:solidFill>
                            <a:schemeClr val="tx1"/>
                          </a:solidFill>
                          <a:effectLst/>
                          <a:latin typeface="+mn-lt"/>
                          <a:ea typeface="+mn-ea"/>
                          <a:cs typeface="+mn-cs"/>
                        </a:rPr>
                        <a:t>Nervous System</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4.1 / 4.5</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1.9 / 2.0</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Seizure</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Yes</a:t>
                      </a:r>
                      <a:endParaRPr lang="en-US" sz="10200" dirty="0"/>
                    </a:p>
                  </a:txBody>
                  <a:tcPr marL="162560" marR="162560" marT="81280" marB="81280"/>
                </a:tc>
                <a:extLst>
                  <a:ext uri="{0D108BD9-81ED-4DB2-BD59-A6C34878D82A}">
                    <a16:rowId xmlns:a16="http://schemas.microsoft.com/office/drawing/2014/main" val="3215340079"/>
                  </a:ext>
                </a:extLst>
              </a:tr>
              <a:tr h="796469">
                <a:tc>
                  <a:txBody>
                    <a:bodyPr/>
                    <a:lstStyle/>
                    <a:p>
                      <a:r>
                        <a:rPr lang="en-US" sz="3200" kern="1200" dirty="0">
                          <a:solidFill>
                            <a:schemeClr val="tx1"/>
                          </a:solidFill>
                          <a:effectLst/>
                          <a:latin typeface="+mn-lt"/>
                          <a:ea typeface="+mn-ea"/>
                          <a:cs typeface="+mn-cs"/>
                        </a:rPr>
                        <a:t>Musculoskeletal</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5.3 / 5.9</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2.2 / 2.7</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Tendinitis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Yes</a:t>
                      </a:r>
                      <a:endParaRPr lang="en-US" sz="10200" dirty="0"/>
                    </a:p>
                  </a:txBody>
                  <a:tcPr marL="162560" marR="162560" marT="81280" marB="81280"/>
                </a:tc>
                <a:extLst>
                  <a:ext uri="{0D108BD9-81ED-4DB2-BD59-A6C34878D82A}">
                    <a16:rowId xmlns:a16="http://schemas.microsoft.com/office/drawing/2014/main" val="1651956599"/>
                  </a:ext>
                </a:extLst>
              </a:tr>
              <a:tr h="796469">
                <a:tc>
                  <a:txBody>
                    <a:bodyPr/>
                    <a:lstStyle/>
                    <a:p>
                      <a:r>
                        <a:rPr lang="en-US" sz="3200" kern="1200" dirty="0">
                          <a:solidFill>
                            <a:schemeClr val="tx1"/>
                          </a:solidFill>
                          <a:effectLst/>
                          <a:latin typeface="+mn-lt"/>
                          <a:ea typeface="+mn-ea"/>
                          <a:cs typeface="+mn-cs"/>
                        </a:rPr>
                        <a:t>Musculoskeletal</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5.8 / 6.2</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2.3 / 2.8</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Tendon rupture</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Yes</a:t>
                      </a:r>
                      <a:endParaRPr lang="en-US" sz="10200" dirty="0"/>
                    </a:p>
                  </a:txBody>
                  <a:tcPr marL="162560" marR="162560" marT="81280" marB="81280"/>
                </a:tc>
                <a:extLst>
                  <a:ext uri="{0D108BD9-81ED-4DB2-BD59-A6C34878D82A}">
                    <a16:rowId xmlns:a16="http://schemas.microsoft.com/office/drawing/2014/main" val="1171715747"/>
                  </a:ext>
                </a:extLst>
              </a:tr>
              <a:tr h="7964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Vascular</a:t>
                      </a:r>
                    </a:p>
                  </a:txBody>
                  <a:tcPr marL="162560" marR="162560" marT="81280" marB="81280"/>
                </a:tc>
                <a:tc>
                  <a:txBody>
                    <a:bodyPr/>
                    <a:lstStyle/>
                    <a:p>
                      <a:r>
                        <a:rPr lang="en-US" sz="3200" kern="1200" dirty="0">
                          <a:solidFill>
                            <a:schemeClr val="tx1"/>
                          </a:solidFill>
                          <a:effectLst/>
                          <a:latin typeface="+mn-lt"/>
                          <a:ea typeface="+mn-ea"/>
                          <a:cs typeface="+mn-cs"/>
                        </a:rPr>
                        <a:t>3.2 / 3.7</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1.5 / 1.6</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Hypertension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Yes</a:t>
                      </a:r>
                      <a:endParaRPr lang="en-US" sz="10200" dirty="0"/>
                    </a:p>
                  </a:txBody>
                  <a:tcPr marL="162560" marR="162560" marT="81280" marB="81280"/>
                </a:tc>
                <a:extLst>
                  <a:ext uri="{0D108BD9-81ED-4DB2-BD59-A6C34878D82A}">
                    <a16:rowId xmlns:a16="http://schemas.microsoft.com/office/drawing/2014/main" val="2619203215"/>
                  </a:ext>
                </a:extLst>
              </a:tr>
              <a:tr h="11379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Neurological</a:t>
                      </a:r>
                    </a:p>
                  </a:txBody>
                  <a:tcPr marL="162560" marR="162560" marT="81280" marB="81280"/>
                </a:tc>
                <a:tc>
                  <a:txBody>
                    <a:bodyPr/>
                    <a:lstStyle/>
                    <a:p>
                      <a:r>
                        <a:rPr lang="en-US" sz="3200" kern="1200" dirty="0">
                          <a:solidFill>
                            <a:schemeClr val="tx1"/>
                          </a:solidFill>
                          <a:effectLst/>
                          <a:latin typeface="+mn-lt"/>
                          <a:ea typeface="+mn-ea"/>
                          <a:cs typeface="+mn-cs"/>
                        </a:rPr>
                        <a:t>6.0 / 6.7</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2.5 / 2.9</a:t>
                      </a:r>
                      <a:endParaRPr lang="en-US" sz="10200" b="1" dirty="0"/>
                    </a:p>
                  </a:txBody>
                  <a:tcPr marL="162560" marR="162560" marT="81280" marB="81280"/>
                </a:tc>
                <a:tc>
                  <a:txBody>
                    <a:bodyPr/>
                    <a:lstStyle/>
                    <a:p>
                      <a:r>
                        <a:rPr lang="en-US" sz="3200" kern="1200" dirty="0">
                          <a:solidFill>
                            <a:schemeClr val="tx1"/>
                          </a:solidFill>
                          <a:effectLst/>
                          <a:latin typeface="+mn-lt"/>
                          <a:ea typeface="+mn-ea"/>
                          <a:cs typeface="+mn-cs"/>
                        </a:rPr>
                        <a:t>Peripheral neuropathy</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Yes</a:t>
                      </a:r>
                      <a:endParaRPr lang="en-US" sz="10200" dirty="0"/>
                    </a:p>
                  </a:txBody>
                  <a:tcPr marL="162560" marR="162560" marT="81280" marB="81280"/>
                </a:tc>
                <a:extLst>
                  <a:ext uri="{0D108BD9-81ED-4DB2-BD59-A6C34878D82A}">
                    <a16:rowId xmlns:a16="http://schemas.microsoft.com/office/drawing/2014/main" val="4126584284"/>
                  </a:ext>
                </a:extLst>
              </a:tr>
              <a:tr h="7964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Renal</a:t>
                      </a:r>
                    </a:p>
                  </a:txBody>
                  <a:tcPr marL="162560" marR="162560" marT="81280" marB="81280"/>
                </a:tc>
                <a:tc>
                  <a:txBody>
                    <a:bodyPr/>
                    <a:lstStyle/>
                    <a:p>
                      <a:r>
                        <a:rPr lang="en-US" sz="3200" kern="1200" dirty="0">
                          <a:solidFill>
                            <a:schemeClr val="tx1"/>
                          </a:solidFill>
                          <a:effectLst/>
                          <a:latin typeface="+mn-lt"/>
                          <a:ea typeface="+mn-ea"/>
                          <a:cs typeface="+mn-cs"/>
                        </a:rPr>
                        <a:t> 4.4 / 4.9</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1.8 / 2.0</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Acute kidney injury</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Yes</a:t>
                      </a:r>
                      <a:endParaRPr lang="en-US" sz="10200" dirty="0"/>
                    </a:p>
                  </a:txBody>
                  <a:tcPr marL="162560" marR="162560" marT="81280" marB="81280"/>
                </a:tc>
                <a:extLst>
                  <a:ext uri="{0D108BD9-81ED-4DB2-BD59-A6C34878D82A}">
                    <a16:rowId xmlns:a16="http://schemas.microsoft.com/office/drawing/2014/main" val="2963317549"/>
                  </a:ext>
                </a:extLst>
              </a:tr>
              <a:tr h="796469">
                <a:tc>
                  <a:txBody>
                    <a:bodyPr/>
                    <a:lstStyle/>
                    <a:p>
                      <a:r>
                        <a:rPr lang="en-US" sz="3200" kern="1200" dirty="0">
                          <a:solidFill>
                            <a:schemeClr val="tx1"/>
                          </a:solidFill>
                          <a:effectLst/>
                          <a:latin typeface="+mn-lt"/>
                          <a:ea typeface="+mn-ea"/>
                          <a:cs typeface="+mn-cs"/>
                        </a:rPr>
                        <a:t>Gastrointestinal</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3.7 / 4.0</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2.0 / 2.2</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Hepatotoxicity</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Yes</a:t>
                      </a:r>
                      <a:endParaRPr lang="en-US" sz="10200" dirty="0"/>
                    </a:p>
                  </a:txBody>
                  <a:tcPr marL="162560" marR="162560" marT="81280" marB="81280"/>
                </a:tc>
                <a:extLst>
                  <a:ext uri="{0D108BD9-81ED-4DB2-BD59-A6C34878D82A}">
                    <a16:rowId xmlns:a16="http://schemas.microsoft.com/office/drawing/2014/main" val="1204968420"/>
                  </a:ext>
                </a:extLst>
              </a:tr>
              <a:tr h="7964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Blood</a:t>
                      </a:r>
                    </a:p>
                  </a:txBody>
                  <a:tcPr marL="162560" marR="162560" marT="81280" marB="81280"/>
                </a:tc>
                <a:tc>
                  <a:txBody>
                    <a:bodyPr/>
                    <a:lstStyle/>
                    <a:p>
                      <a:r>
                        <a:rPr lang="en-US" sz="3200" kern="1200" dirty="0">
                          <a:solidFill>
                            <a:schemeClr val="tx1"/>
                          </a:solidFill>
                          <a:effectLst/>
                          <a:latin typeface="+mn-lt"/>
                          <a:ea typeface="+mn-ea"/>
                          <a:cs typeface="+mn-cs"/>
                        </a:rPr>
                        <a:t>3.9 / 4.2</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1.7 / 2.0</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Thrombocytopenia</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Yes</a:t>
                      </a:r>
                      <a:endParaRPr lang="en-US" sz="10200" dirty="0"/>
                    </a:p>
                  </a:txBody>
                  <a:tcPr marL="162560" marR="162560" marT="81280" marB="81280"/>
                </a:tc>
                <a:extLst>
                  <a:ext uri="{0D108BD9-81ED-4DB2-BD59-A6C34878D82A}">
                    <a16:rowId xmlns:a16="http://schemas.microsoft.com/office/drawing/2014/main" val="2882121377"/>
                  </a:ext>
                </a:extLst>
              </a:tr>
              <a:tr h="796469">
                <a:tc>
                  <a:txBody>
                    <a:bodyPr/>
                    <a:lstStyle/>
                    <a:p>
                      <a:r>
                        <a:rPr lang="en-US" sz="3200" kern="1200" dirty="0">
                          <a:solidFill>
                            <a:schemeClr val="tx1"/>
                          </a:solidFill>
                          <a:effectLst/>
                          <a:latin typeface="+mn-lt"/>
                          <a:ea typeface="+mn-ea"/>
                          <a:cs typeface="+mn-cs"/>
                        </a:rPr>
                        <a:t>Immune</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4.8 / 5.1</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2.1 / 2.3</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Anaphylaxis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Yes</a:t>
                      </a:r>
                      <a:endParaRPr lang="en-US" sz="10200" dirty="0"/>
                    </a:p>
                  </a:txBody>
                  <a:tcPr marL="162560" marR="162560" marT="81280" marB="81280"/>
                </a:tc>
                <a:extLst>
                  <a:ext uri="{0D108BD9-81ED-4DB2-BD59-A6C34878D82A}">
                    <a16:rowId xmlns:a16="http://schemas.microsoft.com/office/drawing/2014/main" val="1382833942"/>
                  </a:ext>
                </a:extLst>
              </a:tr>
              <a:tr h="1137920">
                <a:tc>
                  <a:txBody>
                    <a:bodyPr/>
                    <a:lstStyle/>
                    <a:p>
                      <a:r>
                        <a:rPr lang="en-US" sz="3200" kern="1200" dirty="0">
                          <a:solidFill>
                            <a:schemeClr val="tx1"/>
                          </a:solidFill>
                          <a:effectLst/>
                          <a:latin typeface="+mn-lt"/>
                          <a:ea typeface="+mn-ea"/>
                          <a:cs typeface="+mn-cs"/>
                        </a:rPr>
                        <a:t>Genetic/Metabolic</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4.0 / 4.5</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1.9 / 2.1</a:t>
                      </a:r>
                      <a:endParaRPr lang="en-US" sz="102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Glucose dysregulation</a:t>
                      </a:r>
                    </a:p>
                  </a:txBody>
                  <a:tcPr marL="162560" marR="162560" marT="81280" marB="81280"/>
                </a:tc>
                <a:tc>
                  <a:txBody>
                    <a:bodyPr/>
                    <a:lstStyle/>
                    <a:p>
                      <a:r>
                        <a:rPr lang="en-US" sz="3200" kern="1200" dirty="0">
                          <a:solidFill>
                            <a:schemeClr val="tx1"/>
                          </a:solidFill>
                          <a:effectLst/>
                          <a:latin typeface="+mn-lt"/>
                          <a:ea typeface="+mn-ea"/>
                          <a:cs typeface="+mn-cs"/>
                        </a:rPr>
                        <a:t> Yes</a:t>
                      </a:r>
                      <a:endParaRPr lang="en-US" sz="10200" dirty="0"/>
                    </a:p>
                  </a:txBody>
                  <a:tcPr marL="162560" marR="162560" marT="81280" marB="81280"/>
                </a:tc>
                <a:extLst>
                  <a:ext uri="{0D108BD9-81ED-4DB2-BD59-A6C34878D82A}">
                    <a16:rowId xmlns:a16="http://schemas.microsoft.com/office/drawing/2014/main" val="1829031565"/>
                  </a:ext>
                </a:extLst>
              </a:tr>
            </a:tbl>
          </a:graphicData>
        </a:graphic>
      </p:graphicFrame>
      <p:sp>
        <p:nvSpPr>
          <p:cNvPr id="5" name="TextBox 4">
            <a:extLst>
              <a:ext uri="{FF2B5EF4-FFF2-40B4-BE49-F238E27FC236}">
                <a16:creationId xmlns:a16="http://schemas.microsoft.com/office/drawing/2014/main" id="{0492081A-3EC5-4217-9817-3761CA427447}"/>
              </a:ext>
            </a:extLst>
          </p:cNvPr>
          <p:cNvSpPr txBox="1"/>
          <p:nvPr/>
        </p:nvSpPr>
        <p:spPr>
          <a:xfrm>
            <a:off x="541861" y="0"/>
            <a:ext cx="21020281" cy="2554545"/>
          </a:xfrm>
          <a:prstGeom prst="rect">
            <a:avLst/>
          </a:prstGeom>
          <a:noFill/>
        </p:spPr>
        <p:txBody>
          <a:bodyPr wrap="square">
            <a:spAutoFit/>
          </a:bodyPr>
          <a:lstStyle/>
          <a:p>
            <a:r>
              <a:rPr lang="en-US" sz="3200" b="1" dirty="0">
                <a:latin typeface="Calibri" panose="020F0502020204030204" pitchFamily="34" charset="0"/>
              </a:rPr>
              <a:t>Supplementary Table 5: </a:t>
            </a:r>
            <a:r>
              <a:rPr lang="en-US" sz="3200" i="1" dirty="0">
                <a:latin typeface="Calibri" panose="020F0502020204030204" pitchFamily="34" charset="0"/>
              </a:rPr>
              <a:t>Fluoroquinolone group includes ciprofloxacin, levofloxacin, and moxifloxacin. Other antibiotics group includes beta-lactams (e.g., amoxicillin, ceftriaxone), macrolides (e.g., azithromycin, clarithromycin), and aminoglycosides (e.g., gentamicin, amikacin). Signals defined as PRR &gt;2, ROR &gt;2, and p-value &lt;0.05. Significance testing between fluoroquinolone and comparator groups showed p&lt;0.001 for QT prolongation, </a:t>
            </a:r>
            <a:r>
              <a:rPr lang="en-US" sz="3200" i="1" dirty="0" err="1">
                <a:latin typeface="Calibri" panose="020F0502020204030204" pitchFamily="34" charset="0"/>
              </a:rPr>
              <a:t>TdP</a:t>
            </a:r>
            <a:r>
              <a:rPr lang="en-US" sz="3200" i="1" dirty="0">
                <a:latin typeface="Calibri" panose="020F0502020204030204" pitchFamily="34" charset="0"/>
              </a:rPr>
              <a:t>, and peripheral neuropathy; p&lt;0.01 for renal injury and hepatotoxicity (Fisher’s Exact Test)</a:t>
            </a:r>
            <a:endParaRPr lang="en-US" sz="3200" dirty="0">
              <a:latin typeface="Calibri" panose="020F0502020204030204" pitchFamily="34" charset="0"/>
            </a:endParaRPr>
          </a:p>
        </p:txBody>
      </p:sp>
    </p:spTree>
    <p:extLst>
      <p:ext uri="{BB962C8B-B14F-4D97-AF65-F5344CB8AC3E}">
        <p14:creationId xmlns:p14="http://schemas.microsoft.com/office/powerpoint/2010/main" val="2451186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582B9167-A7AF-410D-B3CB-B45B9DC39A95}"/>
              </a:ext>
            </a:extLst>
          </p:cNvPr>
          <p:cNvGraphicFramePr>
            <a:graphicFrameLocks noGrp="1"/>
          </p:cNvGraphicFramePr>
          <p:nvPr>
            <p:extLst>
              <p:ext uri="{D42A27DB-BD31-4B8C-83A1-F6EECF244321}">
                <p14:modId xmlns:p14="http://schemas.microsoft.com/office/powerpoint/2010/main" val="1696737848"/>
              </p:ext>
            </p:extLst>
          </p:nvPr>
        </p:nvGraphicFramePr>
        <p:xfrm>
          <a:off x="279223" y="1077218"/>
          <a:ext cx="21400905" cy="14528898"/>
        </p:xfrm>
        <a:graphic>
          <a:graphicData uri="http://schemas.openxmlformats.org/drawingml/2006/table">
            <a:tbl>
              <a:tblPr firstRow="1" bandRow="1">
                <a:tableStyleId>{5940675A-B579-460E-94D1-54222C63F5DA}</a:tableStyleId>
              </a:tblPr>
              <a:tblGrid>
                <a:gridCol w="3675930">
                  <a:extLst>
                    <a:ext uri="{9D8B030D-6E8A-4147-A177-3AD203B41FA5}">
                      <a16:colId xmlns:a16="http://schemas.microsoft.com/office/drawing/2014/main" val="1073192790"/>
                    </a:ext>
                  </a:extLst>
                </a:gridCol>
                <a:gridCol w="6488376">
                  <a:extLst>
                    <a:ext uri="{9D8B030D-6E8A-4147-A177-3AD203B41FA5}">
                      <a16:colId xmlns:a16="http://schemas.microsoft.com/office/drawing/2014/main" val="3649842728"/>
                    </a:ext>
                  </a:extLst>
                </a:gridCol>
                <a:gridCol w="5082153">
                  <a:extLst>
                    <a:ext uri="{9D8B030D-6E8A-4147-A177-3AD203B41FA5}">
                      <a16:colId xmlns:a16="http://schemas.microsoft.com/office/drawing/2014/main" val="3551656193"/>
                    </a:ext>
                  </a:extLst>
                </a:gridCol>
                <a:gridCol w="6154446">
                  <a:extLst>
                    <a:ext uri="{9D8B030D-6E8A-4147-A177-3AD203B41FA5}">
                      <a16:colId xmlns:a16="http://schemas.microsoft.com/office/drawing/2014/main" val="2884954021"/>
                    </a:ext>
                  </a:extLst>
                </a:gridCol>
              </a:tblGrid>
              <a:tr h="743913">
                <a:tc>
                  <a:txBody>
                    <a:bodyPr/>
                    <a:lstStyle/>
                    <a:p>
                      <a:r>
                        <a:rPr lang="en-US" sz="3200" b="1" kern="1200" dirty="0">
                          <a:solidFill>
                            <a:schemeClr val="tx1"/>
                          </a:solidFill>
                          <a:effectLst/>
                          <a:latin typeface="+mn-lt"/>
                          <a:ea typeface="+mn-ea"/>
                          <a:cs typeface="+mn-cs"/>
                        </a:rPr>
                        <a:t>Section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a:t>
                      </a:r>
                      <a:r>
                        <a:rPr lang="en-US" sz="3200" b="1" kern="1200" dirty="0">
                          <a:solidFill>
                            <a:schemeClr val="tx1"/>
                          </a:solidFill>
                          <a:effectLst/>
                          <a:latin typeface="+mn-lt"/>
                          <a:ea typeface="+mn-ea"/>
                          <a:cs typeface="+mn-cs"/>
                        </a:rPr>
                        <a:t>Item</a:t>
                      </a:r>
                      <a:endParaRPr lang="en-US" sz="10200" dirty="0"/>
                    </a:p>
                  </a:txBody>
                  <a:tcPr marL="162560" marR="162560" marT="81280" marB="81280"/>
                </a:tc>
                <a:tc>
                  <a:txBody>
                    <a:bodyPr/>
                    <a:lstStyle/>
                    <a:p>
                      <a:r>
                        <a:rPr lang="en-US" sz="3200" b="1" kern="1200" dirty="0">
                          <a:solidFill>
                            <a:schemeClr val="tx1"/>
                          </a:solidFill>
                          <a:effectLst/>
                          <a:latin typeface="+mn-lt"/>
                          <a:ea typeface="+mn-ea"/>
                          <a:cs typeface="+mn-cs"/>
                        </a:rPr>
                        <a:t> Rationale/Definition</a:t>
                      </a:r>
                      <a:endParaRPr lang="en-US" sz="10200" dirty="0"/>
                    </a:p>
                  </a:txBody>
                  <a:tcPr marL="162560" marR="162560" marT="81280" marB="81280"/>
                </a:tc>
                <a:tc>
                  <a:txBody>
                    <a:bodyPr/>
                    <a:lstStyle/>
                    <a:p>
                      <a:r>
                        <a:rPr lang="en-US" sz="3200" b="1" kern="1200" dirty="0">
                          <a:solidFill>
                            <a:schemeClr val="tx1"/>
                          </a:solidFill>
                          <a:effectLst/>
                          <a:latin typeface="+mn-lt"/>
                          <a:ea typeface="+mn-ea"/>
                          <a:cs typeface="+mn-cs"/>
                        </a:rPr>
                        <a:t>Description</a:t>
                      </a:r>
                      <a:endParaRPr lang="en-US" sz="10200" dirty="0"/>
                    </a:p>
                  </a:txBody>
                  <a:tcPr marL="162560" marR="162560" marT="81280" marB="81280"/>
                </a:tc>
                <a:extLst>
                  <a:ext uri="{0D108BD9-81ED-4DB2-BD59-A6C34878D82A}">
                    <a16:rowId xmlns:a16="http://schemas.microsoft.com/office/drawing/2014/main" val="2571217667"/>
                  </a:ext>
                </a:extLst>
              </a:tr>
              <a:tr h="1051449">
                <a:tc>
                  <a:txBody>
                    <a:bodyPr/>
                    <a:lstStyle/>
                    <a:p>
                      <a:r>
                        <a:rPr lang="en-US" sz="3200" kern="1200" dirty="0">
                          <a:solidFill>
                            <a:schemeClr val="tx1"/>
                          </a:solidFill>
                          <a:effectLst/>
                          <a:latin typeface="+mn-lt"/>
                          <a:ea typeface="+mn-ea"/>
                          <a:cs typeface="+mn-cs"/>
                        </a:rPr>
                        <a:t>Data Filtering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Non-drug ADRs (e.g., injury, procedural error)</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Not pharmacologically induced</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Excluded</a:t>
                      </a:r>
                      <a:endParaRPr lang="en-US" sz="10200" dirty="0"/>
                    </a:p>
                  </a:txBody>
                  <a:tcPr marL="162560" marR="162560" marT="81280" marB="81280"/>
                </a:tc>
                <a:extLst>
                  <a:ext uri="{0D108BD9-81ED-4DB2-BD59-A6C34878D82A}">
                    <a16:rowId xmlns:a16="http://schemas.microsoft.com/office/drawing/2014/main" val="2765099377"/>
                  </a:ext>
                </a:extLst>
              </a:tr>
              <a:tr h="1051449">
                <a:tc>
                  <a:txBody>
                    <a:bodyPr/>
                    <a:lstStyle/>
                    <a:p>
                      <a:r>
                        <a:rPr lang="en-US" sz="3200" kern="1200" dirty="0">
                          <a:solidFill>
                            <a:schemeClr val="tx1"/>
                          </a:solidFill>
                          <a:effectLst/>
                          <a:latin typeface="+mn-lt"/>
                          <a:ea typeface="+mn-ea"/>
                          <a:cs typeface="+mn-cs"/>
                        </a:rPr>
                        <a:t>Data Filtering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Non-serious ADRs without ECG change or hospitalization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Focused on severe cardiovascular events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Excluded</a:t>
                      </a:r>
                      <a:endParaRPr lang="en-US" sz="10200" dirty="0"/>
                    </a:p>
                  </a:txBody>
                  <a:tcPr marL="162560" marR="162560" marT="81280" marB="81280"/>
                </a:tc>
                <a:extLst>
                  <a:ext uri="{0D108BD9-81ED-4DB2-BD59-A6C34878D82A}">
                    <a16:rowId xmlns:a16="http://schemas.microsoft.com/office/drawing/2014/main" val="3254322235"/>
                  </a:ext>
                </a:extLst>
              </a:tr>
              <a:tr h="1051449">
                <a:tc>
                  <a:txBody>
                    <a:bodyPr/>
                    <a:lstStyle/>
                    <a:p>
                      <a:r>
                        <a:rPr lang="en-US" sz="3200" kern="1200" dirty="0">
                          <a:solidFill>
                            <a:schemeClr val="tx1"/>
                          </a:solidFill>
                          <a:effectLst/>
                          <a:latin typeface="+mn-lt"/>
                          <a:ea typeface="+mn-ea"/>
                          <a:cs typeface="+mn-cs"/>
                        </a:rPr>
                        <a:t>Data Filtering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Duplicate ADR reports (&gt;2 entries, identical timestamp)</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De-duplication for signal accuracy</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Excluded</a:t>
                      </a:r>
                      <a:endParaRPr lang="en-US" sz="10200" dirty="0"/>
                    </a:p>
                  </a:txBody>
                  <a:tcPr marL="162560" marR="162560" marT="81280" marB="81280"/>
                </a:tc>
                <a:extLst>
                  <a:ext uri="{0D108BD9-81ED-4DB2-BD59-A6C34878D82A}">
                    <a16:rowId xmlns:a16="http://schemas.microsoft.com/office/drawing/2014/main" val="770472826"/>
                  </a:ext>
                </a:extLst>
              </a:tr>
              <a:tr h="1051449">
                <a:tc>
                  <a:txBody>
                    <a:bodyPr/>
                    <a:lstStyle/>
                    <a:p>
                      <a:r>
                        <a:rPr lang="en-US" sz="3200" kern="1200" dirty="0">
                          <a:solidFill>
                            <a:schemeClr val="tx1"/>
                          </a:solidFill>
                          <a:effectLst/>
                          <a:latin typeface="+mn-lt"/>
                          <a:ea typeface="+mn-ea"/>
                          <a:cs typeface="+mn-cs"/>
                        </a:rPr>
                        <a:t>Data Filtering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ADRs with insufficient narrative (&lt;20 words)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Inadequate for NLP extraction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Excluded</a:t>
                      </a:r>
                      <a:endParaRPr lang="en-US" sz="10200" dirty="0"/>
                    </a:p>
                  </a:txBody>
                  <a:tcPr marL="162560" marR="162560" marT="81280" marB="81280"/>
                </a:tc>
                <a:extLst>
                  <a:ext uri="{0D108BD9-81ED-4DB2-BD59-A6C34878D82A}">
                    <a16:rowId xmlns:a16="http://schemas.microsoft.com/office/drawing/2014/main" val="1324461870"/>
                  </a:ext>
                </a:extLst>
              </a:tr>
              <a:tr h="1051449">
                <a:tc>
                  <a:txBody>
                    <a:bodyPr/>
                    <a:lstStyle/>
                    <a:p>
                      <a:r>
                        <a:rPr lang="en-US" sz="3200" kern="1200" dirty="0">
                          <a:solidFill>
                            <a:schemeClr val="tx1"/>
                          </a:solidFill>
                          <a:effectLst/>
                          <a:latin typeface="+mn-lt"/>
                          <a:ea typeface="+mn-ea"/>
                          <a:cs typeface="+mn-cs"/>
                        </a:rPr>
                        <a:t>Data Filtering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Pediatric-only ADRs (&lt;12 years)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Focused on adult population ≥18 </a:t>
                      </a:r>
                      <a:r>
                        <a:rPr lang="en-US" sz="3200" kern="1200" dirty="0" err="1">
                          <a:solidFill>
                            <a:schemeClr val="tx1"/>
                          </a:solidFill>
                          <a:effectLst/>
                          <a:latin typeface="+mn-lt"/>
                          <a:ea typeface="+mn-ea"/>
                          <a:cs typeface="+mn-cs"/>
                        </a:rPr>
                        <a:t>yrs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Excluded</a:t>
                      </a:r>
                      <a:endParaRPr lang="en-US" sz="10200" dirty="0"/>
                    </a:p>
                  </a:txBody>
                  <a:tcPr marL="162560" marR="162560" marT="81280" marB="81280"/>
                </a:tc>
                <a:extLst>
                  <a:ext uri="{0D108BD9-81ED-4DB2-BD59-A6C34878D82A}">
                    <a16:rowId xmlns:a16="http://schemas.microsoft.com/office/drawing/2014/main" val="3301079476"/>
                  </a:ext>
                </a:extLst>
              </a:tr>
              <a:tr h="1043334">
                <a:tc>
                  <a:txBody>
                    <a:bodyPr/>
                    <a:lstStyle/>
                    <a:p>
                      <a:r>
                        <a:rPr lang="en-US" sz="3200" kern="1200" dirty="0">
                          <a:solidFill>
                            <a:schemeClr val="tx1"/>
                          </a:solidFill>
                          <a:effectLst/>
                          <a:latin typeface="+mn-lt"/>
                          <a:ea typeface="+mn-ea"/>
                          <a:cs typeface="+mn-cs"/>
                        </a:rPr>
                        <a:t>NER Tags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DRUG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Entity tag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Mentions of fluoroquinolone drugs (e.g., moxifloxacin)</a:t>
                      </a:r>
                      <a:endParaRPr lang="en-US" sz="10200" dirty="0"/>
                    </a:p>
                  </a:txBody>
                  <a:tcPr marL="162560" marR="162560" marT="81280" marB="81280"/>
                </a:tc>
                <a:extLst>
                  <a:ext uri="{0D108BD9-81ED-4DB2-BD59-A6C34878D82A}">
                    <a16:rowId xmlns:a16="http://schemas.microsoft.com/office/drawing/2014/main" val="3922361839"/>
                  </a:ext>
                </a:extLst>
              </a:tr>
              <a:tr h="1203272">
                <a:tc>
                  <a:txBody>
                    <a:bodyPr/>
                    <a:lstStyle/>
                    <a:p>
                      <a:r>
                        <a:rPr lang="en-US" sz="3200" kern="1200" dirty="0">
                          <a:solidFill>
                            <a:schemeClr val="tx1"/>
                          </a:solidFill>
                          <a:effectLst/>
                          <a:latin typeface="+mn-lt"/>
                          <a:ea typeface="+mn-ea"/>
                          <a:cs typeface="+mn-cs"/>
                        </a:rPr>
                        <a:t>NER Tags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ADR</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Entity tag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Adverse drug reaction symptoms (e.g., </a:t>
                      </a:r>
                      <a:r>
                        <a:rPr lang="en-US" sz="3200" kern="1200" dirty="0" err="1">
                          <a:solidFill>
                            <a:schemeClr val="tx1"/>
                          </a:solidFill>
                          <a:effectLst/>
                          <a:latin typeface="+mn-lt"/>
                          <a:ea typeface="+mn-ea"/>
                          <a:cs typeface="+mn-cs"/>
                        </a:rPr>
                        <a:t>torsades</a:t>
                      </a:r>
                      <a:r>
                        <a:rPr lang="en-US" sz="3200" kern="1200" dirty="0">
                          <a:solidFill>
                            <a:schemeClr val="tx1"/>
                          </a:solidFill>
                          <a:effectLst/>
                          <a:latin typeface="+mn-lt"/>
                          <a:ea typeface="+mn-ea"/>
                          <a:cs typeface="+mn-cs"/>
                        </a:rPr>
                        <a:t> de pointes)</a:t>
                      </a:r>
                      <a:endParaRPr lang="en-US" sz="10200" dirty="0"/>
                    </a:p>
                  </a:txBody>
                  <a:tcPr marL="162560" marR="162560" marT="81280" marB="81280"/>
                </a:tc>
                <a:extLst>
                  <a:ext uri="{0D108BD9-81ED-4DB2-BD59-A6C34878D82A}">
                    <a16:rowId xmlns:a16="http://schemas.microsoft.com/office/drawing/2014/main" val="3029101291"/>
                  </a:ext>
                </a:extLst>
              </a:tr>
              <a:tr h="1061883">
                <a:tc>
                  <a:txBody>
                    <a:bodyPr/>
                    <a:lstStyle/>
                    <a:p>
                      <a:r>
                        <a:rPr lang="en-US" sz="3200" kern="1200" dirty="0">
                          <a:solidFill>
                            <a:schemeClr val="tx1"/>
                          </a:solidFill>
                          <a:effectLst/>
                          <a:latin typeface="+mn-lt"/>
                          <a:ea typeface="+mn-ea"/>
                          <a:cs typeface="+mn-cs"/>
                        </a:rPr>
                        <a:t>NER Tags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DOSAGE</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Entity tag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Specific dose information (e.g., 400mg/day</a:t>
                      </a:r>
                      <a:endParaRPr lang="en-US" sz="10200" dirty="0"/>
                    </a:p>
                  </a:txBody>
                  <a:tcPr marL="162560" marR="162560" marT="81280" marB="81280"/>
                </a:tc>
                <a:extLst>
                  <a:ext uri="{0D108BD9-81ED-4DB2-BD59-A6C34878D82A}">
                    <a16:rowId xmlns:a16="http://schemas.microsoft.com/office/drawing/2014/main" val="916280821"/>
                  </a:ext>
                </a:extLst>
              </a:tr>
              <a:tr h="838363">
                <a:tc>
                  <a:txBody>
                    <a:bodyPr/>
                    <a:lstStyle/>
                    <a:p>
                      <a:r>
                        <a:rPr lang="en-US" sz="3200" kern="1200" dirty="0">
                          <a:solidFill>
                            <a:schemeClr val="tx1"/>
                          </a:solidFill>
                          <a:effectLst/>
                          <a:latin typeface="+mn-lt"/>
                          <a:ea typeface="+mn-ea"/>
                          <a:cs typeface="+mn-cs"/>
                        </a:rPr>
                        <a:t>NER Tags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DURATION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Entity tag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Treatment duration (e.g., 5 days)</a:t>
                      </a:r>
                      <a:endParaRPr lang="en-US" sz="10200" dirty="0"/>
                    </a:p>
                  </a:txBody>
                  <a:tcPr marL="162560" marR="162560" marT="81280" marB="81280"/>
                </a:tc>
                <a:extLst>
                  <a:ext uri="{0D108BD9-81ED-4DB2-BD59-A6C34878D82A}">
                    <a16:rowId xmlns:a16="http://schemas.microsoft.com/office/drawing/2014/main" val="3557809865"/>
                  </a:ext>
                </a:extLst>
              </a:tr>
              <a:tr h="1032388">
                <a:tc>
                  <a:txBody>
                    <a:bodyPr/>
                    <a:lstStyle/>
                    <a:p>
                      <a:r>
                        <a:rPr lang="en-US" sz="3200" kern="1200" dirty="0">
                          <a:solidFill>
                            <a:schemeClr val="tx1"/>
                          </a:solidFill>
                          <a:effectLst/>
                          <a:latin typeface="+mn-lt"/>
                          <a:ea typeface="+mn-ea"/>
                          <a:cs typeface="+mn-cs"/>
                        </a:rPr>
                        <a:t>NER Tags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RISKFACTOR</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Entity tag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Conditions predisposing to cardiac ADRs (e.g., hypertension)</a:t>
                      </a:r>
                      <a:endParaRPr lang="en-US" sz="10200" dirty="0"/>
                    </a:p>
                  </a:txBody>
                  <a:tcPr marL="162560" marR="162560" marT="81280" marB="81280"/>
                </a:tc>
                <a:extLst>
                  <a:ext uri="{0D108BD9-81ED-4DB2-BD59-A6C34878D82A}">
                    <a16:rowId xmlns:a16="http://schemas.microsoft.com/office/drawing/2014/main" val="1389099346"/>
                  </a:ext>
                </a:extLst>
              </a:tr>
              <a:tr h="869880">
                <a:tc>
                  <a:txBody>
                    <a:bodyPr/>
                    <a:lstStyle/>
                    <a:p>
                      <a:r>
                        <a:rPr lang="en-US" sz="3200" kern="1200" dirty="0">
                          <a:solidFill>
                            <a:schemeClr val="tx1"/>
                          </a:solidFill>
                          <a:effectLst/>
                          <a:latin typeface="+mn-lt"/>
                          <a:ea typeface="+mn-ea"/>
                          <a:cs typeface="+mn-cs"/>
                        </a:rPr>
                        <a:t>NER Tags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ECGFINDING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Entity tag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Specific findings (e.g., QTc &gt; 470ms)</a:t>
                      </a:r>
                      <a:endParaRPr lang="en-US" sz="10200" dirty="0"/>
                    </a:p>
                  </a:txBody>
                  <a:tcPr marL="162560" marR="162560" marT="81280" marB="81280"/>
                </a:tc>
                <a:extLst>
                  <a:ext uri="{0D108BD9-81ED-4DB2-BD59-A6C34878D82A}">
                    <a16:rowId xmlns:a16="http://schemas.microsoft.com/office/drawing/2014/main" val="2523656694"/>
                  </a:ext>
                </a:extLst>
              </a:tr>
              <a:tr h="1502070">
                <a:tc>
                  <a:txBody>
                    <a:bodyPr/>
                    <a:lstStyle/>
                    <a:p>
                      <a:r>
                        <a:rPr lang="en-US" sz="3200" kern="1200" dirty="0">
                          <a:solidFill>
                            <a:schemeClr val="tx1"/>
                          </a:solidFill>
                          <a:effectLst/>
                          <a:latin typeface="+mn-lt"/>
                          <a:ea typeface="+mn-ea"/>
                          <a:cs typeface="+mn-cs"/>
                        </a:rPr>
                        <a:t>NER Tags</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INTERACTION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Entity tag</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Notation of interacting medications (e.g., amiodarone)</a:t>
                      </a:r>
                      <a:endParaRPr lang="en-US" sz="10200" dirty="0"/>
                    </a:p>
                  </a:txBody>
                  <a:tcPr marL="162560" marR="162560" marT="81280" marB="81280"/>
                </a:tc>
                <a:extLst>
                  <a:ext uri="{0D108BD9-81ED-4DB2-BD59-A6C34878D82A}">
                    <a16:rowId xmlns:a16="http://schemas.microsoft.com/office/drawing/2014/main" val="998890278"/>
                  </a:ext>
                </a:extLst>
              </a:tr>
            </a:tbl>
          </a:graphicData>
        </a:graphic>
      </p:graphicFrame>
      <p:sp>
        <p:nvSpPr>
          <p:cNvPr id="4" name="TextBox 3">
            <a:extLst>
              <a:ext uri="{FF2B5EF4-FFF2-40B4-BE49-F238E27FC236}">
                <a16:creationId xmlns:a16="http://schemas.microsoft.com/office/drawing/2014/main" id="{F575902B-8ED4-464D-8208-7B23FA5F9A1E}"/>
              </a:ext>
            </a:extLst>
          </p:cNvPr>
          <p:cNvSpPr txBox="1"/>
          <p:nvPr/>
        </p:nvSpPr>
        <p:spPr>
          <a:xfrm>
            <a:off x="692178" y="0"/>
            <a:ext cx="20191538" cy="1077218"/>
          </a:xfrm>
          <a:prstGeom prst="rect">
            <a:avLst/>
          </a:prstGeom>
          <a:noFill/>
        </p:spPr>
        <p:txBody>
          <a:bodyPr wrap="square">
            <a:spAutoFit/>
          </a:bodyPr>
          <a:lstStyle/>
          <a:p>
            <a:r>
              <a:rPr lang="en-US" sz="3200" b="1" dirty="0">
                <a:latin typeface="Calibri" panose="020F0502020204030204" pitchFamily="34" charset="0"/>
              </a:rPr>
              <a:t>Supplementary Table 6: </a:t>
            </a:r>
            <a:r>
              <a:rPr lang="en-US" sz="3200" b="1" i="1" dirty="0">
                <a:latin typeface="Calibri" panose="020F0502020204030204" pitchFamily="34" charset="0"/>
              </a:rPr>
              <a:t>Data Filtering Criteria and NLP Entity Recognition Standards Applied for Analysis of Fluoroquinolone-Induced ADRs in the UAE (2018–2023)</a:t>
            </a:r>
            <a:endParaRPr lang="en-US" sz="3200" b="1" dirty="0"/>
          </a:p>
        </p:txBody>
      </p:sp>
      <p:sp>
        <p:nvSpPr>
          <p:cNvPr id="6" name="TextBox 5">
            <a:extLst>
              <a:ext uri="{FF2B5EF4-FFF2-40B4-BE49-F238E27FC236}">
                <a16:creationId xmlns:a16="http://schemas.microsoft.com/office/drawing/2014/main" id="{D19F5E77-6C3D-41FF-B1F1-2734CF3B96B6}"/>
              </a:ext>
            </a:extLst>
          </p:cNvPr>
          <p:cNvSpPr txBox="1"/>
          <p:nvPr/>
        </p:nvSpPr>
        <p:spPr>
          <a:xfrm>
            <a:off x="154360" y="15674370"/>
            <a:ext cx="21636880" cy="1569660"/>
          </a:xfrm>
          <a:prstGeom prst="rect">
            <a:avLst/>
          </a:prstGeom>
          <a:noFill/>
        </p:spPr>
        <p:txBody>
          <a:bodyPr wrap="square">
            <a:spAutoFit/>
          </a:bodyPr>
          <a:lstStyle/>
          <a:p>
            <a:r>
              <a:rPr lang="en-US" sz="3200" dirty="0">
                <a:latin typeface="Calibri" panose="020F0502020204030204" pitchFamily="34" charset="0"/>
              </a:rPr>
              <a:t>This table summarizes the adverse drug reactions (ADRs) excluded during initial data preprocessing, with rationale for exclusion, alongside definitions of all named entity recognition (NER) tags used to structure unstructured clinical text for machine learning analysis. Data filtered according to WHO-UMC guidelines and UAE Department of Health standards.</a:t>
            </a:r>
            <a:endParaRPr lang="en-US" sz="3200" dirty="0"/>
          </a:p>
        </p:txBody>
      </p:sp>
    </p:spTree>
    <p:extLst>
      <p:ext uri="{BB962C8B-B14F-4D97-AF65-F5344CB8AC3E}">
        <p14:creationId xmlns:p14="http://schemas.microsoft.com/office/powerpoint/2010/main" val="3695632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A07C09A9-03F7-4AE9-873B-B3A82A5758AE}"/>
              </a:ext>
            </a:extLst>
          </p:cNvPr>
          <p:cNvGraphicFramePr>
            <a:graphicFrameLocks noGrp="1"/>
          </p:cNvGraphicFramePr>
          <p:nvPr>
            <p:extLst>
              <p:ext uri="{D42A27DB-BD31-4B8C-83A1-F6EECF244321}">
                <p14:modId xmlns:p14="http://schemas.microsoft.com/office/powerpoint/2010/main" val="2737031316"/>
              </p:ext>
            </p:extLst>
          </p:nvPr>
        </p:nvGraphicFramePr>
        <p:xfrm>
          <a:off x="741626" y="3596067"/>
          <a:ext cx="14430644" cy="10117160"/>
        </p:xfrm>
        <a:graphic>
          <a:graphicData uri="http://schemas.openxmlformats.org/drawingml/2006/table">
            <a:tbl>
              <a:tblPr firstRow="1" bandRow="1">
                <a:tableStyleId>{5940675A-B579-460E-94D1-54222C63F5DA}</a:tableStyleId>
              </a:tblPr>
              <a:tblGrid>
                <a:gridCol w="3162482">
                  <a:extLst>
                    <a:ext uri="{9D8B030D-6E8A-4147-A177-3AD203B41FA5}">
                      <a16:colId xmlns:a16="http://schemas.microsoft.com/office/drawing/2014/main" val="2155717174"/>
                    </a:ext>
                  </a:extLst>
                </a:gridCol>
                <a:gridCol w="2428962">
                  <a:extLst>
                    <a:ext uri="{9D8B030D-6E8A-4147-A177-3AD203B41FA5}">
                      <a16:colId xmlns:a16="http://schemas.microsoft.com/office/drawing/2014/main" val="2761001809"/>
                    </a:ext>
                  </a:extLst>
                </a:gridCol>
                <a:gridCol w="2804160">
                  <a:extLst>
                    <a:ext uri="{9D8B030D-6E8A-4147-A177-3AD203B41FA5}">
                      <a16:colId xmlns:a16="http://schemas.microsoft.com/office/drawing/2014/main" val="2089361502"/>
                    </a:ext>
                  </a:extLst>
                </a:gridCol>
                <a:gridCol w="2844800">
                  <a:extLst>
                    <a:ext uri="{9D8B030D-6E8A-4147-A177-3AD203B41FA5}">
                      <a16:colId xmlns:a16="http://schemas.microsoft.com/office/drawing/2014/main" val="1548130401"/>
                    </a:ext>
                  </a:extLst>
                </a:gridCol>
                <a:gridCol w="3190240">
                  <a:extLst>
                    <a:ext uri="{9D8B030D-6E8A-4147-A177-3AD203B41FA5}">
                      <a16:colId xmlns:a16="http://schemas.microsoft.com/office/drawing/2014/main" val="84772467"/>
                    </a:ext>
                  </a:extLst>
                </a:gridCol>
              </a:tblGrid>
              <a:tr h="897044">
                <a:tc>
                  <a:txBody>
                    <a:bodyPr/>
                    <a:lstStyle/>
                    <a:p>
                      <a:r>
                        <a:rPr lang="en-US" sz="3200" b="1" kern="1200" dirty="0">
                          <a:solidFill>
                            <a:schemeClr val="tx1"/>
                          </a:solidFill>
                          <a:effectLst/>
                          <a:latin typeface="+mn-lt"/>
                          <a:ea typeface="+mn-ea"/>
                          <a:cs typeface="+mn-cs"/>
                        </a:rPr>
                        <a:t>Arrhythmia Type</a:t>
                      </a:r>
                      <a:endParaRPr lang="en-US" sz="10200" dirty="0"/>
                    </a:p>
                  </a:txBody>
                  <a:tcPr marL="162560" marR="162560" marT="81280" marB="81280"/>
                </a:tc>
                <a:tc>
                  <a:txBody>
                    <a:bodyPr/>
                    <a:lstStyle/>
                    <a:p>
                      <a:r>
                        <a:rPr lang="en-US" sz="3200" b="1" kern="1200" dirty="0">
                          <a:solidFill>
                            <a:schemeClr val="tx1"/>
                          </a:solidFill>
                          <a:effectLst/>
                          <a:latin typeface="+mn-lt"/>
                          <a:ea typeface="+mn-ea"/>
                          <a:cs typeface="+mn-cs"/>
                        </a:rPr>
                        <a:t>PPV (%)</a:t>
                      </a:r>
                      <a:endParaRPr lang="en-US" sz="10200" dirty="0"/>
                    </a:p>
                  </a:txBody>
                  <a:tcPr marL="162560" marR="162560" marT="81280" marB="81280"/>
                </a:tc>
                <a:tc>
                  <a:txBody>
                    <a:bodyPr/>
                    <a:lstStyle/>
                    <a:p>
                      <a:r>
                        <a:rPr lang="en-US" sz="3200" b="1" kern="1200" dirty="0">
                          <a:solidFill>
                            <a:schemeClr val="tx1"/>
                          </a:solidFill>
                          <a:effectLst/>
                          <a:latin typeface="+mn-lt"/>
                          <a:ea typeface="+mn-ea"/>
                          <a:cs typeface="+mn-cs"/>
                        </a:rPr>
                        <a:t>NPV (%)</a:t>
                      </a:r>
                      <a:endParaRPr lang="en-US" sz="10200" dirty="0"/>
                    </a:p>
                  </a:txBody>
                  <a:tcPr marL="162560" marR="162560" marT="81280" marB="81280"/>
                </a:tc>
                <a:tc>
                  <a:txBody>
                    <a:bodyPr/>
                    <a:lstStyle/>
                    <a:p>
                      <a:r>
                        <a:rPr lang="en-US" sz="3200" b="1" kern="1200" dirty="0">
                          <a:solidFill>
                            <a:schemeClr val="tx1"/>
                          </a:solidFill>
                          <a:effectLst/>
                          <a:latin typeface="+mn-lt"/>
                          <a:ea typeface="+mn-ea"/>
                          <a:cs typeface="+mn-cs"/>
                        </a:rPr>
                        <a:t>Sensitivity (%)</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a:t>
                      </a:r>
                      <a:r>
                        <a:rPr lang="en-US" sz="3200" b="1" kern="1200" dirty="0">
                          <a:solidFill>
                            <a:schemeClr val="tx1"/>
                          </a:solidFill>
                          <a:effectLst/>
                          <a:latin typeface="+mn-lt"/>
                          <a:ea typeface="+mn-ea"/>
                          <a:cs typeface="+mn-cs"/>
                        </a:rPr>
                        <a:t>Specificity (%)</a:t>
                      </a:r>
                      <a:endParaRPr lang="en-US" sz="10200" dirty="0"/>
                    </a:p>
                  </a:txBody>
                  <a:tcPr marL="162560" marR="162560" marT="81280" marB="81280"/>
                </a:tc>
                <a:extLst>
                  <a:ext uri="{0D108BD9-81ED-4DB2-BD59-A6C34878D82A}">
                    <a16:rowId xmlns:a16="http://schemas.microsoft.com/office/drawing/2014/main" val="3372658830"/>
                  </a:ext>
                </a:extLst>
              </a:tr>
              <a:tr h="897044">
                <a:tc>
                  <a:txBody>
                    <a:bodyPr/>
                    <a:lstStyle/>
                    <a:p>
                      <a:r>
                        <a:rPr lang="en-US" sz="3200" kern="1200" dirty="0">
                          <a:solidFill>
                            <a:schemeClr val="tx1"/>
                          </a:solidFill>
                          <a:effectLst/>
                          <a:latin typeface="+mn-lt"/>
                          <a:ea typeface="+mn-ea"/>
                          <a:cs typeface="+mn-cs"/>
                        </a:rPr>
                        <a:t>QT Prolongation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92.8</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96.0</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95.2</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 93.5</a:t>
                      </a:r>
                      <a:endParaRPr lang="en-US" sz="10200" dirty="0"/>
                    </a:p>
                  </a:txBody>
                  <a:tcPr marL="162560" marR="162560" marT="81280" marB="81280"/>
                </a:tc>
                <a:extLst>
                  <a:ext uri="{0D108BD9-81ED-4DB2-BD59-A6C34878D82A}">
                    <a16:rowId xmlns:a16="http://schemas.microsoft.com/office/drawing/2014/main" val="1184779043"/>
                  </a:ext>
                </a:extLst>
              </a:tr>
              <a:tr h="1137920">
                <a:tc>
                  <a:txBody>
                    <a:bodyPr/>
                    <a:lstStyle/>
                    <a:p>
                      <a:r>
                        <a:rPr lang="en-US" sz="3200" kern="1200" dirty="0" err="1">
                          <a:solidFill>
                            <a:schemeClr val="tx1"/>
                          </a:solidFill>
                          <a:effectLst/>
                          <a:latin typeface="+mn-lt"/>
                          <a:ea typeface="+mn-ea"/>
                          <a:cs typeface="+mn-cs"/>
                        </a:rPr>
                        <a:t>Torsades</a:t>
                      </a:r>
                      <a:r>
                        <a:rPr lang="en-US" sz="3200" kern="1200" dirty="0">
                          <a:solidFill>
                            <a:schemeClr val="tx1"/>
                          </a:solidFill>
                          <a:effectLst/>
                          <a:latin typeface="+mn-lt"/>
                          <a:ea typeface="+mn-ea"/>
                          <a:cs typeface="+mn-cs"/>
                        </a:rPr>
                        <a:t> de Pointes (</a:t>
                      </a:r>
                      <a:r>
                        <a:rPr lang="en-US" sz="3200" kern="1200" dirty="0" err="1">
                          <a:solidFill>
                            <a:schemeClr val="tx1"/>
                          </a:solidFill>
                          <a:effectLst/>
                          <a:latin typeface="+mn-lt"/>
                          <a:ea typeface="+mn-ea"/>
                          <a:cs typeface="+mn-cs"/>
                        </a:rPr>
                        <a:t>TdP</a:t>
                      </a:r>
                      <a:r>
                        <a:rPr lang="en-US" sz="3200" kern="1200" dirty="0">
                          <a:solidFill>
                            <a:schemeClr val="tx1"/>
                          </a:solidFill>
                          <a:effectLst/>
                          <a:latin typeface="+mn-lt"/>
                          <a:ea typeface="+mn-ea"/>
                          <a:cs typeface="+mn-cs"/>
                        </a:rPr>
                        <a:t>)</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91.5</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95.2</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92.7</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94.1</a:t>
                      </a:r>
                      <a:endParaRPr lang="en-US" sz="10200" dirty="0"/>
                    </a:p>
                  </a:txBody>
                  <a:tcPr marL="162560" marR="162560" marT="81280" marB="81280"/>
                </a:tc>
                <a:extLst>
                  <a:ext uri="{0D108BD9-81ED-4DB2-BD59-A6C34878D82A}">
                    <a16:rowId xmlns:a16="http://schemas.microsoft.com/office/drawing/2014/main" val="2682823786"/>
                  </a:ext>
                </a:extLst>
              </a:tr>
              <a:tr h="22108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Atrial Fibrillation</a:t>
                      </a:r>
                    </a:p>
                    <a:p>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88.7</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93.8</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90.5</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92.3</a:t>
                      </a:r>
                      <a:endParaRPr lang="en-US" sz="10200" dirty="0"/>
                    </a:p>
                  </a:txBody>
                  <a:tcPr marL="162560" marR="162560" marT="81280" marB="81280"/>
                </a:tc>
                <a:extLst>
                  <a:ext uri="{0D108BD9-81ED-4DB2-BD59-A6C34878D82A}">
                    <a16:rowId xmlns:a16="http://schemas.microsoft.com/office/drawing/2014/main" val="205461113"/>
                  </a:ext>
                </a:extLst>
              </a:tr>
              <a:tr h="1137920">
                <a:tc>
                  <a:txBody>
                    <a:bodyPr/>
                    <a:lstStyle/>
                    <a:p>
                      <a:r>
                        <a:rPr lang="en-US" sz="3200" kern="1200" dirty="0">
                          <a:solidFill>
                            <a:schemeClr val="tx1"/>
                          </a:solidFill>
                          <a:effectLst/>
                          <a:latin typeface="+mn-lt"/>
                          <a:ea typeface="+mn-ea"/>
                          <a:cs typeface="+mn-cs"/>
                        </a:rPr>
                        <a:t>Ventricular Tachycardia (VT)</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87.9</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92.5</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89.8</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91.7</a:t>
                      </a:r>
                      <a:endParaRPr lang="en-US" sz="10200" dirty="0"/>
                    </a:p>
                  </a:txBody>
                  <a:tcPr marL="162560" marR="162560" marT="81280" marB="81280"/>
                </a:tc>
                <a:extLst>
                  <a:ext uri="{0D108BD9-81ED-4DB2-BD59-A6C34878D82A}">
                    <a16:rowId xmlns:a16="http://schemas.microsoft.com/office/drawing/2014/main" val="3576650601"/>
                  </a:ext>
                </a:extLst>
              </a:tr>
              <a:tr h="26984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Bradyarrhythmia (Severe)</a:t>
                      </a:r>
                    </a:p>
                    <a:p>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86.5</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92.0</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88.3</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93.0</a:t>
                      </a:r>
                      <a:endParaRPr lang="en-US" sz="10200" dirty="0"/>
                    </a:p>
                  </a:txBody>
                  <a:tcPr marL="162560" marR="162560" marT="81280" marB="81280"/>
                </a:tc>
                <a:extLst>
                  <a:ext uri="{0D108BD9-81ED-4DB2-BD59-A6C34878D82A}">
                    <a16:rowId xmlns:a16="http://schemas.microsoft.com/office/drawing/2014/main" val="2694917728"/>
                  </a:ext>
                </a:extLst>
              </a:tr>
              <a:tr h="11379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Non-Sustained VT</a:t>
                      </a:r>
                    </a:p>
                  </a:txBody>
                  <a:tcPr marL="162560" marR="162560" marT="81280" marB="81280"/>
                </a:tc>
                <a:tc>
                  <a:txBody>
                    <a:bodyPr/>
                    <a:lstStyle/>
                    <a:p>
                      <a:r>
                        <a:rPr lang="en-US" sz="3200" kern="1200" dirty="0">
                          <a:solidFill>
                            <a:schemeClr val="tx1"/>
                          </a:solidFill>
                          <a:effectLst/>
                          <a:latin typeface="+mn-lt"/>
                          <a:ea typeface="+mn-ea"/>
                          <a:cs typeface="+mn-cs"/>
                        </a:rPr>
                        <a:t> 83.2</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91.0</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85.7</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90.2</a:t>
                      </a:r>
                      <a:endParaRPr lang="en-US" sz="10200" dirty="0"/>
                    </a:p>
                  </a:txBody>
                  <a:tcPr marL="162560" marR="162560" marT="81280" marB="81280"/>
                </a:tc>
                <a:extLst>
                  <a:ext uri="{0D108BD9-81ED-4DB2-BD59-A6C34878D82A}">
                    <a16:rowId xmlns:a16="http://schemas.microsoft.com/office/drawing/2014/main" val="4120746540"/>
                  </a:ext>
                </a:extLst>
              </a:tr>
            </a:tbl>
          </a:graphicData>
        </a:graphic>
      </p:graphicFrame>
      <p:sp>
        <p:nvSpPr>
          <p:cNvPr id="4" name="TextBox 3">
            <a:extLst>
              <a:ext uri="{FF2B5EF4-FFF2-40B4-BE49-F238E27FC236}">
                <a16:creationId xmlns:a16="http://schemas.microsoft.com/office/drawing/2014/main" id="{0A05A69C-87AD-4C8D-8DB7-89FBC9914D87}"/>
              </a:ext>
            </a:extLst>
          </p:cNvPr>
          <p:cNvSpPr txBox="1"/>
          <p:nvPr/>
        </p:nvSpPr>
        <p:spPr>
          <a:xfrm>
            <a:off x="548757" y="2133602"/>
            <a:ext cx="18740318" cy="1077218"/>
          </a:xfrm>
          <a:prstGeom prst="rect">
            <a:avLst/>
          </a:prstGeom>
          <a:noFill/>
        </p:spPr>
        <p:txBody>
          <a:bodyPr wrap="square">
            <a:spAutoFit/>
          </a:bodyPr>
          <a:lstStyle/>
          <a:p>
            <a:r>
              <a:rPr lang="en-US" sz="3200" b="1" dirty="0">
                <a:latin typeface="Calibri" panose="020F0502020204030204" pitchFamily="34" charset="0"/>
              </a:rPr>
              <a:t>Supplementary Table S7. </a:t>
            </a:r>
            <a:r>
              <a:rPr lang="en-US" sz="3200" i="1" dirty="0">
                <a:latin typeface="Calibri" panose="020F0502020204030204" pitchFamily="34" charset="0"/>
              </a:rPr>
              <a:t>AI-ECG Model Performance in Detecting Fluoroquinolone-Associated Arrhythmias in the UAE Dataset (2018–2023).</a:t>
            </a:r>
            <a:endParaRPr lang="en-US" sz="3200" dirty="0">
              <a:latin typeface="Calibri" panose="020F0502020204030204" pitchFamily="34" charset="0"/>
            </a:endParaRPr>
          </a:p>
        </p:txBody>
      </p:sp>
      <p:sp>
        <p:nvSpPr>
          <p:cNvPr id="6" name="TextBox 5">
            <a:extLst>
              <a:ext uri="{FF2B5EF4-FFF2-40B4-BE49-F238E27FC236}">
                <a16:creationId xmlns:a16="http://schemas.microsoft.com/office/drawing/2014/main" id="{95C4AA16-7804-40C9-8C36-DE1CE667CEC6}"/>
              </a:ext>
            </a:extLst>
          </p:cNvPr>
          <p:cNvSpPr txBox="1"/>
          <p:nvPr/>
        </p:nvSpPr>
        <p:spPr>
          <a:xfrm>
            <a:off x="548757" y="14098474"/>
            <a:ext cx="20140908" cy="1569660"/>
          </a:xfrm>
          <a:prstGeom prst="rect">
            <a:avLst/>
          </a:prstGeom>
          <a:noFill/>
        </p:spPr>
        <p:txBody>
          <a:bodyPr wrap="square">
            <a:spAutoFit/>
          </a:bodyPr>
          <a:lstStyle/>
          <a:p>
            <a:r>
              <a:rPr lang="en-US" sz="3200" dirty="0">
                <a:latin typeface="Calibri" panose="020F0502020204030204" pitchFamily="34" charset="0"/>
              </a:rPr>
              <a:t>This table lists key arrhythmia diagnoses supported by AI-enhanced ECG interpretation systems and reports their sensitivity, specificity, positive predictive value (PPV), and negative predictive value (NPV). Results validated against 12-lead manually interpreted ECGs using UAE Department of Health datasets.</a:t>
            </a:r>
            <a:endParaRPr lang="en-US" sz="3200" dirty="0"/>
          </a:p>
        </p:txBody>
      </p:sp>
      <p:sp>
        <p:nvSpPr>
          <p:cNvPr id="7" name="TextBox 6">
            <a:extLst>
              <a:ext uri="{FF2B5EF4-FFF2-40B4-BE49-F238E27FC236}">
                <a16:creationId xmlns:a16="http://schemas.microsoft.com/office/drawing/2014/main" id="{B797C8E6-C1BE-47F9-AB49-3EBC54B0B76A}"/>
              </a:ext>
            </a:extLst>
          </p:cNvPr>
          <p:cNvSpPr txBox="1"/>
          <p:nvPr/>
        </p:nvSpPr>
        <p:spPr>
          <a:xfrm>
            <a:off x="15445411" y="5290821"/>
            <a:ext cx="6364722" cy="5016758"/>
          </a:xfrm>
          <a:prstGeom prst="rect">
            <a:avLst/>
          </a:prstGeom>
          <a:noFill/>
        </p:spPr>
        <p:txBody>
          <a:bodyPr wrap="square">
            <a:spAutoFit/>
          </a:bodyPr>
          <a:lstStyle/>
          <a:p>
            <a:r>
              <a:rPr lang="en-US" sz="3200" b="1" dirty="0"/>
              <a:t>Footnote*</a:t>
            </a:r>
          </a:p>
          <a:p>
            <a:r>
              <a:rPr lang="en-US" sz="3200" dirty="0"/>
              <a:t>PRR (Proportional Reporting Ratio), ROR (Reporting Odds Ratio), and BCPNN (Bayesian Confidence Propagation Neural Network) are pharmacovigilance signal detection methods used to quantify the strength of association between a drug and adverse events in spontaneous reporting systems.</a:t>
            </a:r>
          </a:p>
        </p:txBody>
      </p:sp>
    </p:spTree>
    <p:extLst>
      <p:ext uri="{BB962C8B-B14F-4D97-AF65-F5344CB8AC3E}">
        <p14:creationId xmlns:p14="http://schemas.microsoft.com/office/powerpoint/2010/main" val="2662513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D7C89CC-7924-4067-8DA3-8035EF5AB65A}"/>
              </a:ext>
            </a:extLst>
          </p:cNvPr>
          <p:cNvGraphicFramePr>
            <a:graphicFrameLocks noGrp="1"/>
          </p:cNvGraphicFramePr>
          <p:nvPr>
            <p:extLst>
              <p:ext uri="{D42A27DB-BD31-4B8C-83A1-F6EECF244321}">
                <p14:modId xmlns:p14="http://schemas.microsoft.com/office/powerpoint/2010/main" val="2724672823"/>
              </p:ext>
            </p:extLst>
          </p:nvPr>
        </p:nvGraphicFramePr>
        <p:xfrm>
          <a:off x="550284" y="1411997"/>
          <a:ext cx="16164160" cy="14500352"/>
        </p:xfrm>
        <a:graphic>
          <a:graphicData uri="http://schemas.openxmlformats.org/drawingml/2006/table">
            <a:tbl>
              <a:tblPr firstRow="1" bandRow="1">
                <a:tableStyleId>{5940675A-B579-460E-94D1-54222C63F5DA}</a:tableStyleId>
              </a:tblPr>
              <a:tblGrid>
                <a:gridCol w="3232832">
                  <a:extLst>
                    <a:ext uri="{9D8B030D-6E8A-4147-A177-3AD203B41FA5}">
                      <a16:colId xmlns:a16="http://schemas.microsoft.com/office/drawing/2014/main" val="2057204610"/>
                    </a:ext>
                  </a:extLst>
                </a:gridCol>
                <a:gridCol w="3232832">
                  <a:extLst>
                    <a:ext uri="{9D8B030D-6E8A-4147-A177-3AD203B41FA5}">
                      <a16:colId xmlns:a16="http://schemas.microsoft.com/office/drawing/2014/main" val="2254057808"/>
                    </a:ext>
                  </a:extLst>
                </a:gridCol>
                <a:gridCol w="3232832">
                  <a:extLst>
                    <a:ext uri="{9D8B030D-6E8A-4147-A177-3AD203B41FA5}">
                      <a16:colId xmlns:a16="http://schemas.microsoft.com/office/drawing/2014/main" val="3544623975"/>
                    </a:ext>
                  </a:extLst>
                </a:gridCol>
                <a:gridCol w="3232832">
                  <a:extLst>
                    <a:ext uri="{9D8B030D-6E8A-4147-A177-3AD203B41FA5}">
                      <a16:colId xmlns:a16="http://schemas.microsoft.com/office/drawing/2014/main" val="1364135489"/>
                    </a:ext>
                  </a:extLst>
                </a:gridCol>
                <a:gridCol w="3232832">
                  <a:extLst>
                    <a:ext uri="{9D8B030D-6E8A-4147-A177-3AD203B41FA5}">
                      <a16:colId xmlns:a16="http://schemas.microsoft.com/office/drawing/2014/main" val="3288195996"/>
                    </a:ext>
                  </a:extLst>
                </a:gridCol>
              </a:tblGrid>
              <a:tr h="2210816">
                <a:tc>
                  <a:txBody>
                    <a:bodyPr/>
                    <a:lstStyle/>
                    <a:p>
                      <a:r>
                        <a:rPr lang="en-US" sz="3200" b="1" kern="1200" dirty="0">
                          <a:solidFill>
                            <a:schemeClr val="tx1"/>
                          </a:solidFill>
                          <a:effectLst/>
                          <a:latin typeface="+mn-lt"/>
                          <a:ea typeface="+mn-ea"/>
                          <a:cs typeface="+mn-cs"/>
                        </a:rPr>
                        <a:t>Fluoroquinolone</a:t>
                      </a:r>
                      <a:endParaRPr lang="en-US" sz="102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kern="1200" dirty="0">
                          <a:solidFill>
                            <a:schemeClr val="tx1"/>
                          </a:solidFill>
                          <a:effectLst/>
                          <a:latin typeface="+mn-lt"/>
                          <a:ea typeface="+mn-ea"/>
                          <a:cs typeface="+mn-cs"/>
                        </a:rPr>
                        <a:t>Interaction Type</a:t>
                      </a:r>
                      <a:endParaRPr lang="en-US" sz="3200" kern="1200" dirty="0">
                        <a:solidFill>
                          <a:schemeClr val="tx1"/>
                        </a:solidFill>
                        <a:effectLst/>
                        <a:latin typeface="+mn-lt"/>
                        <a:ea typeface="+mn-ea"/>
                        <a:cs typeface="+mn-cs"/>
                      </a:endParaRPr>
                    </a:p>
                    <a:p>
                      <a:endParaRPr lang="en-US" sz="10200" dirty="0"/>
                    </a:p>
                  </a:txBody>
                  <a:tcPr marL="162560" marR="162560" marT="81280" marB="81280"/>
                </a:tc>
                <a:tc>
                  <a:txBody>
                    <a:bodyPr/>
                    <a:lstStyle/>
                    <a:p>
                      <a:r>
                        <a:rPr lang="en-US" sz="3200" b="1" kern="1200" dirty="0">
                          <a:solidFill>
                            <a:schemeClr val="tx1"/>
                          </a:solidFill>
                          <a:effectLst/>
                          <a:latin typeface="+mn-lt"/>
                          <a:ea typeface="+mn-ea"/>
                          <a:cs typeface="+mn-cs"/>
                        </a:rPr>
                        <a:t>Interacting Drug</a:t>
                      </a:r>
                      <a:endParaRPr lang="en-US" sz="10200" dirty="0"/>
                    </a:p>
                  </a:txBody>
                  <a:tcPr marL="162560" marR="162560" marT="81280" marB="81280"/>
                </a:tc>
                <a:tc>
                  <a:txBody>
                    <a:bodyPr/>
                    <a:lstStyle/>
                    <a:p>
                      <a:r>
                        <a:rPr lang="en-US" sz="3200" b="1" kern="1200" dirty="0">
                          <a:solidFill>
                            <a:schemeClr val="tx1"/>
                          </a:solidFill>
                          <a:effectLst/>
                          <a:latin typeface="+mn-lt"/>
                          <a:ea typeface="+mn-ea"/>
                          <a:cs typeface="+mn-cs"/>
                        </a:rPr>
                        <a:t>Risk Score (1–5)</a:t>
                      </a:r>
                      <a:endParaRPr lang="en-US" sz="10200" dirty="0"/>
                    </a:p>
                  </a:txBody>
                  <a:tcPr marL="162560" marR="162560" marT="81280" marB="81280"/>
                </a:tc>
                <a:tc>
                  <a:txBody>
                    <a:bodyPr/>
                    <a:lstStyle/>
                    <a:p>
                      <a:r>
                        <a:rPr lang="en-US" sz="3200" b="1" kern="1200" dirty="0">
                          <a:solidFill>
                            <a:schemeClr val="tx1"/>
                          </a:solidFill>
                          <a:effectLst/>
                          <a:latin typeface="+mn-lt"/>
                          <a:ea typeface="+mn-ea"/>
                          <a:cs typeface="+mn-cs"/>
                        </a:rPr>
                        <a:t>UAE Prescription Frequency (%)</a:t>
                      </a:r>
                      <a:endParaRPr lang="en-US" sz="10200" dirty="0"/>
                    </a:p>
                  </a:txBody>
                  <a:tcPr marL="162560" marR="162560" marT="81280" marB="81280"/>
                </a:tc>
                <a:extLst>
                  <a:ext uri="{0D108BD9-81ED-4DB2-BD59-A6C34878D82A}">
                    <a16:rowId xmlns:a16="http://schemas.microsoft.com/office/drawing/2014/main" val="1943178899"/>
                  </a:ext>
                </a:extLst>
              </a:tr>
              <a:tr h="1723136">
                <a:tc>
                  <a:txBody>
                    <a:bodyPr/>
                    <a:lstStyle/>
                    <a:p>
                      <a:r>
                        <a:rPr lang="en-US" sz="3200" kern="1200" dirty="0">
                          <a:solidFill>
                            <a:schemeClr val="tx1"/>
                          </a:solidFill>
                          <a:effectLst/>
                          <a:latin typeface="+mn-lt"/>
                          <a:ea typeface="+mn-ea"/>
                          <a:cs typeface="+mn-cs"/>
                        </a:rPr>
                        <a:t>Moxifloxacin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Electrolyte imbalance-mediated QT risk</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Hydrochlorothiazide</a:t>
                      </a:r>
                      <a:endParaRPr lang="en-US" sz="10200" dirty="0"/>
                    </a:p>
                  </a:txBody>
                  <a:tcPr marL="162560" marR="162560" marT="81280" marB="81280"/>
                </a:tc>
                <a:tc>
                  <a:txBody>
                    <a:bodyPr/>
                    <a:lstStyle/>
                    <a:p>
                      <a:r>
                        <a:rPr lang="en-US" sz="3200" dirty="0"/>
                        <a:t>4</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6%</a:t>
                      </a:r>
                    </a:p>
                  </a:txBody>
                  <a:tcPr marL="162560" marR="162560" marT="81280" marB="81280"/>
                </a:tc>
                <a:extLst>
                  <a:ext uri="{0D108BD9-81ED-4DB2-BD59-A6C34878D82A}">
                    <a16:rowId xmlns:a16="http://schemas.microsoft.com/office/drawing/2014/main" val="3008387358"/>
                  </a:ext>
                </a:extLst>
              </a:tr>
              <a:tr h="2210816">
                <a:tc>
                  <a:txBody>
                    <a:bodyPr/>
                    <a:lstStyle/>
                    <a:p>
                      <a:r>
                        <a:rPr lang="en-US" sz="3200" kern="1200" dirty="0">
                          <a:solidFill>
                            <a:schemeClr val="tx1"/>
                          </a:solidFill>
                          <a:effectLst/>
                          <a:latin typeface="+mn-lt"/>
                          <a:ea typeface="+mn-ea"/>
                          <a:cs typeface="+mn-cs"/>
                        </a:rPr>
                        <a:t>Ciprofloxacin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QT prolongation synergism</a:t>
                      </a:r>
                      <a:endParaRPr lang="en-US" sz="102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Amiodarone</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5</a:t>
                      </a:r>
                    </a:p>
                    <a:p>
                      <a:endParaRPr lang="en-US" sz="102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7%</a:t>
                      </a:r>
                    </a:p>
                    <a:p>
                      <a:endParaRPr lang="en-US" sz="10200" dirty="0"/>
                    </a:p>
                  </a:txBody>
                  <a:tcPr marL="162560" marR="162560" marT="81280" marB="81280"/>
                </a:tc>
                <a:extLst>
                  <a:ext uri="{0D108BD9-81ED-4DB2-BD59-A6C34878D82A}">
                    <a16:rowId xmlns:a16="http://schemas.microsoft.com/office/drawing/2014/main" val="3983210984"/>
                  </a:ext>
                </a:extLst>
              </a:tr>
              <a:tr h="2210816">
                <a:tc>
                  <a:txBody>
                    <a:bodyPr/>
                    <a:lstStyle/>
                    <a:p>
                      <a:r>
                        <a:rPr lang="en-US" sz="3200" kern="1200" dirty="0">
                          <a:solidFill>
                            <a:schemeClr val="tx1"/>
                          </a:solidFill>
                          <a:effectLst/>
                          <a:latin typeface="+mn-lt"/>
                          <a:ea typeface="+mn-ea"/>
                          <a:cs typeface="+mn-cs"/>
                        </a:rPr>
                        <a:t>Levofloxacin</a:t>
                      </a:r>
                      <a:endParaRPr lang="en-US" sz="102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Additive arrhythmic risk</a:t>
                      </a:r>
                    </a:p>
                  </a:txBody>
                  <a:tcPr marL="162560" marR="162560" marT="81280" marB="81280"/>
                </a:tc>
                <a:tc>
                  <a:txBody>
                    <a:bodyPr/>
                    <a:lstStyle/>
                    <a:p>
                      <a:r>
                        <a:rPr lang="en-US" sz="3200" kern="1200" dirty="0">
                          <a:solidFill>
                            <a:schemeClr val="tx1"/>
                          </a:solidFill>
                          <a:effectLst/>
                          <a:latin typeface="+mn-lt"/>
                          <a:ea typeface="+mn-ea"/>
                          <a:cs typeface="+mn-cs"/>
                        </a:rPr>
                        <a:t>Sotalol</a:t>
                      </a:r>
                      <a:endParaRPr lang="en-US" sz="102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5</a:t>
                      </a:r>
                    </a:p>
                    <a:p>
                      <a:endParaRPr lang="en-US" sz="102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5%</a:t>
                      </a:r>
                    </a:p>
                    <a:p>
                      <a:endParaRPr lang="en-US" sz="10200" dirty="0"/>
                    </a:p>
                  </a:txBody>
                  <a:tcPr marL="162560" marR="162560" marT="81280" marB="81280"/>
                </a:tc>
                <a:extLst>
                  <a:ext uri="{0D108BD9-81ED-4DB2-BD59-A6C34878D82A}">
                    <a16:rowId xmlns:a16="http://schemas.microsoft.com/office/drawing/2014/main" val="768523606"/>
                  </a:ext>
                </a:extLst>
              </a:tr>
              <a:tr h="1723136">
                <a:tc>
                  <a:txBody>
                    <a:bodyPr/>
                    <a:lstStyle/>
                    <a:p>
                      <a:r>
                        <a:rPr lang="en-US" sz="3200" kern="1200" dirty="0">
                          <a:solidFill>
                            <a:schemeClr val="tx1"/>
                          </a:solidFill>
                          <a:effectLst/>
                          <a:latin typeface="+mn-lt"/>
                          <a:ea typeface="+mn-ea"/>
                          <a:cs typeface="+mn-cs"/>
                        </a:rPr>
                        <a:t>Moxifloxacin</a:t>
                      </a:r>
                      <a:endParaRPr lang="en-US" sz="102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Masked tachycardia warning signs</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Atenolol</a:t>
                      </a:r>
                    </a:p>
                  </a:txBody>
                  <a:tcPr marL="162560" marR="162560" marT="81280" marB="81280"/>
                </a:tc>
                <a:tc>
                  <a:txBody>
                    <a:bodyPr/>
                    <a:lstStyle/>
                    <a:p>
                      <a:r>
                        <a:rPr lang="en-US" sz="3200" dirty="0"/>
                        <a:t>2</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5%</a:t>
                      </a:r>
                    </a:p>
                  </a:txBody>
                  <a:tcPr marL="162560" marR="162560" marT="81280" marB="81280"/>
                </a:tc>
                <a:extLst>
                  <a:ext uri="{0D108BD9-81ED-4DB2-BD59-A6C34878D82A}">
                    <a16:rowId xmlns:a16="http://schemas.microsoft.com/office/drawing/2014/main" val="726745945"/>
                  </a:ext>
                </a:extLst>
              </a:tr>
              <a:tr h="2210816">
                <a:tc>
                  <a:txBody>
                    <a:bodyPr/>
                    <a:lstStyle/>
                    <a:p>
                      <a:r>
                        <a:rPr lang="en-US" sz="3200" kern="1200" dirty="0">
                          <a:solidFill>
                            <a:schemeClr val="tx1"/>
                          </a:solidFill>
                          <a:effectLst/>
                          <a:latin typeface="+mn-lt"/>
                          <a:ea typeface="+mn-ea"/>
                          <a:cs typeface="+mn-cs"/>
                        </a:rPr>
                        <a:t>Ciprofloxacin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Enhanced anticoagulation</a:t>
                      </a:r>
                      <a:endParaRPr lang="en-US" sz="10200" dirty="0"/>
                    </a:p>
                  </a:txBody>
                  <a:tcPr marL="162560" marR="162560" marT="81280" marB="81280"/>
                </a:tc>
                <a:tc>
                  <a:txBody>
                    <a:bodyPr/>
                    <a:lstStyle/>
                    <a:p>
                      <a:r>
                        <a:rPr lang="en-US" sz="3200" kern="1200" dirty="0">
                          <a:solidFill>
                            <a:schemeClr val="tx1"/>
                          </a:solidFill>
                          <a:effectLst/>
                          <a:latin typeface="+mn-lt"/>
                          <a:ea typeface="+mn-ea"/>
                          <a:cs typeface="+mn-cs"/>
                        </a:rPr>
                        <a:t>Warfarin</a:t>
                      </a:r>
                      <a:endParaRPr lang="en-US" sz="10200" dirty="0"/>
                    </a:p>
                  </a:txBody>
                  <a:tcPr marL="162560" marR="162560" marT="81280" marB="81280"/>
                </a:tc>
                <a:tc>
                  <a:txBody>
                    <a:bodyPr/>
                    <a:lstStyle/>
                    <a:p>
                      <a:r>
                        <a:rPr lang="en-US" sz="3200" dirty="0"/>
                        <a:t>3</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4%</a:t>
                      </a:r>
                    </a:p>
                    <a:p>
                      <a:endParaRPr lang="en-US" sz="10200" dirty="0"/>
                    </a:p>
                  </a:txBody>
                  <a:tcPr marL="162560" marR="162560" marT="81280" marB="81280"/>
                </a:tc>
                <a:extLst>
                  <a:ext uri="{0D108BD9-81ED-4DB2-BD59-A6C34878D82A}">
                    <a16:rowId xmlns:a16="http://schemas.microsoft.com/office/drawing/2014/main" val="3679919748"/>
                  </a:ext>
                </a:extLst>
              </a:tr>
              <a:tr h="2210816">
                <a:tc>
                  <a:txBody>
                    <a:bodyPr/>
                    <a:lstStyle/>
                    <a:p>
                      <a:r>
                        <a:rPr lang="en-US" sz="3200" kern="1200" dirty="0">
                          <a:solidFill>
                            <a:schemeClr val="tx1"/>
                          </a:solidFill>
                          <a:effectLst/>
                          <a:latin typeface="+mn-lt"/>
                          <a:ea typeface="+mn-ea"/>
                          <a:cs typeface="+mn-cs"/>
                        </a:rPr>
                        <a:t>Levofloxacin</a:t>
                      </a:r>
                      <a:endParaRPr lang="en-US" sz="102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Risk of severe hypoglycemia</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Insulin</a:t>
                      </a:r>
                    </a:p>
                  </a:txBody>
                  <a:tcPr marL="162560" marR="162560" marT="81280" marB="81280"/>
                </a:tc>
                <a:tc>
                  <a:txBody>
                    <a:bodyPr/>
                    <a:lstStyle/>
                    <a:p>
                      <a:r>
                        <a:rPr lang="en-US" sz="3200" dirty="0"/>
                        <a:t>3</a:t>
                      </a:r>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tx1"/>
                          </a:solidFill>
                          <a:effectLst/>
                          <a:latin typeface="+mn-lt"/>
                          <a:ea typeface="+mn-ea"/>
                          <a:cs typeface="+mn-cs"/>
                        </a:rPr>
                        <a:t>3%</a:t>
                      </a:r>
                    </a:p>
                    <a:p>
                      <a:endParaRPr lang="en-US" sz="10200" dirty="0"/>
                    </a:p>
                  </a:txBody>
                  <a:tcPr marL="162560" marR="162560" marT="81280" marB="81280"/>
                </a:tc>
                <a:extLst>
                  <a:ext uri="{0D108BD9-81ED-4DB2-BD59-A6C34878D82A}">
                    <a16:rowId xmlns:a16="http://schemas.microsoft.com/office/drawing/2014/main" val="1946291847"/>
                  </a:ext>
                </a:extLst>
              </a:tr>
            </a:tbl>
          </a:graphicData>
        </a:graphic>
      </p:graphicFrame>
      <p:sp>
        <p:nvSpPr>
          <p:cNvPr id="4" name="TextBox 3">
            <a:extLst>
              <a:ext uri="{FF2B5EF4-FFF2-40B4-BE49-F238E27FC236}">
                <a16:creationId xmlns:a16="http://schemas.microsoft.com/office/drawing/2014/main" id="{C84D646F-BC2C-424B-AA1D-0BC148DBEF14}"/>
              </a:ext>
            </a:extLst>
          </p:cNvPr>
          <p:cNvSpPr txBox="1"/>
          <p:nvPr/>
        </p:nvSpPr>
        <p:spPr>
          <a:xfrm>
            <a:off x="17165387" y="3633472"/>
            <a:ext cx="4283502" cy="4415311"/>
          </a:xfrm>
          <a:prstGeom prst="rect">
            <a:avLst/>
          </a:prstGeom>
          <a:noFill/>
        </p:spPr>
        <p:txBody>
          <a:bodyPr wrap="square">
            <a:spAutoFit/>
          </a:bodyPr>
          <a:lstStyle/>
          <a:p>
            <a:r>
              <a:rPr lang="en-US" sz="3200" dirty="0">
                <a:latin typeface="Calibri" panose="020F0502020204030204" pitchFamily="34" charset="0"/>
              </a:rPr>
              <a:t> </a:t>
            </a:r>
          </a:p>
          <a:p>
            <a:r>
              <a:rPr lang="en-US" sz="2489" dirty="0">
                <a:latin typeface="Calibri" panose="020F0502020204030204" pitchFamily="34" charset="0"/>
              </a:rPr>
              <a:t>This table lists significant DDI pairs involving fluoroquinolones identified during NLP extraction and signal detection analysis. Risk scores are derived using a modified version of </a:t>
            </a:r>
            <a:r>
              <a:rPr lang="en-US" sz="2489" dirty="0" err="1">
                <a:latin typeface="Calibri" panose="020F0502020204030204" pitchFamily="34" charset="0"/>
              </a:rPr>
              <a:t>DrugBank</a:t>
            </a:r>
            <a:r>
              <a:rPr lang="en-US" sz="2489" dirty="0">
                <a:latin typeface="Calibri" panose="020F0502020204030204" pitchFamily="34" charset="0"/>
              </a:rPr>
              <a:t> interaction severity ratings, mapped against UAE real-world prescription patterns.</a:t>
            </a:r>
          </a:p>
        </p:txBody>
      </p:sp>
      <p:sp>
        <p:nvSpPr>
          <p:cNvPr id="6" name="TextBox 5">
            <a:extLst>
              <a:ext uri="{FF2B5EF4-FFF2-40B4-BE49-F238E27FC236}">
                <a16:creationId xmlns:a16="http://schemas.microsoft.com/office/drawing/2014/main" id="{CA6B15B6-828A-4A70-9238-DDDB5E966359}"/>
              </a:ext>
            </a:extLst>
          </p:cNvPr>
          <p:cNvSpPr txBox="1"/>
          <p:nvPr/>
        </p:nvSpPr>
        <p:spPr>
          <a:xfrm>
            <a:off x="550284" y="546851"/>
            <a:ext cx="20845031" cy="967701"/>
          </a:xfrm>
          <a:prstGeom prst="rect">
            <a:avLst/>
          </a:prstGeom>
          <a:noFill/>
        </p:spPr>
        <p:txBody>
          <a:bodyPr wrap="square">
            <a:spAutoFit/>
          </a:bodyPr>
          <a:lstStyle/>
          <a:p>
            <a:r>
              <a:rPr lang="en-US" sz="2844" b="1" dirty="0">
                <a:latin typeface="Calibri" panose="020F0502020204030204" pitchFamily="34" charset="0"/>
              </a:rPr>
              <a:t>Supplementary Table S8. </a:t>
            </a:r>
            <a:r>
              <a:rPr lang="en-US" sz="2844" i="1" dirty="0">
                <a:latin typeface="Calibri" panose="020F0502020204030204" pitchFamily="34" charset="0"/>
              </a:rPr>
              <a:t>Drug-Drug Interaction (DDI) Risk Scores Among Fluoroquinolone Users in UAE Pharmacovigilance Dataset (2018–2023).</a:t>
            </a:r>
            <a:endParaRPr lang="en-US" sz="2844" dirty="0">
              <a:latin typeface="Calibri" panose="020F0502020204030204" pitchFamily="34" charset="0"/>
            </a:endParaRPr>
          </a:p>
        </p:txBody>
      </p:sp>
    </p:spTree>
    <p:extLst>
      <p:ext uri="{BB962C8B-B14F-4D97-AF65-F5344CB8AC3E}">
        <p14:creationId xmlns:p14="http://schemas.microsoft.com/office/powerpoint/2010/main" val="2847370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6C831560-6B7B-4F5F-BC44-9A2471C8B72E}"/>
              </a:ext>
            </a:extLst>
          </p:cNvPr>
          <p:cNvGraphicFramePr>
            <a:graphicFrameLocks noGrp="1"/>
          </p:cNvGraphicFramePr>
          <p:nvPr>
            <p:extLst>
              <p:ext uri="{D42A27DB-BD31-4B8C-83A1-F6EECF244321}">
                <p14:modId xmlns:p14="http://schemas.microsoft.com/office/powerpoint/2010/main" val="1736282616"/>
              </p:ext>
            </p:extLst>
          </p:nvPr>
        </p:nvGraphicFramePr>
        <p:xfrm>
          <a:off x="1201139" y="3954245"/>
          <a:ext cx="16653369" cy="5944032"/>
        </p:xfrm>
        <a:graphic>
          <a:graphicData uri="http://schemas.openxmlformats.org/drawingml/2006/table">
            <a:tbl>
              <a:tblPr firstRow="1" bandRow="1">
                <a:tableStyleId>{5940675A-B579-460E-94D1-54222C63F5DA}</a:tableStyleId>
              </a:tblPr>
              <a:tblGrid>
                <a:gridCol w="4163342">
                  <a:extLst>
                    <a:ext uri="{9D8B030D-6E8A-4147-A177-3AD203B41FA5}">
                      <a16:colId xmlns:a16="http://schemas.microsoft.com/office/drawing/2014/main" val="3641151546"/>
                    </a:ext>
                  </a:extLst>
                </a:gridCol>
                <a:gridCol w="4163342">
                  <a:extLst>
                    <a:ext uri="{9D8B030D-6E8A-4147-A177-3AD203B41FA5}">
                      <a16:colId xmlns:a16="http://schemas.microsoft.com/office/drawing/2014/main" val="438565104"/>
                    </a:ext>
                  </a:extLst>
                </a:gridCol>
                <a:gridCol w="3630507">
                  <a:extLst>
                    <a:ext uri="{9D8B030D-6E8A-4147-A177-3AD203B41FA5}">
                      <a16:colId xmlns:a16="http://schemas.microsoft.com/office/drawing/2014/main" val="867701219"/>
                    </a:ext>
                  </a:extLst>
                </a:gridCol>
                <a:gridCol w="4696178">
                  <a:extLst>
                    <a:ext uri="{9D8B030D-6E8A-4147-A177-3AD203B41FA5}">
                      <a16:colId xmlns:a16="http://schemas.microsoft.com/office/drawing/2014/main" val="1807207328"/>
                    </a:ext>
                  </a:extLst>
                </a:gridCol>
              </a:tblGrid>
              <a:tr h="792588">
                <a:tc>
                  <a:txBody>
                    <a:bodyPr/>
                    <a:lstStyle/>
                    <a:p>
                      <a:r>
                        <a:rPr lang="en-US" sz="2500" b="1" kern="1200" dirty="0">
                          <a:solidFill>
                            <a:schemeClr val="tx1"/>
                          </a:solidFill>
                          <a:effectLst/>
                          <a:latin typeface="+mn-lt"/>
                          <a:ea typeface="+mn-ea"/>
                          <a:cs typeface="+mn-cs"/>
                        </a:rPr>
                        <a:t>Detected Arrhythmia</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a:t>
                      </a:r>
                      <a:r>
                        <a:rPr lang="en-US" sz="2500" b="1" kern="1200" dirty="0">
                          <a:solidFill>
                            <a:schemeClr val="tx1"/>
                          </a:solidFill>
                          <a:effectLst/>
                          <a:latin typeface="+mn-lt"/>
                          <a:ea typeface="+mn-ea"/>
                          <a:cs typeface="+mn-cs"/>
                        </a:rPr>
                        <a:t>Clinically Symptomatic?</a:t>
                      </a:r>
                      <a:endParaRPr lang="en-US" sz="2500" dirty="0"/>
                    </a:p>
                  </a:txBody>
                  <a:tcPr marL="162560" marR="162560" marT="81280" marB="81280"/>
                </a:tc>
                <a:tc>
                  <a:txBody>
                    <a:bodyPr/>
                    <a:lstStyle/>
                    <a:p>
                      <a:r>
                        <a:rPr lang="en-US" sz="2500" b="1" kern="1200" dirty="0">
                          <a:solidFill>
                            <a:schemeClr val="tx1"/>
                          </a:solidFill>
                          <a:effectLst/>
                          <a:latin typeface="+mn-lt"/>
                          <a:ea typeface="+mn-ea"/>
                          <a:cs typeface="+mn-cs"/>
                        </a:rPr>
                        <a:t> Detected by AI-ECG?</a:t>
                      </a:r>
                      <a:endParaRPr lang="en-US" sz="2500" dirty="0"/>
                    </a:p>
                  </a:txBody>
                  <a:tcPr marL="162560" marR="162560" marT="81280" marB="81280"/>
                </a:tc>
                <a:tc>
                  <a:txBody>
                    <a:bodyPr/>
                    <a:lstStyle/>
                    <a:p>
                      <a:r>
                        <a:rPr lang="en-US" sz="2500" b="1" kern="1200" dirty="0">
                          <a:solidFill>
                            <a:schemeClr val="tx1"/>
                          </a:solidFill>
                          <a:effectLst/>
                          <a:latin typeface="+mn-lt"/>
                          <a:ea typeface="+mn-ea"/>
                          <a:cs typeface="+mn-cs"/>
                        </a:rPr>
                        <a:t>Comment</a:t>
                      </a:r>
                      <a:endParaRPr lang="en-US" sz="2500" dirty="0"/>
                    </a:p>
                  </a:txBody>
                  <a:tcPr marL="162560" marR="162560" marT="81280" marB="81280"/>
                </a:tc>
                <a:extLst>
                  <a:ext uri="{0D108BD9-81ED-4DB2-BD59-A6C34878D82A}">
                    <a16:rowId xmlns:a16="http://schemas.microsoft.com/office/drawing/2014/main" val="1176132866"/>
                  </a:ext>
                </a:extLst>
              </a:tr>
              <a:tr h="792588">
                <a:tc>
                  <a:txBody>
                    <a:bodyPr/>
                    <a:lstStyle/>
                    <a:p>
                      <a:r>
                        <a:rPr lang="en-US" sz="2500" kern="1200" dirty="0">
                          <a:solidFill>
                            <a:schemeClr val="tx1"/>
                          </a:solidFill>
                          <a:effectLst/>
                          <a:latin typeface="+mn-lt"/>
                          <a:ea typeface="+mn-ea"/>
                          <a:cs typeface="+mn-cs"/>
                        </a:rPr>
                        <a:t>QT Prolongation</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No</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Yes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Subclinical, risk flagged early</a:t>
                      </a:r>
                      <a:endParaRPr lang="en-US" sz="2500" dirty="0"/>
                    </a:p>
                  </a:txBody>
                  <a:tcPr marL="162560" marR="162560" marT="81280" marB="81280"/>
                </a:tc>
                <a:extLst>
                  <a:ext uri="{0D108BD9-81ED-4DB2-BD59-A6C34878D82A}">
                    <a16:rowId xmlns:a16="http://schemas.microsoft.com/office/drawing/2014/main" val="3334882891"/>
                  </a:ext>
                </a:extLst>
              </a:tr>
              <a:tr h="921173">
                <a:tc>
                  <a:txBody>
                    <a:bodyPr/>
                    <a:lstStyle/>
                    <a:p>
                      <a:r>
                        <a:rPr lang="en-US" sz="2500" kern="1200" dirty="0">
                          <a:solidFill>
                            <a:schemeClr val="tx1"/>
                          </a:solidFill>
                          <a:effectLst/>
                          <a:latin typeface="+mn-lt"/>
                          <a:ea typeface="+mn-ea"/>
                          <a:cs typeface="+mn-cs"/>
                        </a:rPr>
                        <a:t>Non-Sustained Ventricular Tachycardia</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No</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Yes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Detected before symptoms appeared</a:t>
                      </a:r>
                      <a:endParaRPr lang="en-US" sz="2500" dirty="0"/>
                    </a:p>
                  </a:txBody>
                  <a:tcPr marL="162560" marR="162560" marT="81280" marB="81280"/>
                </a:tc>
                <a:extLst>
                  <a:ext uri="{0D108BD9-81ED-4DB2-BD59-A6C34878D82A}">
                    <a16:rowId xmlns:a16="http://schemas.microsoft.com/office/drawing/2014/main" val="3318708816"/>
                  </a:ext>
                </a:extLst>
              </a:tr>
              <a:tr h="792588">
                <a:tc>
                  <a:txBody>
                    <a:bodyPr/>
                    <a:lstStyle/>
                    <a:p>
                      <a:r>
                        <a:rPr lang="en-US" sz="2500" kern="1200" dirty="0">
                          <a:solidFill>
                            <a:schemeClr val="tx1"/>
                          </a:solidFill>
                          <a:effectLst/>
                          <a:latin typeface="+mn-lt"/>
                          <a:ea typeface="+mn-ea"/>
                          <a:cs typeface="+mn-cs"/>
                        </a:rPr>
                        <a:t>Bradyarrhythmia (Severe)</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No</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Yes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Clinically silent; detected via AI</a:t>
                      </a:r>
                      <a:endParaRPr lang="en-US" sz="2500" dirty="0"/>
                    </a:p>
                  </a:txBody>
                  <a:tcPr marL="162560" marR="162560" marT="81280" marB="81280"/>
                </a:tc>
                <a:extLst>
                  <a:ext uri="{0D108BD9-81ED-4DB2-BD59-A6C34878D82A}">
                    <a16:rowId xmlns:a16="http://schemas.microsoft.com/office/drawing/2014/main" val="2451192908"/>
                  </a:ext>
                </a:extLst>
              </a:tr>
              <a:tr h="7925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kern="1200" dirty="0">
                          <a:solidFill>
                            <a:schemeClr val="tx1"/>
                          </a:solidFill>
                          <a:effectLst/>
                          <a:latin typeface="+mn-lt"/>
                          <a:ea typeface="+mn-ea"/>
                          <a:cs typeface="+mn-cs"/>
                        </a:rPr>
                        <a:t>Atrial Fibrillation</a:t>
                      </a:r>
                    </a:p>
                  </a:txBody>
                  <a:tcPr marL="162560" marR="162560" marT="81280" marB="81280"/>
                </a:tc>
                <a:tc>
                  <a:txBody>
                    <a:bodyPr/>
                    <a:lstStyle/>
                    <a:p>
                      <a:r>
                        <a:rPr lang="en-US" sz="2500" kern="1200" dirty="0">
                          <a:solidFill>
                            <a:schemeClr val="tx1"/>
                          </a:solidFill>
                          <a:effectLst/>
                          <a:latin typeface="+mn-lt"/>
                          <a:ea typeface="+mn-ea"/>
                          <a:cs typeface="+mn-cs"/>
                        </a:rPr>
                        <a:t>Mild palpitations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Yes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AI confirmed arrhythmia on ECG</a:t>
                      </a:r>
                      <a:endParaRPr lang="en-US" sz="2500" dirty="0"/>
                    </a:p>
                  </a:txBody>
                  <a:tcPr marL="162560" marR="162560" marT="81280" marB="81280"/>
                </a:tc>
                <a:extLst>
                  <a:ext uri="{0D108BD9-81ED-4DB2-BD59-A6C34878D82A}">
                    <a16:rowId xmlns:a16="http://schemas.microsoft.com/office/drawing/2014/main" val="2633462572"/>
                  </a:ext>
                </a:extLst>
              </a:tr>
              <a:tr h="921173">
                <a:tc>
                  <a:txBody>
                    <a:bodyPr/>
                    <a:lstStyle/>
                    <a:p>
                      <a:r>
                        <a:rPr lang="en-US" sz="2500" kern="1200" dirty="0" err="1">
                          <a:solidFill>
                            <a:schemeClr val="tx1"/>
                          </a:solidFill>
                          <a:effectLst/>
                          <a:latin typeface="+mn-lt"/>
                          <a:ea typeface="+mn-ea"/>
                          <a:cs typeface="+mn-cs"/>
                        </a:rPr>
                        <a:t>Torsades</a:t>
                      </a:r>
                      <a:r>
                        <a:rPr lang="en-US" sz="2500" kern="1200" dirty="0">
                          <a:solidFill>
                            <a:schemeClr val="tx1"/>
                          </a:solidFill>
                          <a:effectLst/>
                          <a:latin typeface="+mn-lt"/>
                          <a:ea typeface="+mn-ea"/>
                          <a:cs typeface="+mn-cs"/>
                        </a:rPr>
                        <a:t> de Pointes (</a:t>
                      </a:r>
                      <a:r>
                        <a:rPr lang="en-US" sz="2500" kern="1200" dirty="0" err="1">
                          <a:solidFill>
                            <a:schemeClr val="tx1"/>
                          </a:solidFill>
                          <a:effectLst/>
                          <a:latin typeface="+mn-lt"/>
                          <a:ea typeface="+mn-ea"/>
                          <a:cs typeface="+mn-cs"/>
                        </a:rPr>
                        <a:t>TdP</a:t>
                      </a:r>
                      <a:r>
                        <a:rPr lang="en-US" sz="2500" kern="1200" dirty="0">
                          <a:solidFill>
                            <a:schemeClr val="tx1"/>
                          </a:solidFill>
                          <a:effectLst/>
                          <a:latin typeface="+mn-lt"/>
                          <a:ea typeface="+mn-ea"/>
                          <a:cs typeface="+mn-cs"/>
                        </a:rPr>
                        <a:t>)</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Yes (syncope reported)</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Yes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AI confirmation; urgent hospitalization</a:t>
                      </a:r>
                      <a:endParaRPr lang="en-US" sz="2500" dirty="0"/>
                    </a:p>
                  </a:txBody>
                  <a:tcPr marL="162560" marR="162560" marT="81280" marB="81280"/>
                </a:tc>
                <a:extLst>
                  <a:ext uri="{0D108BD9-81ED-4DB2-BD59-A6C34878D82A}">
                    <a16:rowId xmlns:a16="http://schemas.microsoft.com/office/drawing/2014/main" val="2592492093"/>
                  </a:ext>
                </a:extLst>
              </a:tr>
              <a:tr h="921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kern="1200" dirty="0">
                          <a:solidFill>
                            <a:schemeClr val="tx1"/>
                          </a:solidFill>
                          <a:effectLst/>
                          <a:latin typeface="+mn-lt"/>
                          <a:ea typeface="+mn-ea"/>
                          <a:cs typeface="+mn-cs"/>
                        </a:rPr>
                        <a:t>Ventricular Tachycardia (VT)</a:t>
                      </a:r>
                    </a:p>
                  </a:txBody>
                  <a:tcPr marL="162560" marR="162560" marT="81280" marB="81280"/>
                </a:tc>
                <a:tc>
                  <a:txBody>
                    <a:bodyPr/>
                    <a:lstStyle/>
                    <a:p>
                      <a:r>
                        <a:rPr lang="en-US" sz="2500" kern="1200" dirty="0">
                          <a:solidFill>
                            <a:schemeClr val="tx1"/>
                          </a:solidFill>
                          <a:effectLst/>
                          <a:latin typeface="+mn-lt"/>
                          <a:ea typeface="+mn-ea"/>
                          <a:cs typeface="+mn-cs"/>
                        </a:rPr>
                        <a:t>Chest discomfort only</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Yes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Life-threatening; caught early by AI</a:t>
                      </a:r>
                      <a:endParaRPr lang="en-US" sz="2500" b="1" dirty="0"/>
                    </a:p>
                  </a:txBody>
                  <a:tcPr marL="162560" marR="162560" marT="81280" marB="81280"/>
                </a:tc>
                <a:extLst>
                  <a:ext uri="{0D108BD9-81ED-4DB2-BD59-A6C34878D82A}">
                    <a16:rowId xmlns:a16="http://schemas.microsoft.com/office/drawing/2014/main" val="293360189"/>
                  </a:ext>
                </a:extLst>
              </a:tr>
            </a:tbl>
          </a:graphicData>
        </a:graphic>
      </p:graphicFrame>
      <p:sp>
        <p:nvSpPr>
          <p:cNvPr id="4" name="TextBox 3">
            <a:extLst>
              <a:ext uri="{FF2B5EF4-FFF2-40B4-BE49-F238E27FC236}">
                <a16:creationId xmlns:a16="http://schemas.microsoft.com/office/drawing/2014/main" id="{36334D7C-A469-4B7B-A53B-003DA946158F}"/>
              </a:ext>
            </a:extLst>
          </p:cNvPr>
          <p:cNvSpPr txBox="1"/>
          <p:nvPr/>
        </p:nvSpPr>
        <p:spPr>
          <a:xfrm>
            <a:off x="1201138" y="2532066"/>
            <a:ext cx="17213298" cy="967701"/>
          </a:xfrm>
          <a:prstGeom prst="rect">
            <a:avLst/>
          </a:prstGeom>
          <a:noFill/>
        </p:spPr>
        <p:txBody>
          <a:bodyPr wrap="square">
            <a:spAutoFit/>
          </a:bodyPr>
          <a:lstStyle/>
          <a:p>
            <a:r>
              <a:rPr lang="en-US" sz="2844" b="1" dirty="0">
                <a:latin typeface="Calibri" panose="020F0502020204030204" pitchFamily="34" charset="0"/>
              </a:rPr>
              <a:t>Supplementary Table S9. </a:t>
            </a:r>
            <a:r>
              <a:rPr lang="en-US" sz="2844" b="1" i="1" dirty="0">
                <a:latin typeface="Calibri" panose="020F0502020204030204" pitchFamily="34" charset="0"/>
              </a:rPr>
              <a:t>Comparison Between Clinical Symptoms and AI-ECG Detected Subclinical Arrhythmias Post-Fluoroquinolone Exposure</a:t>
            </a:r>
            <a:endParaRPr lang="en-US" sz="2844" b="1" dirty="0"/>
          </a:p>
        </p:txBody>
      </p:sp>
      <p:sp>
        <p:nvSpPr>
          <p:cNvPr id="6" name="TextBox 5">
            <a:extLst>
              <a:ext uri="{FF2B5EF4-FFF2-40B4-BE49-F238E27FC236}">
                <a16:creationId xmlns:a16="http://schemas.microsoft.com/office/drawing/2014/main" id="{FEB5567E-6207-452F-A2FC-6CB9961E4FEE}"/>
              </a:ext>
            </a:extLst>
          </p:cNvPr>
          <p:cNvSpPr txBox="1"/>
          <p:nvPr/>
        </p:nvSpPr>
        <p:spPr>
          <a:xfrm>
            <a:off x="1201138" y="10623908"/>
            <a:ext cx="18206720" cy="858440"/>
          </a:xfrm>
          <a:prstGeom prst="rect">
            <a:avLst/>
          </a:prstGeom>
          <a:noFill/>
        </p:spPr>
        <p:txBody>
          <a:bodyPr wrap="square">
            <a:spAutoFit/>
          </a:bodyPr>
          <a:lstStyle/>
          <a:p>
            <a:r>
              <a:rPr lang="en-US" sz="2489" dirty="0">
                <a:latin typeface="Calibri" panose="020F0502020204030204" pitchFamily="34" charset="0"/>
              </a:rPr>
              <a:t>This table summarizes cases where AI-ECG detected subclinical arrhythmic events that were not recognized based on clinical symptoms alone, highlighting the utility of AI-enhanced screening in pharmacovigilance settings.</a:t>
            </a:r>
            <a:endParaRPr lang="en-US" sz="2489" dirty="0"/>
          </a:p>
        </p:txBody>
      </p:sp>
    </p:spTree>
    <p:extLst>
      <p:ext uri="{BB962C8B-B14F-4D97-AF65-F5344CB8AC3E}">
        <p14:creationId xmlns:p14="http://schemas.microsoft.com/office/powerpoint/2010/main" val="3274866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535DD3FA-5B18-4F08-8149-00AEC847D6E4}"/>
              </a:ext>
            </a:extLst>
          </p:cNvPr>
          <p:cNvGraphicFramePr>
            <a:graphicFrameLocks noGrp="1"/>
          </p:cNvGraphicFramePr>
          <p:nvPr>
            <p:extLst>
              <p:ext uri="{D42A27DB-BD31-4B8C-83A1-F6EECF244321}">
                <p14:modId xmlns:p14="http://schemas.microsoft.com/office/powerpoint/2010/main" val="1786754881"/>
              </p:ext>
            </p:extLst>
          </p:nvPr>
        </p:nvGraphicFramePr>
        <p:xfrm>
          <a:off x="894081" y="4189683"/>
          <a:ext cx="18062232" cy="6664880"/>
        </p:xfrm>
        <a:graphic>
          <a:graphicData uri="http://schemas.openxmlformats.org/drawingml/2006/table">
            <a:tbl>
              <a:tblPr firstRow="1" bandRow="1">
                <a:tableStyleId>{5940675A-B579-460E-94D1-54222C63F5DA}</a:tableStyleId>
              </a:tblPr>
              <a:tblGrid>
                <a:gridCol w="3010372">
                  <a:extLst>
                    <a:ext uri="{9D8B030D-6E8A-4147-A177-3AD203B41FA5}">
                      <a16:colId xmlns:a16="http://schemas.microsoft.com/office/drawing/2014/main" val="2658579445"/>
                    </a:ext>
                  </a:extLst>
                </a:gridCol>
                <a:gridCol w="3010372">
                  <a:extLst>
                    <a:ext uri="{9D8B030D-6E8A-4147-A177-3AD203B41FA5}">
                      <a16:colId xmlns:a16="http://schemas.microsoft.com/office/drawing/2014/main" val="3756956574"/>
                    </a:ext>
                  </a:extLst>
                </a:gridCol>
                <a:gridCol w="3010372">
                  <a:extLst>
                    <a:ext uri="{9D8B030D-6E8A-4147-A177-3AD203B41FA5}">
                      <a16:colId xmlns:a16="http://schemas.microsoft.com/office/drawing/2014/main" val="2780202363"/>
                    </a:ext>
                  </a:extLst>
                </a:gridCol>
                <a:gridCol w="3010372">
                  <a:extLst>
                    <a:ext uri="{9D8B030D-6E8A-4147-A177-3AD203B41FA5}">
                      <a16:colId xmlns:a16="http://schemas.microsoft.com/office/drawing/2014/main" val="3212854246"/>
                    </a:ext>
                  </a:extLst>
                </a:gridCol>
                <a:gridCol w="3010372">
                  <a:extLst>
                    <a:ext uri="{9D8B030D-6E8A-4147-A177-3AD203B41FA5}">
                      <a16:colId xmlns:a16="http://schemas.microsoft.com/office/drawing/2014/main" val="2426265905"/>
                    </a:ext>
                  </a:extLst>
                </a:gridCol>
                <a:gridCol w="3010372">
                  <a:extLst>
                    <a:ext uri="{9D8B030D-6E8A-4147-A177-3AD203B41FA5}">
                      <a16:colId xmlns:a16="http://schemas.microsoft.com/office/drawing/2014/main" val="304321295"/>
                    </a:ext>
                  </a:extLst>
                </a:gridCol>
              </a:tblGrid>
              <a:tr h="1300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b="1" kern="1200" dirty="0">
                          <a:solidFill>
                            <a:schemeClr val="tx1"/>
                          </a:solidFill>
                          <a:effectLst/>
                          <a:latin typeface="+mn-lt"/>
                          <a:ea typeface="+mn-ea"/>
                          <a:cs typeface="+mn-cs"/>
                        </a:rPr>
                        <a:t>Year</a:t>
                      </a:r>
                      <a:endParaRPr lang="en-US" sz="2500" kern="1200" dirty="0">
                        <a:solidFill>
                          <a:schemeClr val="tx1"/>
                        </a:solidFill>
                        <a:effectLst/>
                        <a:latin typeface="+mn-lt"/>
                        <a:ea typeface="+mn-ea"/>
                        <a:cs typeface="+mn-cs"/>
                      </a:endParaRPr>
                    </a:p>
                  </a:txBody>
                  <a:tcPr marL="162560" marR="162560" marT="81280" marB="81280"/>
                </a:tc>
                <a:tc>
                  <a:txBody>
                    <a:bodyPr/>
                    <a:lstStyle/>
                    <a:p>
                      <a:r>
                        <a:rPr lang="en-US" sz="2500" b="1" kern="1200" dirty="0">
                          <a:solidFill>
                            <a:schemeClr val="tx1"/>
                          </a:solidFill>
                          <a:effectLst/>
                          <a:latin typeface="+mn-lt"/>
                          <a:ea typeface="+mn-ea"/>
                          <a:cs typeface="+mn-cs"/>
                        </a:rPr>
                        <a:t>UAE (region)</a:t>
                      </a:r>
                      <a:endParaRPr lang="en-US" sz="2500" dirty="0"/>
                    </a:p>
                  </a:txBody>
                  <a:tcPr marL="162560" marR="162560" marT="81280" marB="81280"/>
                </a:tc>
                <a:tc>
                  <a:txBody>
                    <a:bodyPr/>
                    <a:lstStyle/>
                    <a:p>
                      <a:r>
                        <a:rPr lang="en-US" sz="2500" b="1" kern="1200" dirty="0">
                          <a:solidFill>
                            <a:schemeClr val="tx1"/>
                          </a:solidFill>
                          <a:effectLst/>
                          <a:latin typeface="+mn-lt"/>
                          <a:ea typeface="+mn-ea"/>
                          <a:cs typeface="+mn-cs"/>
                        </a:rPr>
                        <a:t>Ciprofloxacin Concentration (ng/L)</a:t>
                      </a:r>
                      <a:endParaRPr lang="en-US" sz="2500" dirty="0"/>
                    </a:p>
                  </a:txBody>
                  <a:tcPr marL="162560" marR="162560" marT="81280" marB="81280"/>
                </a:tc>
                <a:tc>
                  <a:txBody>
                    <a:bodyPr/>
                    <a:lstStyle/>
                    <a:p>
                      <a:r>
                        <a:rPr lang="en-US" sz="2500" b="1" kern="1200" dirty="0">
                          <a:solidFill>
                            <a:schemeClr val="tx1"/>
                          </a:solidFill>
                          <a:effectLst/>
                          <a:latin typeface="+mn-lt"/>
                          <a:ea typeface="+mn-ea"/>
                          <a:cs typeface="+mn-cs"/>
                        </a:rPr>
                        <a:t>WHO Safe Limit Exceeded?</a:t>
                      </a:r>
                      <a:endParaRPr lang="en-US" sz="25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b="1" kern="1200" dirty="0">
                          <a:solidFill>
                            <a:schemeClr val="tx1"/>
                          </a:solidFill>
                          <a:effectLst/>
                          <a:latin typeface="+mn-lt"/>
                          <a:ea typeface="+mn-ea"/>
                          <a:cs typeface="+mn-cs"/>
                        </a:rPr>
                        <a:t>Annual FQ Prescriptions</a:t>
                      </a:r>
                      <a:endParaRPr lang="en-US" sz="2500" kern="1200" dirty="0">
                        <a:solidFill>
                          <a:schemeClr val="tx1"/>
                        </a:solidFill>
                        <a:effectLst/>
                        <a:latin typeface="+mn-lt"/>
                        <a:ea typeface="+mn-ea"/>
                        <a:cs typeface="+mn-cs"/>
                      </a:endParaRPr>
                    </a:p>
                    <a:p>
                      <a:endParaRPr lang="en-US" sz="2500" dirty="0"/>
                    </a:p>
                  </a:txBody>
                  <a:tcPr marL="162560" marR="162560" marT="81280" marB="81280"/>
                </a:tc>
                <a:tc>
                  <a:txBody>
                    <a:bodyPr/>
                    <a:lstStyle/>
                    <a:p>
                      <a:r>
                        <a:rPr lang="en-US" sz="2500" b="1" kern="1200" dirty="0">
                          <a:solidFill>
                            <a:schemeClr val="tx1"/>
                          </a:solidFill>
                          <a:effectLst/>
                          <a:latin typeface="+mn-lt"/>
                          <a:ea typeface="+mn-ea"/>
                          <a:cs typeface="+mn-cs"/>
                        </a:rPr>
                        <a:t>Estimated Preventable Arrhythmia Events*</a:t>
                      </a:r>
                      <a:endParaRPr lang="en-US" sz="2500" dirty="0"/>
                    </a:p>
                  </a:txBody>
                  <a:tcPr marL="162560" marR="162560" marT="81280" marB="81280"/>
                </a:tc>
                <a:extLst>
                  <a:ext uri="{0D108BD9-81ED-4DB2-BD59-A6C34878D82A}">
                    <a16:rowId xmlns:a16="http://schemas.microsoft.com/office/drawing/2014/main" val="2148181105"/>
                  </a:ext>
                </a:extLst>
              </a:tr>
              <a:tr h="893220">
                <a:tc>
                  <a:txBody>
                    <a:bodyPr/>
                    <a:lstStyle/>
                    <a:p>
                      <a:r>
                        <a:rPr lang="en-US" sz="2500" kern="1200" dirty="0">
                          <a:solidFill>
                            <a:schemeClr val="tx1"/>
                          </a:solidFill>
                          <a:effectLst/>
                          <a:latin typeface="+mn-lt"/>
                          <a:ea typeface="+mn-ea"/>
                          <a:cs typeface="+mn-cs"/>
                        </a:rPr>
                        <a:t>2018</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Gulf Coast</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430</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Yes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1,100,000</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2,976</a:t>
                      </a:r>
                      <a:endParaRPr lang="en-US" sz="2500" dirty="0"/>
                    </a:p>
                  </a:txBody>
                  <a:tcPr marL="162560" marR="162560" marT="81280" marB="81280"/>
                </a:tc>
                <a:extLst>
                  <a:ext uri="{0D108BD9-81ED-4DB2-BD59-A6C34878D82A}">
                    <a16:rowId xmlns:a16="http://schemas.microsoft.com/office/drawing/2014/main" val="1822529121"/>
                  </a:ext>
                </a:extLst>
              </a:tr>
              <a:tr h="893220">
                <a:tc>
                  <a:txBody>
                    <a:bodyPr/>
                    <a:lstStyle/>
                    <a:p>
                      <a:r>
                        <a:rPr lang="en-US" sz="2500" kern="1200" dirty="0">
                          <a:solidFill>
                            <a:schemeClr val="tx1"/>
                          </a:solidFill>
                          <a:effectLst/>
                          <a:latin typeface="+mn-lt"/>
                          <a:ea typeface="+mn-ea"/>
                          <a:cs typeface="+mn-cs"/>
                        </a:rPr>
                        <a:t>2019</a:t>
                      </a:r>
                      <a:endParaRPr lang="en-US" sz="25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kern="1200" dirty="0">
                          <a:solidFill>
                            <a:schemeClr val="tx1"/>
                          </a:solidFill>
                          <a:effectLst/>
                          <a:latin typeface="+mn-lt"/>
                          <a:ea typeface="+mn-ea"/>
                          <a:cs typeface="+mn-cs"/>
                        </a:rPr>
                        <a:t>Metropolitan</a:t>
                      </a:r>
                    </a:p>
                  </a:txBody>
                  <a:tcPr marL="162560" marR="162560" marT="81280" marB="81280"/>
                </a:tc>
                <a:tc>
                  <a:txBody>
                    <a:bodyPr/>
                    <a:lstStyle/>
                    <a:p>
                      <a:r>
                        <a:rPr lang="en-US" sz="2500" kern="1200" dirty="0">
                          <a:solidFill>
                            <a:schemeClr val="tx1"/>
                          </a:solidFill>
                          <a:effectLst/>
                          <a:latin typeface="+mn-lt"/>
                          <a:ea typeface="+mn-ea"/>
                          <a:cs typeface="+mn-cs"/>
                        </a:rPr>
                        <a:t>390</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Yes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1,150,000</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3,105</a:t>
                      </a:r>
                      <a:endParaRPr lang="en-US" sz="2500" dirty="0"/>
                    </a:p>
                  </a:txBody>
                  <a:tcPr marL="162560" marR="162560" marT="81280" marB="81280"/>
                </a:tc>
                <a:extLst>
                  <a:ext uri="{0D108BD9-81ED-4DB2-BD59-A6C34878D82A}">
                    <a16:rowId xmlns:a16="http://schemas.microsoft.com/office/drawing/2014/main" val="2651325427"/>
                  </a:ext>
                </a:extLst>
              </a:tr>
              <a:tr h="893220">
                <a:tc>
                  <a:txBody>
                    <a:bodyPr/>
                    <a:lstStyle/>
                    <a:p>
                      <a:r>
                        <a:rPr lang="en-US" sz="2500" kern="1200" dirty="0">
                          <a:solidFill>
                            <a:schemeClr val="tx1"/>
                          </a:solidFill>
                          <a:effectLst/>
                          <a:latin typeface="+mn-lt"/>
                          <a:ea typeface="+mn-ea"/>
                          <a:cs typeface="+mn-cs"/>
                        </a:rPr>
                        <a:t>2020</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Metropolitan</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520</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Yes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1,200,000</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3,240</a:t>
                      </a:r>
                      <a:endParaRPr lang="en-US" sz="2500" dirty="0"/>
                    </a:p>
                  </a:txBody>
                  <a:tcPr marL="162560" marR="162560" marT="81280" marB="81280"/>
                </a:tc>
                <a:extLst>
                  <a:ext uri="{0D108BD9-81ED-4DB2-BD59-A6C34878D82A}">
                    <a16:rowId xmlns:a16="http://schemas.microsoft.com/office/drawing/2014/main" val="2094776335"/>
                  </a:ext>
                </a:extLst>
              </a:tr>
              <a:tr h="893220">
                <a:tc>
                  <a:txBody>
                    <a:bodyPr/>
                    <a:lstStyle/>
                    <a:p>
                      <a:r>
                        <a:rPr lang="en-US" sz="2500" kern="1200" dirty="0">
                          <a:solidFill>
                            <a:schemeClr val="tx1"/>
                          </a:solidFill>
                          <a:effectLst/>
                          <a:latin typeface="+mn-lt"/>
                          <a:ea typeface="+mn-ea"/>
                          <a:cs typeface="+mn-cs"/>
                        </a:rPr>
                        <a:t>2021</a:t>
                      </a:r>
                      <a:endParaRPr lang="en-US" sz="25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kern="1200" dirty="0">
                          <a:solidFill>
                            <a:schemeClr val="tx1"/>
                          </a:solidFill>
                          <a:effectLst/>
                          <a:latin typeface="+mn-lt"/>
                          <a:ea typeface="+mn-ea"/>
                          <a:cs typeface="+mn-cs"/>
                        </a:rPr>
                        <a:t>Gulf Coast</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510</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Yes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1,250,000</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3,375</a:t>
                      </a:r>
                      <a:endParaRPr lang="en-US" sz="2500" dirty="0"/>
                    </a:p>
                  </a:txBody>
                  <a:tcPr marL="162560" marR="162560" marT="81280" marB="81280"/>
                </a:tc>
                <a:extLst>
                  <a:ext uri="{0D108BD9-81ED-4DB2-BD59-A6C34878D82A}">
                    <a16:rowId xmlns:a16="http://schemas.microsoft.com/office/drawing/2014/main" val="3562142322"/>
                  </a:ext>
                </a:extLst>
              </a:tr>
              <a:tr h="893220">
                <a:tc>
                  <a:txBody>
                    <a:bodyPr/>
                    <a:lstStyle/>
                    <a:p>
                      <a:r>
                        <a:rPr lang="en-US" sz="2500" kern="1200" dirty="0">
                          <a:solidFill>
                            <a:schemeClr val="tx1"/>
                          </a:solidFill>
                          <a:effectLst/>
                          <a:latin typeface="+mn-lt"/>
                          <a:ea typeface="+mn-ea"/>
                          <a:cs typeface="+mn-cs"/>
                        </a:rPr>
                        <a:t>2022</a:t>
                      </a:r>
                      <a:endParaRPr lang="en-US" sz="25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kern="1200" dirty="0">
                          <a:solidFill>
                            <a:schemeClr val="tx1"/>
                          </a:solidFill>
                          <a:effectLst/>
                          <a:latin typeface="+mn-lt"/>
                          <a:ea typeface="+mn-ea"/>
                          <a:cs typeface="+mn-cs"/>
                        </a:rPr>
                        <a:t>Northern Emirates</a:t>
                      </a:r>
                    </a:p>
                  </a:txBody>
                  <a:tcPr marL="162560" marR="162560" marT="81280" marB="81280"/>
                </a:tc>
                <a:tc>
                  <a:txBody>
                    <a:bodyPr/>
                    <a:lstStyle/>
                    <a:p>
                      <a:r>
                        <a:rPr lang="en-US" sz="2500" dirty="0"/>
                        <a:t>480</a:t>
                      </a:r>
                    </a:p>
                  </a:txBody>
                  <a:tcPr marL="162560" marR="162560" marT="81280" marB="81280"/>
                </a:tc>
                <a:tc>
                  <a:txBody>
                    <a:bodyPr/>
                    <a:lstStyle/>
                    <a:p>
                      <a:r>
                        <a:rPr lang="en-US" sz="2500" kern="1200" dirty="0">
                          <a:solidFill>
                            <a:schemeClr val="tx1"/>
                          </a:solidFill>
                          <a:effectLst/>
                          <a:latin typeface="+mn-lt"/>
                          <a:ea typeface="+mn-ea"/>
                          <a:cs typeface="+mn-cs"/>
                        </a:rPr>
                        <a:t>Yes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1,200,000</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3,240</a:t>
                      </a:r>
                      <a:endParaRPr lang="en-US" sz="2500" dirty="0"/>
                    </a:p>
                  </a:txBody>
                  <a:tcPr marL="162560" marR="162560" marT="81280" marB="81280"/>
                </a:tc>
                <a:extLst>
                  <a:ext uri="{0D108BD9-81ED-4DB2-BD59-A6C34878D82A}">
                    <a16:rowId xmlns:a16="http://schemas.microsoft.com/office/drawing/2014/main" val="1094451365"/>
                  </a:ext>
                </a:extLst>
              </a:tr>
              <a:tr h="893220">
                <a:tc>
                  <a:txBody>
                    <a:bodyPr/>
                    <a:lstStyle/>
                    <a:p>
                      <a:r>
                        <a:rPr lang="en-US" sz="2500" kern="1200" dirty="0">
                          <a:solidFill>
                            <a:schemeClr val="tx1"/>
                          </a:solidFill>
                          <a:effectLst/>
                          <a:latin typeface="+mn-lt"/>
                          <a:ea typeface="+mn-ea"/>
                          <a:cs typeface="+mn-cs"/>
                        </a:rPr>
                        <a:t>2023</a:t>
                      </a:r>
                      <a:endParaRPr lang="en-US" sz="2500" dirty="0"/>
                    </a:p>
                  </a:txBody>
                  <a:tcPr marL="162560" marR="162560" marT="81280" marB="812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kern="1200" dirty="0">
                          <a:solidFill>
                            <a:schemeClr val="tx1"/>
                          </a:solidFill>
                          <a:effectLst/>
                          <a:latin typeface="+mn-lt"/>
                          <a:ea typeface="+mn-ea"/>
                          <a:cs typeface="+mn-cs"/>
                        </a:rPr>
                        <a:t>Eastern Coast</a:t>
                      </a:r>
                    </a:p>
                  </a:txBody>
                  <a:tcPr marL="162560" marR="162560" marT="81280" marB="81280"/>
                </a:tc>
                <a:tc>
                  <a:txBody>
                    <a:bodyPr/>
                    <a:lstStyle/>
                    <a:p>
                      <a:r>
                        <a:rPr lang="en-US" sz="2500" dirty="0"/>
                        <a:t>530</a:t>
                      </a:r>
                    </a:p>
                  </a:txBody>
                  <a:tcPr marL="162560" marR="162560" marT="81280" marB="81280"/>
                </a:tc>
                <a:tc>
                  <a:txBody>
                    <a:bodyPr/>
                    <a:lstStyle/>
                    <a:p>
                      <a:r>
                        <a:rPr lang="en-US" sz="2500" kern="1200" dirty="0">
                          <a:solidFill>
                            <a:schemeClr val="tx1"/>
                          </a:solidFill>
                          <a:effectLst/>
                          <a:latin typeface="+mn-lt"/>
                          <a:ea typeface="+mn-ea"/>
                          <a:cs typeface="+mn-cs"/>
                        </a:rPr>
                        <a:t>Yes</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1,300,000</a:t>
                      </a:r>
                      <a:endParaRPr lang="en-US" sz="2500" dirty="0"/>
                    </a:p>
                  </a:txBody>
                  <a:tcPr marL="162560" marR="162560" marT="81280" marB="81280"/>
                </a:tc>
                <a:tc>
                  <a:txBody>
                    <a:bodyPr/>
                    <a:lstStyle/>
                    <a:p>
                      <a:r>
                        <a:rPr lang="en-US" sz="2500" kern="1200" dirty="0">
                          <a:solidFill>
                            <a:schemeClr val="tx1"/>
                          </a:solidFill>
                          <a:effectLst/>
                          <a:latin typeface="+mn-lt"/>
                          <a:ea typeface="+mn-ea"/>
                          <a:cs typeface="+mn-cs"/>
                        </a:rPr>
                        <a:t> 3,510</a:t>
                      </a:r>
                      <a:endParaRPr lang="en-US" sz="2500" dirty="0"/>
                    </a:p>
                  </a:txBody>
                  <a:tcPr marL="162560" marR="162560" marT="81280" marB="81280"/>
                </a:tc>
                <a:extLst>
                  <a:ext uri="{0D108BD9-81ED-4DB2-BD59-A6C34878D82A}">
                    <a16:rowId xmlns:a16="http://schemas.microsoft.com/office/drawing/2014/main" val="2992310602"/>
                  </a:ext>
                </a:extLst>
              </a:tr>
            </a:tbl>
          </a:graphicData>
        </a:graphic>
      </p:graphicFrame>
      <p:sp>
        <p:nvSpPr>
          <p:cNvPr id="4" name="TextBox 3">
            <a:extLst>
              <a:ext uri="{FF2B5EF4-FFF2-40B4-BE49-F238E27FC236}">
                <a16:creationId xmlns:a16="http://schemas.microsoft.com/office/drawing/2014/main" id="{F68BF876-C424-4BE7-85C1-E59E0FF72AF4}"/>
              </a:ext>
            </a:extLst>
          </p:cNvPr>
          <p:cNvSpPr txBox="1"/>
          <p:nvPr/>
        </p:nvSpPr>
        <p:spPr>
          <a:xfrm>
            <a:off x="894080" y="2359978"/>
            <a:ext cx="18820836" cy="1241494"/>
          </a:xfrm>
          <a:prstGeom prst="rect">
            <a:avLst/>
          </a:prstGeom>
          <a:noFill/>
        </p:spPr>
        <p:txBody>
          <a:bodyPr wrap="square">
            <a:spAutoFit/>
          </a:bodyPr>
          <a:lstStyle/>
          <a:p>
            <a:r>
              <a:rPr lang="en-US" sz="2489" b="1" dirty="0">
                <a:latin typeface="Calibri" panose="020F0502020204030204" pitchFamily="34" charset="0"/>
              </a:rPr>
              <a:t>Supplementary Table S10. </a:t>
            </a:r>
            <a:r>
              <a:rPr lang="en-US" sz="2489" dirty="0">
                <a:latin typeface="Calibri" panose="020F0502020204030204" pitchFamily="34" charset="0"/>
              </a:rPr>
              <a:t>Environmental ciprofloxacin contamination values were extracted from the UAE Ministry of Climate Change reports (2018–2023). Annual fluoroquinolone (FQ) prescription volumes sourced from UAE MOHAP open-source datasets. Estimated preventable arrhythmia events calculated by applying moxifloxacin’s odds ratio (OR = 3.2) derived from </a:t>
            </a:r>
            <a:r>
              <a:rPr lang="en-US" sz="2489" dirty="0" err="1">
                <a:latin typeface="Calibri" panose="020F0502020204030204" pitchFamily="34" charset="0"/>
              </a:rPr>
              <a:t>TdP</a:t>
            </a:r>
            <a:r>
              <a:rPr lang="en-US" sz="2489" dirty="0">
                <a:latin typeface="Calibri" panose="020F0502020204030204" pitchFamily="34" charset="0"/>
              </a:rPr>
              <a:t> case databases onto UAE prescription volumes.</a:t>
            </a:r>
          </a:p>
        </p:txBody>
      </p:sp>
      <p:sp>
        <p:nvSpPr>
          <p:cNvPr id="6" name="TextBox 5">
            <a:extLst>
              <a:ext uri="{FF2B5EF4-FFF2-40B4-BE49-F238E27FC236}">
                <a16:creationId xmlns:a16="http://schemas.microsoft.com/office/drawing/2014/main" id="{BD3CB548-5A5F-4678-B836-E4982F5DB117}"/>
              </a:ext>
            </a:extLst>
          </p:cNvPr>
          <p:cNvSpPr txBox="1"/>
          <p:nvPr/>
        </p:nvSpPr>
        <p:spPr>
          <a:xfrm>
            <a:off x="641209" y="11380365"/>
            <a:ext cx="19832320" cy="967701"/>
          </a:xfrm>
          <a:prstGeom prst="rect">
            <a:avLst/>
          </a:prstGeom>
          <a:noFill/>
        </p:spPr>
        <p:txBody>
          <a:bodyPr wrap="square">
            <a:spAutoFit/>
          </a:bodyPr>
          <a:lstStyle/>
          <a:p>
            <a:r>
              <a:rPr lang="en-US" sz="2844" b="1" dirty="0">
                <a:latin typeface="Calibri" panose="020F0502020204030204" pitchFamily="34" charset="0"/>
              </a:rPr>
              <a:t>Footnote: </a:t>
            </a:r>
            <a:r>
              <a:rPr lang="en-US" sz="2844" dirty="0">
                <a:latin typeface="Calibri" panose="020F0502020204030204" pitchFamily="34" charset="0"/>
              </a:rPr>
              <a:t>Assumes linear extrapolation using adjusted odds ratio models, integrating environmental exposure and systemic prescription rates. Calculations account for direct QT prolongation risk based on real-world surveillance data.</a:t>
            </a:r>
            <a:endParaRPr lang="en-US" sz="2844" dirty="0"/>
          </a:p>
        </p:txBody>
      </p:sp>
    </p:spTree>
    <p:extLst>
      <p:ext uri="{BB962C8B-B14F-4D97-AF65-F5344CB8AC3E}">
        <p14:creationId xmlns:p14="http://schemas.microsoft.com/office/powerpoint/2010/main" val="6752796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1834</TotalTime>
  <Words>2196</Words>
  <Application>Microsoft Office PowerPoint</Application>
  <PresentationFormat>Custom</PresentationFormat>
  <Paragraphs>453</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c:creator>
  <cp:lastModifiedBy>A</cp:lastModifiedBy>
  <cp:revision>69</cp:revision>
  <dcterms:created xsi:type="dcterms:W3CDTF">2025-04-27T18:39:53Z</dcterms:created>
  <dcterms:modified xsi:type="dcterms:W3CDTF">2025-05-10T16:58:55Z</dcterms:modified>
</cp:coreProperties>
</file>