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3152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7" autoAdjust="0"/>
    <p:restoredTop sz="94660"/>
  </p:normalViewPr>
  <p:slideViewPr>
    <p:cSldViewPr snapToGrid="0">
      <p:cViewPr>
        <p:scale>
          <a:sx n="112" d="100"/>
          <a:sy n="112" d="100"/>
        </p:scale>
        <p:origin x="247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21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9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>
                    <a:tint val="82000"/>
                  </a:schemeClr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82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82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82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82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82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18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2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41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70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42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74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44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9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2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DA9BC2-63DB-42C4-B0E9-59275D0FFDB0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739540-40F9-4493-B60F-5775A95FB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68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hdphoto" Target="../media/hdphoto2.wdp"/><Relationship Id="rId18" Type="http://schemas.openxmlformats.org/officeDocument/2006/relationships/image" Target="../media/image15.tiff"/><Relationship Id="rId26" Type="http://schemas.openxmlformats.org/officeDocument/2006/relationships/image" Target="../media/image21.tiff"/><Relationship Id="rId39" Type="http://schemas.openxmlformats.org/officeDocument/2006/relationships/image" Target="../media/image32.tiff"/><Relationship Id="rId21" Type="http://schemas.openxmlformats.org/officeDocument/2006/relationships/image" Target="../media/image18.tif"/><Relationship Id="rId34" Type="http://schemas.openxmlformats.org/officeDocument/2006/relationships/image" Target="../media/image29.png"/><Relationship Id="rId42" Type="http://schemas.openxmlformats.org/officeDocument/2006/relationships/image" Target="../media/image35.tiff"/><Relationship Id="rId47" Type="http://schemas.microsoft.com/office/2007/relationships/hdphoto" Target="../media/hdphoto7.wdp"/><Relationship Id="rId50" Type="http://schemas.openxmlformats.org/officeDocument/2006/relationships/oleObject" Target="../embeddings/oleObject2.bin"/><Relationship Id="rId7" Type="http://schemas.openxmlformats.org/officeDocument/2006/relationships/image" Target="../media/image6.tiff"/><Relationship Id="rId2" Type="http://schemas.openxmlformats.org/officeDocument/2006/relationships/image" Target="../media/image1.tiff"/><Relationship Id="rId16" Type="http://schemas.openxmlformats.org/officeDocument/2006/relationships/image" Target="../media/image13.tif"/><Relationship Id="rId29" Type="http://schemas.openxmlformats.org/officeDocument/2006/relationships/image" Target="../media/image24.tiff"/><Relationship Id="rId11" Type="http://schemas.microsoft.com/office/2007/relationships/hdphoto" Target="../media/hdphoto1.wdp"/><Relationship Id="rId24" Type="http://schemas.openxmlformats.org/officeDocument/2006/relationships/image" Target="../media/image20.png"/><Relationship Id="rId32" Type="http://schemas.openxmlformats.org/officeDocument/2006/relationships/image" Target="../media/image27.tiff"/><Relationship Id="rId37" Type="http://schemas.microsoft.com/office/2007/relationships/hdphoto" Target="../media/hdphoto6.wdp"/><Relationship Id="rId40" Type="http://schemas.openxmlformats.org/officeDocument/2006/relationships/image" Target="../media/image33.tiff"/><Relationship Id="rId45" Type="http://schemas.openxmlformats.org/officeDocument/2006/relationships/image" Target="../media/image38.tiff"/><Relationship Id="rId5" Type="http://schemas.openxmlformats.org/officeDocument/2006/relationships/image" Target="../media/image4.tiff"/><Relationship Id="rId15" Type="http://schemas.openxmlformats.org/officeDocument/2006/relationships/image" Target="../media/image12.tif"/><Relationship Id="rId23" Type="http://schemas.microsoft.com/office/2007/relationships/hdphoto" Target="../media/hdphoto3.wdp"/><Relationship Id="rId28" Type="http://schemas.openxmlformats.org/officeDocument/2006/relationships/image" Target="../media/image23.tiff"/><Relationship Id="rId36" Type="http://schemas.openxmlformats.org/officeDocument/2006/relationships/image" Target="../media/image30.png"/><Relationship Id="rId49" Type="http://schemas.openxmlformats.org/officeDocument/2006/relationships/image" Target="../media/image40.emf"/><Relationship Id="rId10" Type="http://schemas.openxmlformats.org/officeDocument/2006/relationships/image" Target="../media/image9.png"/><Relationship Id="rId19" Type="http://schemas.openxmlformats.org/officeDocument/2006/relationships/image" Target="../media/image16.tiff"/><Relationship Id="rId31" Type="http://schemas.openxmlformats.org/officeDocument/2006/relationships/image" Target="../media/image26.tiff"/><Relationship Id="rId44" Type="http://schemas.openxmlformats.org/officeDocument/2006/relationships/image" Target="../media/image37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1.tif"/><Relationship Id="rId22" Type="http://schemas.openxmlformats.org/officeDocument/2006/relationships/image" Target="../media/image19.png"/><Relationship Id="rId27" Type="http://schemas.openxmlformats.org/officeDocument/2006/relationships/image" Target="../media/image22.tiff"/><Relationship Id="rId30" Type="http://schemas.openxmlformats.org/officeDocument/2006/relationships/image" Target="../media/image25.tiff"/><Relationship Id="rId35" Type="http://schemas.microsoft.com/office/2007/relationships/hdphoto" Target="../media/hdphoto5.wdp"/><Relationship Id="rId43" Type="http://schemas.openxmlformats.org/officeDocument/2006/relationships/image" Target="../media/image36.tiff"/><Relationship Id="rId48" Type="http://schemas.openxmlformats.org/officeDocument/2006/relationships/oleObject" Target="../embeddings/oleObject1.bin"/><Relationship Id="rId8" Type="http://schemas.openxmlformats.org/officeDocument/2006/relationships/image" Target="../media/image7.tiff"/><Relationship Id="rId51" Type="http://schemas.openxmlformats.org/officeDocument/2006/relationships/image" Target="../media/image41.emf"/><Relationship Id="rId3" Type="http://schemas.openxmlformats.org/officeDocument/2006/relationships/image" Target="../media/image2.tiff"/><Relationship Id="rId12" Type="http://schemas.openxmlformats.org/officeDocument/2006/relationships/image" Target="../media/image10.png"/><Relationship Id="rId17" Type="http://schemas.openxmlformats.org/officeDocument/2006/relationships/image" Target="../media/image14.tiff"/><Relationship Id="rId25" Type="http://schemas.microsoft.com/office/2007/relationships/hdphoto" Target="../media/hdphoto4.wdp"/><Relationship Id="rId33" Type="http://schemas.openxmlformats.org/officeDocument/2006/relationships/image" Target="../media/image28.tiff"/><Relationship Id="rId38" Type="http://schemas.openxmlformats.org/officeDocument/2006/relationships/image" Target="../media/image31.tiff"/><Relationship Id="rId46" Type="http://schemas.openxmlformats.org/officeDocument/2006/relationships/image" Target="../media/image39.png"/><Relationship Id="rId20" Type="http://schemas.openxmlformats.org/officeDocument/2006/relationships/image" Target="../media/image17.tiff"/><Relationship Id="rId41" Type="http://schemas.openxmlformats.org/officeDocument/2006/relationships/image" Target="../media/image34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DBC463D1-59F6-F688-826F-062E563A6036}"/>
              </a:ext>
            </a:extLst>
          </p:cNvPr>
          <p:cNvSpPr txBox="1"/>
          <p:nvPr/>
        </p:nvSpPr>
        <p:spPr>
          <a:xfrm>
            <a:off x="7396359" y="1341758"/>
            <a:ext cx="638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 um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50 um</a:t>
            </a:r>
          </a:p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Aβ (3 </a:t>
            </a:r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26C68E5-8879-F28A-849A-9D1829A185AE}"/>
              </a:ext>
            </a:extLst>
          </p:cNvPr>
          <p:cNvGrpSpPr/>
          <p:nvPr/>
        </p:nvGrpSpPr>
        <p:grpSpPr>
          <a:xfrm>
            <a:off x="916302" y="313711"/>
            <a:ext cx="5482595" cy="4447970"/>
            <a:chOff x="800192" y="835424"/>
            <a:chExt cx="5482595" cy="44479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BC47EED-7058-B2B5-4CE7-4563D3129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1537455"/>
              <a:ext cx="1299413" cy="2286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7087F22-4496-026A-CDE5-37B2A910A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1774849"/>
              <a:ext cx="1299413" cy="2286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6E57B96-BEA4-690F-4782-A3F62C9B4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1060192"/>
              <a:ext cx="1299413" cy="2286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142A89-E72C-1DC2-814D-BDB640F93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1301149"/>
              <a:ext cx="1299413" cy="228600"/>
            </a:xfrm>
            <a:prstGeom prst="rect">
              <a:avLst/>
            </a:prstGeom>
          </p:spPr>
        </p:pic>
        <p:pic>
          <p:nvPicPr>
            <p:cNvPr id="9" name="Picture 8" descr="Green lights in the dark&#10;&#10;AI-generated content may be incorrect.">
              <a:extLst>
                <a:ext uri="{FF2B5EF4-FFF2-40B4-BE49-F238E27FC236}">
                  <a16:creationId xmlns:a16="http://schemas.microsoft.com/office/drawing/2014/main" id="{C7510DD4-6AD5-4F71-DCBC-DBE650A57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8759" y="1532613"/>
              <a:ext cx="1293311" cy="228600"/>
            </a:xfrm>
            <a:prstGeom prst="rect">
              <a:avLst/>
            </a:prstGeom>
          </p:spPr>
        </p:pic>
        <p:pic>
          <p:nvPicPr>
            <p:cNvPr id="10" name="Picture 9" descr="A blurry image of a line of colorful lights&#10;&#10;AI-generated content may be incorrect.">
              <a:extLst>
                <a:ext uri="{FF2B5EF4-FFF2-40B4-BE49-F238E27FC236}">
                  <a16:creationId xmlns:a16="http://schemas.microsoft.com/office/drawing/2014/main" id="{6DE534D7-6520-2DAE-5B41-039911249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8758" y="1769593"/>
              <a:ext cx="1293311" cy="228600"/>
            </a:xfrm>
            <a:prstGeom prst="rect">
              <a:avLst/>
            </a:prstGeom>
          </p:spPr>
        </p:pic>
        <p:pic>
          <p:nvPicPr>
            <p:cNvPr id="11" name="Picture 10" descr="A blue line in the sky&#10;&#10;AI-generated content may be incorrect.">
              <a:extLst>
                <a:ext uri="{FF2B5EF4-FFF2-40B4-BE49-F238E27FC236}">
                  <a16:creationId xmlns:a16="http://schemas.microsoft.com/office/drawing/2014/main" id="{35EE6697-EAAC-A448-5C49-158155C6C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8760" y="1058173"/>
              <a:ext cx="1293311" cy="228600"/>
            </a:xfrm>
            <a:prstGeom prst="rect">
              <a:avLst/>
            </a:prstGeom>
          </p:spPr>
        </p:pic>
        <p:pic>
          <p:nvPicPr>
            <p:cNvPr id="12" name="Picture 11" descr="Red spots on a black background&#10;&#10;AI-generated content may be incorrect.">
              <a:extLst>
                <a:ext uri="{FF2B5EF4-FFF2-40B4-BE49-F238E27FC236}">
                  <a16:creationId xmlns:a16="http://schemas.microsoft.com/office/drawing/2014/main" id="{0287D13D-96B8-111A-49A7-B027173F6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8759" y="1294985"/>
              <a:ext cx="1293311" cy="228600"/>
            </a:xfrm>
            <a:prstGeom prst="rect">
              <a:avLst/>
            </a:prstGeom>
          </p:spPr>
        </p:pic>
        <p:pic>
          <p:nvPicPr>
            <p:cNvPr id="13" name="Picture 12" descr="A colorful glowing neurons on a black background&#10;&#10;AI-generated content may be incorrect.">
              <a:extLst>
                <a:ext uri="{FF2B5EF4-FFF2-40B4-BE49-F238E27FC236}">
                  <a16:creationId xmlns:a16="http://schemas.microsoft.com/office/drawing/2014/main" id="{48B95598-1B82-51B1-BBC9-4187B8CDB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7000" contras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8819" y="1073689"/>
              <a:ext cx="914400" cy="9144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2F4FA9C-001A-1C34-6C9F-C61EC6E33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-1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9726" y="1073689"/>
              <a:ext cx="914400" cy="9144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95456D8-16B6-3F88-B9DA-6850A2FE6E02}"/>
                </a:ext>
              </a:extLst>
            </p:cNvPr>
            <p:cNvSpPr txBox="1"/>
            <p:nvPr/>
          </p:nvSpPr>
          <p:spPr>
            <a:xfrm>
              <a:off x="873930" y="1069886"/>
              <a:ext cx="4651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MAP2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AEC947-525E-4233-05A8-56FB8E1B7351}"/>
                </a:ext>
              </a:extLst>
            </p:cNvPr>
            <p:cNvSpPr txBox="1"/>
            <p:nvPr/>
          </p:nvSpPr>
          <p:spPr>
            <a:xfrm>
              <a:off x="805001" y="1305699"/>
              <a:ext cx="5341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VGluT1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98238C-9ED8-F3BD-0E65-A41831F988FC}"/>
                </a:ext>
              </a:extLst>
            </p:cNvPr>
            <p:cNvSpPr txBox="1"/>
            <p:nvPr/>
          </p:nvSpPr>
          <p:spPr>
            <a:xfrm>
              <a:off x="827443" y="1538651"/>
              <a:ext cx="5116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PSD95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6BF16F-ADB2-2A2C-7061-97B33971D01C}"/>
                </a:ext>
              </a:extLst>
            </p:cNvPr>
            <p:cNvSpPr txBox="1"/>
            <p:nvPr/>
          </p:nvSpPr>
          <p:spPr>
            <a:xfrm>
              <a:off x="800192" y="1777446"/>
              <a:ext cx="5389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Overlay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42584FB-49BF-E066-1F69-6A1BB1A7A646}"/>
                </a:ext>
              </a:extLst>
            </p:cNvPr>
            <p:cNvSpPr txBox="1"/>
            <p:nvPr/>
          </p:nvSpPr>
          <p:spPr>
            <a:xfrm>
              <a:off x="5743857" y="1072855"/>
              <a:ext cx="4651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MAP2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8B2FE4-8B18-1A0C-411E-2700CD51998A}"/>
                </a:ext>
              </a:extLst>
            </p:cNvPr>
            <p:cNvSpPr txBox="1"/>
            <p:nvPr/>
          </p:nvSpPr>
          <p:spPr>
            <a:xfrm>
              <a:off x="5743857" y="1308668"/>
              <a:ext cx="5341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VGluT1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18DB991-FEBB-1606-EA86-2BED630C3D6E}"/>
                </a:ext>
              </a:extLst>
            </p:cNvPr>
            <p:cNvSpPr txBox="1"/>
            <p:nvPr/>
          </p:nvSpPr>
          <p:spPr>
            <a:xfrm>
              <a:off x="5743857" y="1541620"/>
              <a:ext cx="5116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PSD95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4BF2D82-5CFA-896C-DA96-D8969CC98DE1}"/>
                </a:ext>
              </a:extLst>
            </p:cNvPr>
            <p:cNvSpPr txBox="1"/>
            <p:nvPr/>
          </p:nvSpPr>
          <p:spPr>
            <a:xfrm>
              <a:off x="5743857" y="1785178"/>
              <a:ext cx="5389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Overlay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D825228-EEF5-BFF7-99D4-52CA498E894A}"/>
                </a:ext>
              </a:extLst>
            </p:cNvPr>
            <p:cNvCxnSpPr/>
            <p:nvPr/>
          </p:nvCxnSpPr>
          <p:spPr>
            <a:xfrm>
              <a:off x="2600134" y="1951584"/>
              <a:ext cx="182880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774B823-4748-C573-1325-D5719340C6CA}"/>
                </a:ext>
              </a:extLst>
            </p:cNvPr>
            <p:cNvCxnSpPr/>
            <p:nvPr/>
          </p:nvCxnSpPr>
          <p:spPr>
            <a:xfrm>
              <a:off x="3580364" y="1951584"/>
              <a:ext cx="18288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8808FFA-A6FC-69AF-249D-B28E60CA7380}"/>
                </a:ext>
              </a:extLst>
            </p:cNvPr>
            <p:cNvCxnSpPr/>
            <p:nvPr/>
          </p:nvCxnSpPr>
          <p:spPr>
            <a:xfrm>
              <a:off x="1273521" y="1252906"/>
              <a:ext cx="27432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456813C-C308-0182-4F7D-A96F50F127A4}"/>
                </a:ext>
              </a:extLst>
            </p:cNvPr>
            <p:cNvCxnSpPr/>
            <p:nvPr/>
          </p:nvCxnSpPr>
          <p:spPr>
            <a:xfrm>
              <a:off x="4509300" y="1258317"/>
              <a:ext cx="27432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5DC73B1-8A94-4E59-358A-07FABC923F74}"/>
                </a:ext>
              </a:extLst>
            </p:cNvPr>
            <p:cNvSpPr txBox="1"/>
            <p:nvPr/>
          </p:nvSpPr>
          <p:spPr>
            <a:xfrm>
              <a:off x="2256031" y="835424"/>
              <a:ext cx="6543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WT-Veh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4E53BC3-B250-3E52-ACC7-4E6A7AA8A7B3}"/>
                </a:ext>
              </a:extLst>
            </p:cNvPr>
            <p:cNvSpPr txBox="1"/>
            <p:nvPr/>
          </p:nvSpPr>
          <p:spPr>
            <a:xfrm>
              <a:off x="4194432" y="835424"/>
              <a:ext cx="5870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WT-A</a:t>
              </a:r>
              <a:r>
                <a:rPr lang="el-GR" sz="1000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1" name="Picture 30" descr="Green lights in the dark&#10;&#10;AI-generated content may be incorrect.">
              <a:extLst>
                <a:ext uri="{FF2B5EF4-FFF2-40B4-BE49-F238E27FC236}">
                  <a16:creationId xmlns:a16="http://schemas.microsoft.com/office/drawing/2014/main" id="{2854BC0A-191D-084C-E532-E80C6B41B3C6}"/>
                </a:ext>
              </a:extLst>
            </p:cNvPr>
            <p:cNvPicPr>
              <a:picLocks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50" b="13150"/>
            <a:stretch>
              <a:fillRect/>
            </a:stretch>
          </p:blipFill>
          <p:spPr>
            <a:xfrm>
              <a:off x="1281909" y="2627750"/>
              <a:ext cx="1280160" cy="228600"/>
            </a:xfrm>
            <a:prstGeom prst="rect">
              <a:avLst/>
            </a:prstGeom>
          </p:spPr>
        </p:pic>
        <p:pic>
          <p:nvPicPr>
            <p:cNvPr id="32" name="Picture 31" descr="A colorful lights in the dark&#10;&#10;AI-generated content may be incorrect.">
              <a:extLst>
                <a:ext uri="{FF2B5EF4-FFF2-40B4-BE49-F238E27FC236}">
                  <a16:creationId xmlns:a16="http://schemas.microsoft.com/office/drawing/2014/main" id="{7E2EF284-E5B6-44B8-91FF-AE75F3992D83}"/>
                </a:ext>
              </a:extLst>
            </p:cNvPr>
            <p:cNvPicPr>
              <a:picLocks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50" b="14150"/>
            <a:stretch>
              <a:fillRect/>
            </a:stretch>
          </p:blipFill>
          <p:spPr>
            <a:xfrm>
              <a:off x="1281909" y="2868631"/>
              <a:ext cx="1280160" cy="228600"/>
            </a:xfrm>
            <a:prstGeom prst="rect">
              <a:avLst/>
            </a:prstGeom>
          </p:spPr>
        </p:pic>
        <p:pic>
          <p:nvPicPr>
            <p:cNvPr id="33" name="Picture 32" descr="Red dots in a black background&#10;&#10;AI-generated content may be incorrect.">
              <a:extLst>
                <a:ext uri="{FF2B5EF4-FFF2-40B4-BE49-F238E27FC236}">
                  <a16:creationId xmlns:a16="http://schemas.microsoft.com/office/drawing/2014/main" id="{5DEA57F3-AA21-4FA6-4239-25AC8FB386EB}"/>
                </a:ext>
              </a:extLst>
            </p:cNvPr>
            <p:cNvPicPr>
              <a:picLocks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08" b="13150"/>
            <a:stretch>
              <a:fillRect/>
            </a:stretch>
          </p:blipFill>
          <p:spPr>
            <a:xfrm>
              <a:off x="1281909" y="2388790"/>
              <a:ext cx="1280160" cy="228600"/>
            </a:xfrm>
            <a:prstGeom prst="rect">
              <a:avLst/>
            </a:prstGeom>
          </p:spPr>
        </p:pic>
        <p:pic>
          <p:nvPicPr>
            <p:cNvPr id="34" name="Picture 33" descr="A blue line with red and green lights&#10;&#10;AI-generated content may be incorrect.">
              <a:extLst>
                <a:ext uri="{FF2B5EF4-FFF2-40B4-BE49-F238E27FC236}">
                  <a16:creationId xmlns:a16="http://schemas.microsoft.com/office/drawing/2014/main" id="{BE9BC299-C54F-0545-94A1-B1CBE14C57B8}"/>
                </a:ext>
              </a:extLst>
            </p:cNvPr>
            <p:cNvPicPr>
              <a:picLocks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2857345"/>
              <a:ext cx="1280160" cy="228600"/>
            </a:xfrm>
            <a:prstGeom prst="rect">
              <a:avLst/>
            </a:prstGeom>
          </p:spPr>
        </p:pic>
        <p:pic>
          <p:nvPicPr>
            <p:cNvPr id="35" name="Picture 34" descr="A red dot in the sky&#10;&#10;AI-generated content may be incorrect.">
              <a:extLst>
                <a:ext uri="{FF2B5EF4-FFF2-40B4-BE49-F238E27FC236}">
                  <a16:creationId xmlns:a16="http://schemas.microsoft.com/office/drawing/2014/main" id="{DA189432-D606-FD12-8F18-42B364C997B5}"/>
                </a:ext>
              </a:extLst>
            </p:cNvPr>
            <p:cNvPicPr>
              <a:picLocks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2383330"/>
              <a:ext cx="1280160" cy="228600"/>
            </a:xfrm>
            <a:prstGeom prst="rect">
              <a:avLst/>
            </a:prstGeom>
          </p:spPr>
        </p:pic>
        <p:pic>
          <p:nvPicPr>
            <p:cNvPr id="36" name="Picture 35" descr="Green lights in the dark&#10;&#10;AI-generated content may be incorrect.">
              <a:extLst>
                <a:ext uri="{FF2B5EF4-FFF2-40B4-BE49-F238E27FC236}">
                  <a16:creationId xmlns:a16="http://schemas.microsoft.com/office/drawing/2014/main" id="{23380D1C-F99E-3642-829C-C85E844210D8}"/>
                </a:ext>
              </a:extLst>
            </p:cNvPr>
            <p:cNvPicPr>
              <a:picLocks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2619589"/>
              <a:ext cx="1280160" cy="228600"/>
            </a:xfrm>
            <a:prstGeom prst="rect">
              <a:avLst/>
            </a:prstGeom>
          </p:spPr>
        </p:pic>
        <p:pic>
          <p:nvPicPr>
            <p:cNvPr id="37" name="Picture 36" descr="A blue line in the dark&#10;&#10;AI-generated content may be incorrect.">
              <a:extLst>
                <a:ext uri="{FF2B5EF4-FFF2-40B4-BE49-F238E27FC236}">
                  <a16:creationId xmlns:a16="http://schemas.microsoft.com/office/drawing/2014/main" id="{C7D3C42D-530E-CA80-22C0-4A32174D70BC}"/>
                </a:ext>
              </a:extLst>
            </p:cNvPr>
            <p:cNvPicPr>
              <a:picLocks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2144206"/>
              <a:ext cx="1280160" cy="228600"/>
            </a:xfrm>
            <a:prstGeom prst="rect">
              <a:avLst/>
            </a:prstGeom>
          </p:spPr>
        </p:pic>
        <p:pic>
          <p:nvPicPr>
            <p:cNvPr id="39" name="Picture 38" descr="A blue light on a black background&#10;&#10;AI-generated content may be incorrect.">
              <a:extLst>
                <a:ext uri="{FF2B5EF4-FFF2-40B4-BE49-F238E27FC236}">
                  <a16:creationId xmlns:a16="http://schemas.microsoft.com/office/drawing/2014/main" id="{448AD3CC-C971-4AFE-C6C2-583D40F8F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65" b="12693"/>
            <a:stretch>
              <a:fillRect/>
            </a:stretch>
          </p:blipFill>
          <p:spPr>
            <a:xfrm>
              <a:off x="1281909" y="2151822"/>
              <a:ext cx="1280160" cy="228600"/>
            </a:xfrm>
            <a:prstGeom prst="rect">
              <a:avLst/>
            </a:prstGeom>
          </p:spPr>
        </p:pic>
        <p:pic>
          <p:nvPicPr>
            <p:cNvPr id="41" name="Picture 40" descr="A close up of a cell&#10;&#10;AI-generated content may be incorrect.">
              <a:extLst>
                <a:ext uri="{FF2B5EF4-FFF2-40B4-BE49-F238E27FC236}">
                  <a16:creationId xmlns:a16="http://schemas.microsoft.com/office/drawing/2014/main" id="{4E0ABA14-F17E-3018-5FD4-AA0789843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rightnessContrast bright="16000" contras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8819" y="2159905"/>
              <a:ext cx="914400" cy="914400"/>
            </a:xfrm>
            <a:prstGeom prst="rect">
              <a:avLst/>
            </a:prstGeom>
          </p:spPr>
        </p:pic>
        <p:pic>
          <p:nvPicPr>
            <p:cNvPr id="42" name="Picture 41" descr="A close up of a cell&#10;&#10;AI-generated content may be incorrect.">
              <a:extLst>
                <a:ext uri="{FF2B5EF4-FFF2-40B4-BE49-F238E27FC236}">
                  <a16:creationId xmlns:a16="http://schemas.microsoft.com/office/drawing/2014/main" id="{26FDA149-B228-4870-09EB-9FE420B07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20000" contrast="4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9726" y="2152505"/>
              <a:ext cx="914400" cy="914400"/>
            </a:xfrm>
            <a:prstGeom prst="rect">
              <a:avLst/>
            </a:prstGeom>
          </p:spPr>
        </p:pic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7508B86-8F57-60BC-3E98-E556F12E2BD1}"/>
                </a:ext>
              </a:extLst>
            </p:cNvPr>
            <p:cNvCxnSpPr>
              <a:cxnSpLocks/>
            </p:cNvCxnSpPr>
            <p:nvPr/>
          </p:nvCxnSpPr>
          <p:spPr>
            <a:xfrm>
              <a:off x="1288609" y="2354644"/>
              <a:ext cx="27432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55CE68C-2712-7C7B-D940-5DD26994D18F}"/>
                </a:ext>
              </a:extLst>
            </p:cNvPr>
            <p:cNvCxnSpPr/>
            <p:nvPr/>
          </p:nvCxnSpPr>
          <p:spPr>
            <a:xfrm>
              <a:off x="4511423" y="2342261"/>
              <a:ext cx="27432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F6EBA5F-A65C-C5EA-9166-6141F4E14A7A}"/>
                </a:ext>
              </a:extLst>
            </p:cNvPr>
            <p:cNvSpPr txBox="1"/>
            <p:nvPr/>
          </p:nvSpPr>
          <p:spPr>
            <a:xfrm>
              <a:off x="873930" y="2157362"/>
              <a:ext cx="4651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MAP2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279EBEA-45EB-D96F-9438-0954D77C22D8}"/>
                </a:ext>
              </a:extLst>
            </p:cNvPr>
            <p:cNvSpPr txBox="1"/>
            <p:nvPr/>
          </p:nvSpPr>
          <p:spPr>
            <a:xfrm>
              <a:off x="805001" y="2393175"/>
              <a:ext cx="5341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VGluT1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F16FE94-0035-365D-1789-9A20075EBB26}"/>
                </a:ext>
              </a:extLst>
            </p:cNvPr>
            <p:cNvSpPr txBox="1"/>
            <p:nvPr/>
          </p:nvSpPr>
          <p:spPr>
            <a:xfrm>
              <a:off x="827443" y="2626127"/>
              <a:ext cx="5116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PSD95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ACE0289-90FC-3E52-9CA2-499C6FA2D395}"/>
                </a:ext>
              </a:extLst>
            </p:cNvPr>
            <p:cNvSpPr txBox="1"/>
            <p:nvPr/>
          </p:nvSpPr>
          <p:spPr>
            <a:xfrm>
              <a:off x="800192" y="2864922"/>
              <a:ext cx="5389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Overlay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C02775B-A381-9CAC-F61E-52827D46284F}"/>
                </a:ext>
              </a:extLst>
            </p:cNvPr>
            <p:cNvSpPr txBox="1"/>
            <p:nvPr/>
          </p:nvSpPr>
          <p:spPr>
            <a:xfrm>
              <a:off x="5743857" y="2148300"/>
              <a:ext cx="4651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MAP2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74817DB-4B22-6D43-C571-ED881C7A569E}"/>
                </a:ext>
              </a:extLst>
            </p:cNvPr>
            <p:cNvSpPr txBox="1"/>
            <p:nvPr/>
          </p:nvSpPr>
          <p:spPr>
            <a:xfrm>
              <a:off x="5743857" y="2384113"/>
              <a:ext cx="47641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VGluT</a:t>
              </a:r>
              <a:endParaRPr 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B809F89-3BA1-1D83-9654-017DE2ABC909}"/>
                </a:ext>
              </a:extLst>
            </p:cNvPr>
            <p:cNvSpPr txBox="1"/>
            <p:nvPr/>
          </p:nvSpPr>
          <p:spPr>
            <a:xfrm>
              <a:off x="5743857" y="2617065"/>
              <a:ext cx="5116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PSD95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9BE6BCB-A1E0-47A5-2F62-D5D7D7E1CE48}"/>
                </a:ext>
              </a:extLst>
            </p:cNvPr>
            <p:cNvSpPr txBox="1"/>
            <p:nvPr/>
          </p:nvSpPr>
          <p:spPr>
            <a:xfrm>
              <a:off x="5743857" y="2860623"/>
              <a:ext cx="5389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Overlay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566B203-8985-6FAC-ED4C-4D423ED2749E}"/>
                </a:ext>
              </a:extLst>
            </p:cNvPr>
            <p:cNvCxnSpPr/>
            <p:nvPr/>
          </p:nvCxnSpPr>
          <p:spPr>
            <a:xfrm>
              <a:off x="3570836" y="3037442"/>
              <a:ext cx="18288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2FC5B81-7BAD-1851-FC48-3FF18AC6C7C3}"/>
                </a:ext>
              </a:extLst>
            </p:cNvPr>
            <p:cNvCxnSpPr/>
            <p:nvPr/>
          </p:nvCxnSpPr>
          <p:spPr>
            <a:xfrm>
              <a:off x="2604033" y="3042210"/>
              <a:ext cx="18288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 descr="A blurry image of colorful lights&#10;&#10;AI-generated content may be incorrect.">
              <a:extLst>
                <a:ext uri="{FF2B5EF4-FFF2-40B4-BE49-F238E27FC236}">
                  <a16:creationId xmlns:a16="http://schemas.microsoft.com/office/drawing/2014/main" id="{25F7F493-390E-B90C-4E88-59319710FF9D}"/>
                </a:ext>
              </a:extLst>
            </p:cNvPr>
            <p:cNvPicPr>
              <a:picLocks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1909" y="3953684"/>
              <a:ext cx="1280160" cy="228600"/>
            </a:xfrm>
            <a:prstGeom prst="rect">
              <a:avLst/>
            </a:prstGeom>
          </p:spPr>
        </p:pic>
        <p:pic>
          <p:nvPicPr>
            <p:cNvPr id="59" name="Picture 58" descr="Blue smoke in the dark&#10;&#10;AI-generated content may be incorrect.">
              <a:extLst>
                <a:ext uri="{FF2B5EF4-FFF2-40B4-BE49-F238E27FC236}">
                  <a16:creationId xmlns:a16="http://schemas.microsoft.com/office/drawing/2014/main" id="{7938DF00-BB96-A49B-0F57-EC1794D2D997}"/>
                </a:ext>
              </a:extLst>
            </p:cNvPr>
            <p:cNvPicPr>
              <a:picLocks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1909" y="3236378"/>
              <a:ext cx="1280160" cy="228600"/>
            </a:xfrm>
            <a:prstGeom prst="rect">
              <a:avLst/>
            </a:prstGeom>
          </p:spPr>
        </p:pic>
        <p:pic>
          <p:nvPicPr>
            <p:cNvPr id="60" name="Picture 59" descr="A group of red lights&#10;&#10;AI-generated content may be incorrect.">
              <a:extLst>
                <a:ext uri="{FF2B5EF4-FFF2-40B4-BE49-F238E27FC236}">
                  <a16:creationId xmlns:a16="http://schemas.microsoft.com/office/drawing/2014/main" id="{9B5D5915-54D2-0504-4336-53A6A4E938DA}"/>
                </a:ext>
              </a:extLst>
            </p:cNvPr>
            <p:cNvPicPr>
              <a:picLocks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1909" y="3475480"/>
              <a:ext cx="1280160" cy="228600"/>
            </a:xfrm>
            <a:prstGeom prst="rect">
              <a:avLst/>
            </a:prstGeom>
          </p:spPr>
        </p:pic>
        <p:pic>
          <p:nvPicPr>
            <p:cNvPr id="61" name="Picture 60" descr="Green lights in the dark&#10;&#10;AI-generated content may be incorrect.">
              <a:extLst>
                <a:ext uri="{FF2B5EF4-FFF2-40B4-BE49-F238E27FC236}">
                  <a16:creationId xmlns:a16="http://schemas.microsoft.com/office/drawing/2014/main" id="{7FCA3F2F-6B4E-B754-BD65-7B9CA123CD91}"/>
                </a:ext>
              </a:extLst>
            </p:cNvPr>
            <p:cNvPicPr>
              <a:picLocks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1909" y="3714582"/>
              <a:ext cx="1280160" cy="228600"/>
            </a:xfrm>
            <a:prstGeom prst="rect">
              <a:avLst/>
            </a:prstGeom>
          </p:spPr>
        </p:pic>
        <p:pic>
          <p:nvPicPr>
            <p:cNvPr id="62" name="Picture 61" descr="A blue line in the sky&#10;&#10;AI-generated content may be incorrect.">
              <a:extLst>
                <a:ext uri="{FF2B5EF4-FFF2-40B4-BE49-F238E27FC236}">
                  <a16:creationId xmlns:a16="http://schemas.microsoft.com/office/drawing/2014/main" id="{49CB7CF2-1EC1-BE4D-A8E5-6B36FA6AE923}"/>
                </a:ext>
              </a:extLst>
            </p:cNvPr>
            <p:cNvPicPr>
              <a:picLocks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00" b="12333"/>
            <a:stretch>
              <a:fillRect/>
            </a:stretch>
          </p:blipFill>
          <p:spPr>
            <a:xfrm>
              <a:off x="4498478" y="3254747"/>
              <a:ext cx="1280160" cy="228600"/>
            </a:xfrm>
            <a:prstGeom prst="rect">
              <a:avLst/>
            </a:prstGeom>
          </p:spPr>
        </p:pic>
        <p:pic>
          <p:nvPicPr>
            <p:cNvPr id="63" name="Picture 62" descr="Green lights in the sky&#10;&#10;AI-generated content may be incorrect.">
              <a:extLst>
                <a:ext uri="{FF2B5EF4-FFF2-40B4-BE49-F238E27FC236}">
                  <a16:creationId xmlns:a16="http://schemas.microsoft.com/office/drawing/2014/main" id="{9A526918-15B9-1AB7-6934-3556312F83B6}"/>
                </a:ext>
              </a:extLst>
            </p:cNvPr>
            <p:cNvPicPr>
              <a:picLocks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01" b="11316"/>
            <a:stretch>
              <a:fillRect/>
            </a:stretch>
          </p:blipFill>
          <p:spPr>
            <a:xfrm>
              <a:off x="4498478" y="3731078"/>
              <a:ext cx="1280160" cy="228600"/>
            </a:xfrm>
            <a:prstGeom prst="rect">
              <a:avLst/>
            </a:prstGeom>
          </p:spPr>
        </p:pic>
        <p:pic>
          <p:nvPicPr>
            <p:cNvPr id="64" name="Picture 63" descr="Red spots on a black background&#10;&#10;AI-generated content may be incorrect.">
              <a:extLst>
                <a:ext uri="{FF2B5EF4-FFF2-40B4-BE49-F238E27FC236}">
                  <a16:creationId xmlns:a16="http://schemas.microsoft.com/office/drawing/2014/main" id="{5B66153B-36C5-687E-3626-B95808D17978}"/>
                </a:ext>
              </a:extLst>
            </p:cNvPr>
            <p:cNvPicPr>
              <a:picLocks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01" b="11010"/>
            <a:stretch>
              <a:fillRect/>
            </a:stretch>
          </p:blipFill>
          <p:spPr>
            <a:xfrm>
              <a:off x="4498478" y="3493034"/>
              <a:ext cx="1280160" cy="228600"/>
            </a:xfrm>
            <a:prstGeom prst="rect">
              <a:avLst/>
            </a:prstGeom>
          </p:spPr>
        </p:pic>
        <p:pic>
          <p:nvPicPr>
            <p:cNvPr id="65" name="Picture 64" descr="A colorful light in the dark&#10;&#10;AI-generated content may be incorrect.">
              <a:extLst>
                <a:ext uri="{FF2B5EF4-FFF2-40B4-BE49-F238E27FC236}">
                  <a16:creationId xmlns:a16="http://schemas.microsoft.com/office/drawing/2014/main" id="{70FF4D26-814C-CC8F-724F-4E5127B3DCA4}"/>
                </a:ext>
              </a:extLst>
            </p:cNvPr>
            <p:cNvPicPr>
              <a:picLocks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24" b="12193"/>
            <a:stretch>
              <a:fillRect/>
            </a:stretch>
          </p:blipFill>
          <p:spPr>
            <a:xfrm>
              <a:off x="4498478" y="3970433"/>
              <a:ext cx="1280160" cy="228600"/>
            </a:xfrm>
            <a:prstGeom prst="rect">
              <a:avLst/>
            </a:prstGeom>
          </p:spPr>
        </p:pic>
        <p:pic>
          <p:nvPicPr>
            <p:cNvPr id="66" name="Picture 65" descr="A close up of a cell&#10;&#10;AI-generated content may be incorrect.">
              <a:extLst>
                <a:ext uri="{FF2B5EF4-FFF2-40B4-BE49-F238E27FC236}">
                  <a16:creationId xmlns:a16="http://schemas.microsoft.com/office/drawing/2014/main" id="{0B63B124-49E6-CFDD-88EB-5AB851A5C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print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23000" contrast="4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9726" y="3263354"/>
              <a:ext cx="914400" cy="914400"/>
            </a:xfrm>
            <a:prstGeom prst="rect">
              <a:avLst/>
            </a:prstGeom>
          </p:spPr>
        </p:pic>
        <p:pic>
          <p:nvPicPr>
            <p:cNvPr id="71" name="Picture 70" descr="A colorful glowing lines on a black background&#10;&#10;AI-generated content may be incorrect.">
              <a:extLst>
                <a:ext uri="{FF2B5EF4-FFF2-40B4-BE49-F238E27FC236}">
                  <a16:creationId xmlns:a16="http://schemas.microsoft.com/office/drawing/2014/main" id="{88D3362F-E77F-1BC4-212B-5816F5D6D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 cstate="print">
              <a:extLst>
                <a:ext uri="{BEBA8EAE-BF5A-486C-A8C5-ECC9F3942E4B}">
                  <a14:imgProps xmlns:a14="http://schemas.microsoft.com/office/drawing/2010/main">
                    <a14:imgLayer r:embed="rId37">
                      <a14:imgEffect>
                        <a14:brightnessContrast bright="-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8819" y="3263354"/>
              <a:ext cx="914400" cy="914400"/>
            </a:xfrm>
            <a:prstGeom prst="rect">
              <a:avLst/>
            </a:prstGeom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A991AE5-9972-0147-17FE-2A7463D4D616}"/>
                </a:ext>
              </a:extLst>
            </p:cNvPr>
            <p:cNvSpPr txBox="1"/>
            <p:nvPr/>
          </p:nvSpPr>
          <p:spPr>
            <a:xfrm>
              <a:off x="2246413" y="1957398"/>
              <a:ext cx="6735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tKO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-Veh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715BBB2-225C-E070-1B37-F15845D26BC8}"/>
                </a:ext>
              </a:extLst>
            </p:cNvPr>
            <p:cNvSpPr txBox="1"/>
            <p:nvPr/>
          </p:nvSpPr>
          <p:spPr>
            <a:xfrm>
              <a:off x="4184814" y="1957398"/>
              <a:ext cx="6062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tKO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-A</a:t>
              </a:r>
              <a:r>
                <a:rPr lang="el-GR" sz="1000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EC76196-E2D1-EF54-3B8C-743FF44D8853}"/>
                </a:ext>
              </a:extLst>
            </p:cNvPr>
            <p:cNvSpPr txBox="1"/>
            <p:nvPr/>
          </p:nvSpPr>
          <p:spPr>
            <a:xfrm>
              <a:off x="2228780" y="3050594"/>
              <a:ext cx="7088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aKO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-Veh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12C5722-2AA8-A103-97A4-93E46D031BE7}"/>
                </a:ext>
              </a:extLst>
            </p:cNvPr>
            <p:cNvSpPr txBox="1"/>
            <p:nvPr/>
          </p:nvSpPr>
          <p:spPr>
            <a:xfrm>
              <a:off x="4167181" y="3050594"/>
              <a:ext cx="6415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aKO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-A</a:t>
              </a:r>
              <a:r>
                <a:rPr lang="el-GR" sz="1000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76AAEC8-3801-533B-A1E0-F4DC86D9605E}"/>
                </a:ext>
              </a:extLst>
            </p:cNvPr>
            <p:cNvSpPr txBox="1"/>
            <p:nvPr/>
          </p:nvSpPr>
          <p:spPr>
            <a:xfrm>
              <a:off x="873930" y="3237543"/>
              <a:ext cx="4651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MAP2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8858DE1-6EA3-E471-1DBC-FCC3E679510D}"/>
                </a:ext>
              </a:extLst>
            </p:cNvPr>
            <p:cNvSpPr txBox="1"/>
            <p:nvPr/>
          </p:nvSpPr>
          <p:spPr>
            <a:xfrm>
              <a:off x="805001" y="3483806"/>
              <a:ext cx="5341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VGluT1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92AF6C6-D513-4218-A471-380819C5A11B}"/>
                </a:ext>
              </a:extLst>
            </p:cNvPr>
            <p:cNvSpPr txBox="1"/>
            <p:nvPr/>
          </p:nvSpPr>
          <p:spPr>
            <a:xfrm>
              <a:off x="827443" y="3716758"/>
              <a:ext cx="5116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PSD95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E85ADC-ECA0-7E9D-9F36-4C8989C8D460}"/>
                </a:ext>
              </a:extLst>
            </p:cNvPr>
            <p:cNvSpPr txBox="1"/>
            <p:nvPr/>
          </p:nvSpPr>
          <p:spPr>
            <a:xfrm>
              <a:off x="800192" y="3955553"/>
              <a:ext cx="5389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Overlay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3EE37F1-D87F-14AB-F3E8-4BF638F9496C}"/>
                </a:ext>
              </a:extLst>
            </p:cNvPr>
            <p:cNvSpPr txBox="1"/>
            <p:nvPr/>
          </p:nvSpPr>
          <p:spPr>
            <a:xfrm>
              <a:off x="5743857" y="3267499"/>
              <a:ext cx="4651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MAP2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61111B4-6361-287E-877C-571728DAC03A}"/>
                </a:ext>
              </a:extLst>
            </p:cNvPr>
            <p:cNvSpPr txBox="1"/>
            <p:nvPr/>
          </p:nvSpPr>
          <p:spPr>
            <a:xfrm>
              <a:off x="5743857" y="3503312"/>
              <a:ext cx="5341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VGluT1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F8BD039-C8C3-0DA7-AB92-04BD3C2D55BE}"/>
                </a:ext>
              </a:extLst>
            </p:cNvPr>
            <p:cNvSpPr txBox="1"/>
            <p:nvPr/>
          </p:nvSpPr>
          <p:spPr>
            <a:xfrm>
              <a:off x="5743857" y="3736264"/>
              <a:ext cx="5116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PSD95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7B7BFC9-0D9D-4708-0707-2C88709B9096}"/>
                </a:ext>
              </a:extLst>
            </p:cNvPr>
            <p:cNvSpPr txBox="1"/>
            <p:nvPr/>
          </p:nvSpPr>
          <p:spPr>
            <a:xfrm>
              <a:off x="5743857" y="3979822"/>
              <a:ext cx="5389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Overlay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00649E6-6883-A46D-DD17-F045AD4DD745}"/>
                </a:ext>
              </a:extLst>
            </p:cNvPr>
            <p:cNvCxnSpPr>
              <a:cxnSpLocks/>
            </p:cNvCxnSpPr>
            <p:nvPr/>
          </p:nvCxnSpPr>
          <p:spPr>
            <a:xfrm>
              <a:off x="1288609" y="3441593"/>
              <a:ext cx="27432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1060BBC0-F809-5646-552E-A43CC76F1663}"/>
                </a:ext>
              </a:extLst>
            </p:cNvPr>
            <p:cNvCxnSpPr>
              <a:cxnSpLocks/>
            </p:cNvCxnSpPr>
            <p:nvPr/>
          </p:nvCxnSpPr>
          <p:spPr>
            <a:xfrm>
              <a:off x="4509300" y="3452218"/>
              <a:ext cx="27432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7F01996-3513-53BE-2A70-2A2FEDB5A005}"/>
                </a:ext>
              </a:extLst>
            </p:cNvPr>
            <p:cNvCxnSpPr/>
            <p:nvPr/>
          </p:nvCxnSpPr>
          <p:spPr>
            <a:xfrm>
              <a:off x="3580364" y="4147109"/>
              <a:ext cx="18288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034DE302-009C-B615-1142-89C03BD26BA2}"/>
                </a:ext>
              </a:extLst>
            </p:cNvPr>
            <p:cNvCxnSpPr/>
            <p:nvPr/>
          </p:nvCxnSpPr>
          <p:spPr>
            <a:xfrm>
              <a:off x="2600134" y="4147109"/>
              <a:ext cx="18288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0" name="Picture 89" descr="A blue line in the dark&#10;&#10;AI-generated content may be incorrect.">
              <a:extLst>
                <a:ext uri="{FF2B5EF4-FFF2-40B4-BE49-F238E27FC236}">
                  <a16:creationId xmlns:a16="http://schemas.microsoft.com/office/drawing/2014/main" id="{042FFA23-4F0B-8C84-6C65-BFF274993D65}"/>
                </a:ext>
              </a:extLst>
            </p:cNvPr>
            <p:cNvPicPr>
              <a:picLocks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230"/>
            <a:stretch>
              <a:fillRect/>
            </a:stretch>
          </p:blipFill>
          <p:spPr>
            <a:xfrm>
              <a:off x="1281909" y="4332486"/>
              <a:ext cx="1280160" cy="228600"/>
            </a:xfrm>
            <a:prstGeom prst="rect">
              <a:avLst/>
            </a:prstGeom>
          </p:spPr>
        </p:pic>
        <p:pic>
          <p:nvPicPr>
            <p:cNvPr id="91" name="Picture 90" descr="Red lights in the dark&#10;&#10;AI-generated content may be incorrect.">
              <a:extLst>
                <a:ext uri="{FF2B5EF4-FFF2-40B4-BE49-F238E27FC236}">
                  <a16:creationId xmlns:a16="http://schemas.microsoft.com/office/drawing/2014/main" id="{3EF9D135-9751-1A9E-73FC-E8AD2A9B8221}"/>
                </a:ext>
              </a:extLst>
            </p:cNvPr>
            <p:cNvPicPr>
              <a:picLocks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93"/>
            <a:stretch>
              <a:fillRect/>
            </a:stretch>
          </p:blipFill>
          <p:spPr>
            <a:xfrm>
              <a:off x="1281909" y="4572472"/>
              <a:ext cx="1280160" cy="228600"/>
            </a:xfrm>
            <a:prstGeom prst="rect">
              <a:avLst/>
            </a:prstGeom>
          </p:spPr>
        </p:pic>
        <p:pic>
          <p:nvPicPr>
            <p:cNvPr id="92" name="Picture 91" descr="Green lights in the dark&#10;&#10;AI-generated content may be incorrect.">
              <a:extLst>
                <a:ext uri="{FF2B5EF4-FFF2-40B4-BE49-F238E27FC236}">
                  <a16:creationId xmlns:a16="http://schemas.microsoft.com/office/drawing/2014/main" id="{5A120596-1716-6C21-3A47-0CD4D59C4DA6}"/>
                </a:ext>
              </a:extLst>
            </p:cNvPr>
            <p:cNvPicPr>
              <a:picLocks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232"/>
            <a:stretch>
              <a:fillRect/>
            </a:stretch>
          </p:blipFill>
          <p:spPr>
            <a:xfrm>
              <a:off x="1281909" y="4814808"/>
              <a:ext cx="1280160" cy="228600"/>
            </a:xfrm>
            <a:prstGeom prst="rect">
              <a:avLst/>
            </a:prstGeom>
          </p:spPr>
        </p:pic>
        <p:pic>
          <p:nvPicPr>
            <p:cNvPr id="93" name="Picture 92" descr="A blurry image of a blue line&#10;&#10;AI-generated content may be incorrect.">
              <a:extLst>
                <a:ext uri="{FF2B5EF4-FFF2-40B4-BE49-F238E27FC236}">
                  <a16:creationId xmlns:a16="http://schemas.microsoft.com/office/drawing/2014/main" id="{4DD38092-9C39-87E8-EE0A-5B119CE502F1}"/>
                </a:ext>
              </a:extLst>
            </p:cNvPr>
            <p:cNvPicPr>
              <a:picLocks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92"/>
            <a:stretch>
              <a:fillRect/>
            </a:stretch>
          </p:blipFill>
          <p:spPr>
            <a:xfrm>
              <a:off x="1281909" y="5054794"/>
              <a:ext cx="1280160" cy="228600"/>
            </a:xfrm>
            <a:prstGeom prst="rect">
              <a:avLst/>
            </a:prstGeom>
          </p:spPr>
        </p:pic>
        <p:pic>
          <p:nvPicPr>
            <p:cNvPr id="94" name="Picture 93" descr="A blue line in the dark&#10;&#10;AI-generated content may be incorrect.">
              <a:extLst>
                <a:ext uri="{FF2B5EF4-FFF2-40B4-BE49-F238E27FC236}">
                  <a16:creationId xmlns:a16="http://schemas.microsoft.com/office/drawing/2014/main" id="{AE1E962D-3DD9-0809-2FFB-EABA1899F836}"/>
                </a:ext>
              </a:extLst>
            </p:cNvPr>
            <p:cNvPicPr>
              <a:picLocks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4332486"/>
              <a:ext cx="1280160" cy="228600"/>
            </a:xfrm>
            <a:prstGeom prst="rect">
              <a:avLst/>
            </a:prstGeom>
          </p:spPr>
        </p:pic>
        <p:pic>
          <p:nvPicPr>
            <p:cNvPr id="95" name="Picture 94" descr="Red lights in the dark&#10;&#10;AI-generated content may be incorrect.">
              <a:extLst>
                <a:ext uri="{FF2B5EF4-FFF2-40B4-BE49-F238E27FC236}">
                  <a16:creationId xmlns:a16="http://schemas.microsoft.com/office/drawing/2014/main" id="{2F805497-5007-B78C-9940-DE0A088050AD}"/>
                </a:ext>
              </a:extLst>
            </p:cNvPr>
            <p:cNvPicPr>
              <a:picLocks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4572472"/>
              <a:ext cx="1280160" cy="228600"/>
            </a:xfrm>
            <a:prstGeom prst="rect">
              <a:avLst/>
            </a:prstGeom>
          </p:spPr>
        </p:pic>
        <p:pic>
          <p:nvPicPr>
            <p:cNvPr id="96" name="Picture 95" descr="A group of green lights&#10;&#10;AI-generated content may be incorrect.">
              <a:extLst>
                <a:ext uri="{FF2B5EF4-FFF2-40B4-BE49-F238E27FC236}">
                  <a16:creationId xmlns:a16="http://schemas.microsoft.com/office/drawing/2014/main" id="{BD821E07-9B47-A913-9900-6C3154FD1013}"/>
                </a:ext>
              </a:extLst>
            </p:cNvPr>
            <p:cNvPicPr>
              <a:picLocks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4814808"/>
              <a:ext cx="1280160" cy="228600"/>
            </a:xfrm>
            <a:prstGeom prst="rect">
              <a:avLst/>
            </a:prstGeom>
          </p:spPr>
        </p:pic>
        <p:pic>
          <p:nvPicPr>
            <p:cNvPr id="97" name="Picture 96" descr="A blurry image of a light&#10;&#10;AI-generated content may be incorrect.">
              <a:extLst>
                <a:ext uri="{FF2B5EF4-FFF2-40B4-BE49-F238E27FC236}">
                  <a16:creationId xmlns:a16="http://schemas.microsoft.com/office/drawing/2014/main" id="{CA3AFD80-DA72-52F1-26A5-43BB88E8C984}"/>
                </a:ext>
              </a:extLst>
            </p:cNvPr>
            <p:cNvPicPr>
              <a:picLocks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478" y="5054794"/>
              <a:ext cx="1280160" cy="228600"/>
            </a:xfrm>
            <a:prstGeom prst="rect">
              <a:avLst/>
            </a:prstGeom>
          </p:spPr>
        </p:pic>
        <p:pic>
          <p:nvPicPr>
            <p:cNvPr id="98" name="Picture 97" descr="A close up of a cell&#10;&#10;AI-generated content may be incorrect.">
              <a:extLst>
                <a:ext uri="{FF2B5EF4-FFF2-40B4-BE49-F238E27FC236}">
                  <a16:creationId xmlns:a16="http://schemas.microsoft.com/office/drawing/2014/main" id="{B1641670-567B-4F4F-675E-839E000630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 cstate="print"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brightnessContrast bright="15000" contrast="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9726" y="4358611"/>
              <a:ext cx="914400" cy="914400"/>
            </a:xfrm>
            <a:prstGeom prst="rect">
              <a:avLst/>
            </a:prstGeom>
          </p:spPr>
        </p:pic>
        <p:graphicFrame>
          <p:nvGraphicFramePr>
            <p:cNvPr id="100" name="Object 99">
              <a:extLst>
                <a:ext uri="{FF2B5EF4-FFF2-40B4-BE49-F238E27FC236}">
                  <a16:creationId xmlns:a16="http://schemas.microsoft.com/office/drawing/2014/main" id="{2883964F-A8F3-443A-32A4-F8BA3A66E80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4788547"/>
                </p:ext>
              </p:extLst>
            </p:nvPr>
          </p:nvGraphicFramePr>
          <p:xfrm>
            <a:off x="2588819" y="4358611"/>
            <a:ext cx="91440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48" imgW="2867170" imgH="2867747" progId="Photoshop.Image.13">
                    <p:embed/>
                  </p:oleObj>
                </mc:Choice>
                <mc:Fallback>
                  <p:oleObj name="Image" r:id="rId48" imgW="2867170" imgH="2867747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9">
                          <a:lum bright="23000" contrast="34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588819" y="4358611"/>
                          <a:ext cx="914400" cy="914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E72CA8B-3B2D-ED91-01DC-831FD2525C26}"/>
                </a:ext>
              </a:extLst>
            </p:cNvPr>
            <p:cNvSpPr txBox="1"/>
            <p:nvPr/>
          </p:nvSpPr>
          <p:spPr>
            <a:xfrm>
              <a:off x="2228780" y="4133064"/>
              <a:ext cx="7088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nKO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-Veh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BC3D181-97D7-5DB7-CF07-A24AB015CFB4}"/>
                </a:ext>
              </a:extLst>
            </p:cNvPr>
            <p:cNvSpPr txBox="1"/>
            <p:nvPr/>
          </p:nvSpPr>
          <p:spPr>
            <a:xfrm>
              <a:off x="4167181" y="4133064"/>
              <a:ext cx="6415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nKO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-A</a:t>
              </a:r>
              <a:r>
                <a:rPr lang="el-GR" sz="1000" dirty="0">
                  <a:latin typeface="Arial" panose="020B0604020202020204" pitchFamily="34" charset="0"/>
                  <a:cs typeface="Arial" panose="020B0604020202020204" pitchFamily="34" charset="0"/>
                </a:rPr>
                <a:t>β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7A51F7A-5737-9BD7-2CD9-B65868989F8A}"/>
                </a:ext>
              </a:extLst>
            </p:cNvPr>
            <p:cNvSpPr txBox="1"/>
            <p:nvPr/>
          </p:nvSpPr>
          <p:spPr>
            <a:xfrm>
              <a:off x="873930" y="4335168"/>
              <a:ext cx="4651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MAP2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77296C3D-CEEC-5CB8-A913-067A2302C2DF}"/>
                </a:ext>
              </a:extLst>
            </p:cNvPr>
            <p:cNvSpPr txBox="1"/>
            <p:nvPr/>
          </p:nvSpPr>
          <p:spPr>
            <a:xfrm>
              <a:off x="805001" y="4581431"/>
              <a:ext cx="5341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VGluT1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BF48250-AE52-D7F6-8815-EF4F813559AE}"/>
                </a:ext>
              </a:extLst>
            </p:cNvPr>
            <p:cNvSpPr txBox="1"/>
            <p:nvPr/>
          </p:nvSpPr>
          <p:spPr>
            <a:xfrm>
              <a:off x="827443" y="4814383"/>
              <a:ext cx="5116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PSD95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EA396A8-D548-82A9-DF20-F926AAF2D906}"/>
                </a:ext>
              </a:extLst>
            </p:cNvPr>
            <p:cNvSpPr txBox="1"/>
            <p:nvPr/>
          </p:nvSpPr>
          <p:spPr>
            <a:xfrm>
              <a:off x="800192" y="5053178"/>
              <a:ext cx="5389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Overlay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E76396D-3F81-32DB-5BEA-3B4294C1C192}"/>
                </a:ext>
              </a:extLst>
            </p:cNvPr>
            <p:cNvSpPr txBox="1"/>
            <p:nvPr/>
          </p:nvSpPr>
          <p:spPr>
            <a:xfrm>
              <a:off x="5743857" y="4328103"/>
              <a:ext cx="46519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MAP2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9641574-2F49-97E6-870A-2C00E6AA51F1}"/>
                </a:ext>
              </a:extLst>
            </p:cNvPr>
            <p:cNvSpPr txBox="1"/>
            <p:nvPr/>
          </p:nvSpPr>
          <p:spPr>
            <a:xfrm>
              <a:off x="5743857" y="4563916"/>
              <a:ext cx="5341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VGluT1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2606A90-B5D8-BBFB-D5DB-B9B3127B2DE0}"/>
                </a:ext>
              </a:extLst>
            </p:cNvPr>
            <p:cNvSpPr txBox="1"/>
            <p:nvPr/>
          </p:nvSpPr>
          <p:spPr>
            <a:xfrm>
              <a:off x="5743857" y="4796868"/>
              <a:ext cx="5116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PSD95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291ACE6-78CE-F28E-84C1-48AAC1A08745}"/>
                </a:ext>
              </a:extLst>
            </p:cNvPr>
            <p:cNvSpPr txBox="1"/>
            <p:nvPr/>
          </p:nvSpPr>
          <p:spPr>
            <a:xfrm>
              <a:off x="5743857" y="5040426"/>
              <a:ext cx="53893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Overlay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211D18E0-2D5E-2A05-3972-E9F19ADC7256}"/>
                </a:ext>
              </a:extLst>
            </p:cNvPr>
            <p:cNvCxnSpPr>
              <a:cxnSpLocks/>
            </p:cNvCxnSpPr>
            <p:nvPr/>
          </p:nvCxnSpPr>
          <p:spPr>
            <a:xfrm>
              <a:off x="1288609" y="4534055"/>
              <a:ext cx="27432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2253B4A8-E1B1-2F65-FD09-AD79A90A5CCC}"/>
                </a:ext>
              </a:extLst>
            </p:cNvPr>
            <p:cNvCxnSpPr>
              <a:cxnSpLocks/>
            </p:cNvCxnSpPr>
            <p:nvPr/>
          </p:nvCxnSpPr>
          <p:spPr>
            <a:xfrm>
              <a:off x="4516750" y="4529237"/>
              <a:ext cx="27432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50647962-FF78-0F74-61E0-5FC60C59CACD}"/>
                </a:ext>
              </a:extLst>
            </p:cNvPr>
            <p:cNvCxnSpPr/>
            <p:nvPr/>
          </p:nvCxnSpPr>
          <p:spPr>
            <a:xfrm>
              <a:off x="2605359" y="5224359"/>
              <a:ext cx="18288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DA5D86FB-0C48-30C7-786A-1C76E8ACB0E2}"/>
                </a:ext>
              </a:extLst>
            </p:cNvPr>
            <p:cNvCxnSpPr/>
            <p:nvPr/>
          </p:nvCxnSpPr>
          <p:spPr>
            <a:xfrm>
              <a:off x="3575139" y="5240905"/>
              <a:ext cx="18288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3591704-DD26-EF4B-AEAF-5496E7A65B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5052517"/>
              </p:ext>
            </p:extLst>
          </p:nvPr>
        </p:nvGraphicFramePr>
        <p:xfrm>
          <a:off x="960120" y="4813706"/>
          <a:ext cx="5394960" cy="29476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50" imgW="9412136" imgH="5134988" progId="Origin95.Graph">
                  <p:embed/>
                </p:oleObj>
              </mc:Choice>
              <mc:Fallback>
                <p:oleObj name="Graph" r:id="rId50" imgW="9412136" imgH="5134988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960120" y="4813706"/>
                        <a:ext cx="5394960" cy="29476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CBF6BE5-622F-D88F-BC03-CC8F87663A96}"/>
              </a:ext>
            </a:extLst>
          </p:cNvPr>
          <p:cNvSpPr txBox="1"/>
          <p:nvPr/>
        </p:nvSpPr>
        <p:spPr>
          <a:xfrm>
            <a:off x="593583" y="8014893"/>
            <a:ext cx="653736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Supplementary-Figure 1. Inactivation of astrocytic MAGL protects against A</a:t>
            </a:r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induced synapse loss, related to 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Figure 1. Mixed hippocampal neuron–glia cultures were prepared from postnatal day 0 (P0) WT,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tKO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aKO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</a:p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nKO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mice and treated with vehicle (Veh) or A</a:t>
            </a:r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β42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oligomer </a:t>
            </a:r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(3 µ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M) for 24 h. Presynaptic vesicular glutamate 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transporter 1 (VGluT1), postsynaptic density protein 95 (PSD95), and microtubule-associated protein 2 (MAP2) 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were detected by immunocytochemistry. **P &lt; 0.01, ***P &lt; 0.001, ****P &lt; 0.0001 vs WT-Veh; §P &lt; 0.05, 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§§P &lt; 0.01 vs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tKO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-Veh; ###P &lt; 0.001 vs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aKO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-Veh (n = 9 images per group from 3 independent cultures; 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ANOVA with Bonferroni post hoc test).</a:t>
            </a:r>
          </a:p>
        </p:txBody>
      </p:sp>
    </p:spTree>
    <p:extLst>
      <p:ext uri="{BB962C8B-B14F-4D97-AF65-F5344CB8AC3E}">
        <p14:creationId xmlns:p14="http://schemas.microsoft.com/office/powerpoint/2010/main" val="3456967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</TotalTime>
  <Words>198</Words>
  <Application>Microsoft Office PowerPoint</Application>
  <PresentationFormat>Custom</PresentationFormat>
  <Paragraphs>50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Image</vt:lpstr>
      <vt:lpstr>Unicode Origin Graph</vt:lpstr>
      <vt:lpstr>PowerPoint Presentation</vt:lpstr>
    </vt:vector>
  </TitlesOfParts>
  <Company>UT Health San Antonio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Chen, Chu</dc:creator>
  <cp:lastModifiedBy>Chen, Chu</cp:lastModifiedBy>
  <cp:revision>16</cp:revision>
  <dcterms:created xsi:type="dcterms:W3CDTF">2025-10-15T17:28:52Z</dcterms:created>
  <dcterms:modified xsi:type="dcterms:W3CDTF">2025-12-04T18:31:04Z</dcterms:modified>
</cp:coreProperties>
</file>