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301" r:id="rId4"/>
    <p:sldId id="298" r:id="rId5"/>
    <p:sldId id="303" r:id="rId6"/>
    <p:sldId id="304" r:id="rId7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rmc-hd\fs02\cannabis_lab\Lab%20Reports\Experiments\Rafael\25102021%20raw%20rafael%20and%20univo%20cannabinoids%20toxicity\alamar%20blue\raw%20281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rmc-hd\fs02\cannabis_lab\Lab%20Reports\Experiments\Rafael\08022021%20human%20neutrophils%20CBX%20LPS\Alamar%20Blue\human%20neutrophils%2008022022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rmc-hd\fs02\cannabis_lab\Lab%20Reports\Experiments\Rafael\SUM%20UP\sum%20up%20almar%20blue\sum%20up%20almar%20blu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rmc-hd\fs02\cannabis_lab\Lab%20Reports\mice%20reports\Igal%20Luria-IL0840521-RA\RA\7.2.2021%20RA%20CIA%20C57BL%20CBX\Bleedin%201%20060421\analysis%20for%20revision\130322%20vehicle%20vs%20CBX.wsp%20FlowJo%20table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rmc-hd\fs02\cannabis_lab\Manuscripts\CBD%20manuscript%20%202021\REVIEWERS\sum%20up%20control%20vs%20cbx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874127837793256"/>
          <c:y val="6.1572905796414001E-2"/>
          <c:w val="0.64621495772744042"/>
          <c:h val="0.7613534452771716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'[raw 28102021.xlsx]Sheet'!$I$134</c:f>
              <c:strCache>
                <c:ptCount val="1"/>
                <c:pt idx="0">
                  <c:v>THC-A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'[raw 28102021.xlsx]Sheet'!$J$148:$N$148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0.44182068539134978</c:v>
                  </c:pt>
                  <c:pt idx="2">
                    <c:v>0.37853545191286203</c:v>
                  </c:pt>
                  <c:pt idx="3">
                    <c:v>1.5049797283587991</c:v>
                  </c:pt>
                  <c:pt idx="4">
                    <c:v>1.6591016381791035</c:v>
                  </c:pt>
                </c:numCache>
              </c:numRef>
            </c:plus>
            <c:minus>
              <c:numRef>
                <c:f>'[raw 28102021.xlsx]Sheet'!$J$148:$N$148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0.44182068539134978</c:v>
                  </c:pt>
                  <c:pt idx="2">
                    <c:v>0.37853545191286203</c:v>
                  </c:pt>
                  <c:pt idx="3">
                    <c:v>1.5049797283587991</c:v>
                  </c:pt>
                  <c:pt idx="4">
                    <c:v>1.6591016381791035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'[raw 28102021.xlsx]Sheet'!$J$133:$N$133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xVal>
          <c:yVal>
            <c:numRef>
              <c:f>'[raw 28102021.xlsx]Sheet'!$J$134:$N$134</c:f>
              <c:numCache>
                <c:formatCode>General</c:formatCode>
                <c:ptCount val="5"/>
                <c:pt idx="0">
                  <c:v>100</c:v>
                </c:pt>
                <c:pt idx="1">
                  <c:v>91.484470985791589</c:v>
                </c:pt>
                <c:pt idx="2">
                  <c:v>91.81604985525145</c:v>
                </c:pt>
                <c:pt idx="3">
                  <c:v>83.562950290660183</c:v>
                </c:pt>
                <c:pt idx="4">
                  <c:v>77.987857615634951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23D-4F2C-9BAC-7D0A2BBA1661}"/>
            </c:ext>
          </c:extLst>
        </c:ser>
        <c:ser>
          <c:idx val="1"/>
          <c:order val="1"/>
          <c:tx>
            <c:strRef>
              <c:f>'[raw 28102021.xlsx]Sheet'!$I$135</c:f>
              <c:strCache>
                <c:ptCount val="1"/>
                <c:pt idx="0">
                  <c:v>THC-B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'[raw 28102021.xlsx]Sheet'!$J$149:$N$149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1.9298510336003754</c:v>
                  </c:pt>
                  <c:pt idx="2">
                    <c:v>3.7629583823005568</c:v>
                  </c:pt>
                  <c:pt idx="3">
                    <c:v>1.5451554575836282</c:v>
                  </c:pt>
                  <c:pt idx="4">
                    <c:v>2.9284051265379216</c:v>
                  </c:pt>
                </c:numCache>
              </c:numRef>
            </c:plus>
            <c:minus>
              <c:numRef>
                <c:f>'[raw 28102021.xlsx]Sheet'!$J$149:$N$149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1.9298510336003754</c:v>
                  </c:pt>
                  <c:pt idx="2">
                    <c:v>3.7629583823005568</c:v>
                  </c:pt>
                  <c:pt idx="3">
                    <c:v>1.5451554575836282</c:v>
                  </c:pt>
                  <c:pt idx="4">
                    <c:v>2.9284051265379216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'[raw 28102021.xlsx]Sheet'!$J$133:$N$133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xVal>
          <c:yVal>
            <c:numRef>
              <c:f>'[raw 28102021.xlsx]Sheet'!$J$135:$N$135</c:f>
              <c:numCache>
                <c:formatCode>General</c:formatCode>
                <c:ptCount val="5"/>
                <c:pt idx="0">
                  <c:v>100</c:v>
                </c:pt>
                <c:pt idx="1">
                  <c:v>98.413792665932206</c:v>
                </c:pt>
                <c:pt idx="2">
                  <c:v>97.627138715427932</c:v>
                </c:pt>
                <c:pt idx="3">
                  <c:v>98.150728817967874</c:v>
                </c:pt>
                <c:pt idx="4">
                  <c:v>93.109376619037448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23D-4F2C-9BAC-7D0A2BBA1661}"/>
            </c:ext>
          </c:extLst>
        </c:ser>
        <c:ser>
          <c:idx val="2"/>
          <c:order val="2"/>
          <c:tx>
            <c:strRef>
              <c:f>'[raw 28102021.xlsx]Sheet'!$I$136</c:f>
              <c:strCache>
                <c:ptCount val="1"/>
                <c:pt idx="0">
                  <c:v>THC-C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'[raw 28102021.xlsx]Sheet'!$J$150:$N$150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3.579360105216908</c:v>
                  </c:pt>
                  <c:pt idx="2">
                    <c:v>1.3418599327723084</c:v>
                  </c:pt>
                  <c:pt idx="3">
                    <c:v>1.9861176780025032</c:v>
                  </c:pt>
                  <c:pt idx="4">
                    <c:v>3.3329956905776705</c:v>
                  </c:pt>
                </c:numCache>
              </c:numRef>
            </c:plus>
            <c:minus>
              <c:numRef>
                <c:f>'[raw 28102021.xlsx]Sheet'!$J$150:$N$150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3.579360105216908</c:v>
                  </c:pt>
                  <c:pt idx="2">
                    <c:v>1.3418599327723084</c:v>
                  </c:pt>
                  <c:pt idx="3">
                    <c:v>1.9861176780025032</c:v>
                  </c:pt>
                  <c:pt idx="4">
                    <c:v>3.3329956905776705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'[raw 28102021.xlsx]Sheet'!$J$133:$N$133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xVal>
          <c:yVal>
            <c:numRef>
              <c:f>'[raw 28102021.xlsx]Sheet'!$J$136:$N$136</c:f>
              <c:numCache>
                <c:formatCode>General</c:formatCode>
                <c:ptCount val="5"/>
                <c:pt idx="0">
                  <c:v>100</c:v>
                </c:pt>
                <c:pt idx="1">
                  <c:v>100.16304037522549</c:v>
                </c:pt>
                <c:pt idx="2">
                  <c:v>104.27140407156861</c:v>
                </c:pt>
                <c:pt idx="3">
                  <c:v>104.3576822467852</c:v>
                </c:pt>
                <c:pt idx="4">
                  <c:v>98.35627388245446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23D-4F2C-9BAC-7D0A2BBA1661}"/>
            </c:ext>
          </c:extLst>
        </c:ser>
        <c:ser>
          <c:idx val="5"/>
          <c:order val="3"/>
          <c:tx>
            <c:strRef>
              <c:f>'[raw 28102021.xlsx]Sheet'!$I$139</c:f>
              <c:strCache>
                <c:ptCount val="1"/>
                <c:pt idx="0">
                  <c:v>CBD-X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'[raw 28102021.xlsx]Sheet'!$J$153:$N$153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1.4031147596228772</c:v>
                  </c:pt>
                  <c:pt idx="2">
                    <c:v>2.0909066335094986</c:v>
                  </c:pt>
                  <c:pt idx="3">
                    <c:v>3.1485020601237697</c:v>
                  </c:pt>
                  <c:pt idx="4">
                    <c:v>1.0698537063279421</c:v>
                  </c:pt>
                </c:numCache>
              </c:numRef>
            </c:plus>
            <c:minus>
              <c:numRef>
                <c:f>'[raw 28102021.xlsx]Sheet'!$J$153:$N$153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1.4031147596228772</c:v>
                  </c:pt>
                  <c:pt idx="2">
                    <c:v>2.0909066335094986</c:v>
                  </c:pt>
                  <c:pt idx="3">
                    <c:v>3.1485020601237697</c:v>
                  </c:pt>
                  <c:pt idx="4">
                    <c:v>1.0698537063279421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'[raw 28102021.xlsx]Sheet'!$J$133:$N$133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xVal>
          <c:yVal>
            <c:numRef>
              <c:f>'[raw 28102021.xlsx]Sheet'!$J$139:$N$139</c:f>
              <c:numCache>
                <c:formatCode>General</c:formatCode>
                <c:ptCount val="5"/>
                <c:pt idx="0">
                  <c:v>100</c:v>
                </c:pt>
                <c:pt idx="1">
                  <c:v>94.427233452247791</c:v>
                </c:pt>
                <c:pt idx="2">
                  <c:v>95.498943726751961</c:v>
                </c:pt>
                <c:pt idx="3">
                  <c:v>97.005428335190729</c:v>
                </c:pt>
                <c:pt idx="4">
                  <c:v>89.514452651679377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223D-4F2C-9BAC-7D0A2BBA1661}"/>
            </c:ext>
          </c:extLst>
        </c:ser>
        <c:ser>
          <c:idx val="3"/>
          <c:order val="4"/>
          <c:tx>
            <c:strRef>
              <c:f>'[raw 28102021.xlsx]Sheet'!$I$137</c:f>
              <c:strCache>
                <c:ptCount val="1"/>
                <c:pt idx="0">
                  <c:v>CBD-Y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'[raw 28102021.xlsx]Sheet'!$J$151:$N$151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2.8069361896725611</c:v>
                  </c:pt>
                  <c:pt idx="2">
                    <c:v>2.1426100816604761</c:v>
                  </c:pt>
                  <c:pt idx="3">
                    <c:v>1.715387479369981</c:v>
                  </c:pt>
                  <c:pt idx="4">
                    <c:v>1.7308867274296498</c:v>
                  </c:pt>
                </c:numCache>
              </c:numRef>
            </c:plus>
            <c:minus>
              <c:numRef>
                <c:f>'[raw 28102021.xlsx]Sheet'!$J$151:$N$151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2.8069361896725611</c:v>
                  </c:pt>
                  <c:pt idx="2">
                    <c:v>2.1426100816604761</c:v>
                  </c:pt>
                  <c:pt idx="3">
                    <c:v>1.715387479369981</c:v>
                  </c:pt>
                  <c:pt idx="4">
                    <c:v>1.7308867274296498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'[raw 28102021.xlsx]Sheet'!$J$133:$N$133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xVal>
          <c:yVal>
            <c:numRef>
              <c:f>'[raw 28102021.xlsx]Sheet'!$J$137:$N$137</c:f>
              <c:numCache>
                <c:formatCode>General</c:formatCode>
                <c:ptCount val="5"/>
                <c:pt idx="0">
                  <c:v>100</c:v>
                </c:pt>
                <c:pt idx="1">
                  <c:v>101.4995062266198</c:v>
                </c:pt>
                <c:pt idx="2">
                  <c:v>103.99480639219776</c:v>
                </c:pt>
                <c:pt idx="3">
                  <c:v>98.159187462596947</c:v>
                </c:pt>
                <c:pt idx="4">
                  <c:v>86.874509662944163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223D-4F2C-9BAC-7D0A2BBA1661}"/>
            </c:ext>
          </c:extLst>
        </c:ser>
        <c:ser>
          <c:idx val="4"/>
          <c:order val="5"/>
          <c:tx>
            <c:strRef>
              <c:f>'[raw 28102021.xlsx]Sheet'!$I$138</c:f>
              <c:strCache>
                <c:ptCount val="1"/>
                <c:pt idx="0">
                  <c:v>CBD-Z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'[raw 28102021.xlsx]Sheet'!$J$133:$N$133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xVal>
          <c:yVal>
            <c:numRef>
              <c:f>'[raw 28102021.xlsx]Sheet'!$J$138:$N$138</c:f>
              <c:numCache>
                <c:formatCode>General</c:formatCode>
                <c:ptCount val="5"/>
                <c:pt idx="0">
                  <c:v>100</c:v>
                </c:pt>
                <c:pt idx="1">
                  <c:v>94.170090655523836</c:v>
                </c:pt>
                <c:pt idx="2">
                  <c:v>94.424695858859067</c:v>
                </c:pt>
                <c:pt idx="3">
                  <c:v>94.314733478681049</c:v>
                </c:pt>
                <c:pt idx="4">
                  <c:v>92.047816718088185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223D-4F2C-9BAC-7D0A2BBA1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29296256"/>
        <c:axId val="-1629282656"/>
        <c:extLst/>
      </c:scatterChart>
      <c:valAx>
        <c:axId val="-16292962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Concentration </a:t>
                </a:r>
                <a:r>
                  <a:rPr lang="en-US" sz="1200" b="0" i="0" baseline="0" dirty="0" smtClean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:r>
                  <a:rPr lang="en-US" sz="1200" b="0" i="0" baseline="0" dirty="0" smtClean="0">
                    <a:effectLst/>
                    <a:latin typeface="Calibri" panose="020F0502020204030204" pitchFamily="34" charset="0"/>
                    <a:cs typeface="Times New Roman" panose="02020603050405020304" pitchFamily="18" charset="0"/>
                  </a:rPr>
                  <a:t>µ</a:t>
                </a:r>
                <a:r>
                  <a:rPr lang="en-US" sz="1200" b="0" i="0" baseline="0" dirty="0" smtClean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g/ml</a:t>
                </a:r>
                <a:r>
                  <a:rPr lang="en-US" sz="1200" b="0" i="0" baseline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endParaRPr lang="en-US" sz="1200" baseline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629282656"/>
        <c:crosses val="autoZero"/>
        <c:crossBetween val="midCat"/>
      </c:valAx>
      <c:valAx>
        <c:axId val="-1629282656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2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1200" b="0" i="0" baseline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Viability</a:t>
                </a:r>
                <a:endParaRPr lang="en-US" sz="1200" baseline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20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200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[% Of Vehicle]</a:t>
                </a:r>
                <a:endParaRPr lang="en-US" sz="1200" baseline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3.6007505253079365E-2"/>
              <c:y val="0.278464733047609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16292962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926423512275131"/>
          <c:y val="0.18577527492607729"/>
          <c:w val="0.10650089120521432"/>
          <c:h val="0.56093890162463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93627997431999"/>
          <c:y val="1.7098825352002196E-2"/>
          <c:w val="0.82006372002568007"/>
          <c:h val="0.64694355496653422"/>
        </c:manualLayout>
      </c:layout>
      <c:lineChart>
        <c:grouping val="standard"/>
        <c:varyColors val="0"/>
        <c:ser>
          <c:idx val="0"/>
          <c:order val="0"/>
          <c:tx>
            <c:strRef>
              <c:f>'Sheet2 (2)'!$C$51</c:f>
              <c:strCache>
                <c:ptCount val="1"/>
                <c:pt idx="0">
                  <c:v>Donor 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'Sheet2 (2)'!$B$62:$C$67</c:f>
              <c:multiLvlStrCache>
                <c:ptCount val="6"/>
                <c:lvl>
                  <c:pt idx="0">
                    <c:v>LPS (-)</c:v>
                  </c:pt>
                  <c:pt idx="1">
                    <c:v>LPS (+)</c:v>
                  </c:pt>
                  <c:pt idx="2">
                    <c:v>LPS (+)</c:v>
                  </c:pt>
                  <c:pt idx="3">
                    <c:v>LPS (+)</c:v>
                  </c:pt>
                  <c:pt idx="4">
                    <c:v>LPS (+)</c:v>
                  </c:pt>
                  <c:pt idx="5">
                    <c:v>LPS (+)</c:v>
                  </c:pt>
                </c:lvl>
                <c:lvl>
                  <c:pt idx="0">
                    <c:v>Vehicle</c:v>
                  </c:pt>
                  <c:pt idx="1">
                    <c:v>Vehicle</c:v>
                  </c:pt>
                  <c:pt idx="2">
                    <c:v>1</c:v>
                  </c:pt>
                  <c:pt idx="3">
                    <c:v>2</c:v>
                  </c:pt>
                  <c:pt idx="4">
                    <c:v>3</c:v>
                  </c:pt>
                  <c:pt idx="5">
                    <c:v>4</c:v>
                  </c:pt>
                </c:lvl>
              </c:multiLvlStrCache>
            </c:multiLvlStrRef>
          </c:cat>
          <c:val>
            <c:numRef>
              <c:f>'Sheet2 (2)'!$C$54:$C$59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94.23647678314984</c:v>
                </c:pt>
                <c:pt idx="3">
                  <c:v>84.269985639061744</c:v>
                </c:pt>
                <c:pt idx="4">
                  <c:v>79.923408329344184</c:v>
                </c:pt>
                <c:pt idx="5">
                  <c:v>68.2479655337482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E2-4F47-9C81-95E0307236C6}"/>
            </c:ext>
          </c:extLst>
        </c:ser>
        <c:ser>
          <c:idx val="1"/>
          <c:order val="1"/>
          <c:tx>
            <c:strRef>
              <c:f>'Sheet2 (2)'!$D$51</c:f>
              <c:strCache>
                <c:ptCount val="1"/>
                <c:pt idx="0">
                  <c:v>Donor 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'Sheet2 (2)'!$B$62:$C$67</c:f>
              <c:multiLvlStrCache>
                <c:ptCount val="6"/>
                <c:lvl>
                  <c:pt idx="0">
                    <c:v>LPS (-)</c:v>
                  </c:pt>
                  <c:pt idx="1">
                    <c:v>LPS (+)</c:v>
                  </c:pt>
                  <c:pt idx="2">
                    <c:v>LPS (+)</c:v>
                  </c:pt>
                  <c:pt idx="3">
                    <c:v>LPS (+)</c:v>
                  </c:pt>
                  <c:pt idx="4">
                    <c:v>LPS (+)</c:v>
                  </c:pt>
                  <c:pt idx="5">
                    <c:v>LPS (+)</c:v>
                  </c:pt>
                </c:lvl>
                <c:lvl>
                  <c:pt idx="0">
                    <c:v>Vehicle</c:v>
                  </c:pt>
                  <c:pt idx="1">
                    <c:v>Vehicle</c:v>
                  </c:pt>
                  <c:pt idx="2">
                    <c:v>1</c:v>
                  </c:pt>
                  <c:pt idx="3">
                    <c:v>2</c:v>
                  </c:pt>
                  <c:pt idx="4">
                    <c:v>3</c:v>
                  </c:pt>
                  <c:pt idx="5">
                    <c:v>4</c:v>
                  </c:pt>
                </c:lvl>
              </c:multiLvlStrCache>
            </c:multiLvlStrRef>
          </c:cat>
          <c:val>
            <c:numRef>
              <c:f>'Sheet2 (2)'!$D$54:$D$59</c:f>
              <c:numCache>
                <c:formatCode>General</c:formatCode>
                <c:ptCount val="6"/>
                <c:pt idx="0">
                  <c:v>100</c:v>
                </c:pt>
                <c:pt idx="1">
                  <c:v>86.150796927904864</c:v>
                </c:pt>
                <c:pt idx="2">
                  <c:v>100</c:v>
                </c:pt>
                <c:pt idx="3">
                  <c:v>72.318110496325048</c:v>
                </c:pt>
                <c:pt idx="4">
                  <c:v>67.495251465851851</c:v>
                </c:pt>
                <c:pt idx="5">
                  <c:v>62.826547746854956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E2-4F47-9C81-95E0307236C6}"/>
            </c:ext>
          </c:extLst>
        </c:ser>
        <c:ser>
          <c:idx val="2"/>
          <c:order val="2"/>
          <c:tx>
            <c:strRef>
              <c:f>'Sheet2 (2)'!$E$51</c:f>
              <c:strCache>
                <c:ptCount val="1"/>
                <c:pt idx="0">
                  <c:v>Donor 3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multiLvlStrRef>
              <c:f>'Sheet2 (2)'!$B$62:$C$67</c:f>
              <c:multiLvlStrCache>
                <c:ptCount val="6"/>
                <c:lvl>
                  <c:pt idx="0">
                    <c:v>LPS (-)</c:v>
                  </c:pt>
                  <c:pt idx="1">
                    <c:v>LPS (+)</c:v>
                  </c:pt>
                  <c:pt idx="2">
                    <c:v>LPS (+)</c:v>
                  </c:pt>
                  <c:pt idx="3">
                    <c:v>LPS (+)</c:v>
                  </c:pt>
                  <c:pt idx="4">
                    <c:v>LPS (+)</c:v>
                  </c:pt>
                  <c:pt idx="5">
                    <c:v>LPS (+)</c:v>
                  </c:pt>
                </c:lvl>
                <c:lvl>
                  <c:pt idx="0">
                    <c:v>Vehicle</c:v>
                  </c:pt>
                  <c:pt idx="1">
                    <c:v>Vehicle</c:v>
                  </c:pt>
                  <c:pt idx="2">
                    <c:v>1</c:v>
                  </c:pt>
                  <c:pt idx="3">
                    <c:v>2</c:v>
                  </c:pt>
                  <c:pt idx="4">
                    <c:v>3</c:v>
                  </c:pt>
                  <c:pt idx="5">
                    <c:v>4</c:v>
                  </c:pt>
                </c:lvl>
              </c:multiLvlStrCache>
            </c:multiLvlStrRef>
          </c:cat>
          <c:val>
            <c:numRef>
              <c:f>'Sheet2 (2)'!$E$54:$E$59</c:f>
              <c:numCache>
                <c:formatCode>General</c:formatCode>
                <c:ptCount val="6"/>
                <c:pt idx="0">
                  <c:v>100</c:v>
                </c:pt>
                <c:pt idx="1">
                  <c:v>95.808383233532936</c:v>
                </c:pt>
                <c:pt idx="2">
                  <c:v>66.101838875440606</c:v>
                </c:pt>
                <c:pt idx="3">
                  <c:v>72.633456491272767</c:v>
                </c:pt>
                <c:pt idx="4">
                  <c:v>57.947933919395254</c:v>
                </c:pt>
                <c:pt idx="5">
                  <c:v>50.452286915530642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E2-4F47-9C81-95E0307236C6}"/>
            </c:ext>
          </c:extLst>
        </c:ser>
        <c:ser>
          <c:idx val="3"/>
          <c:order val="3"/>
          <c:tx>
            <c:strRef>
              <c:f>'Sheet2 (2)'!$F$51</c:f>
              <c:strCache>
                <c:ptCount val="1"/>
                <c:pt idx="0">
                  <c:v>Donor 4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multiLvlStrRef>
              <c:f>'Sheet2 (2)'!$B$62:$C$67</c:f>
              <c:multiLvlStrCache>
                <c:ptCount val="6"/>
                <c:lvl>
                  <c:pt idx="0">
                    <c:v>LPS (-)</c:v>
                  </c:pt>
                  <c:pt idx="1">
                    <c:v>LPS (+)</c:v>
                  </c:pt>
                  <c:pt idx="2">
                    <c:v>LPS (+)</c:v>
                  </c:pt>
                  <c:pt idx="3">
                    <c:v>LPS (+)</c:v>
                  </c:pt>
                  <c:pt idx="4">
                    <c:v>LPS (+)</c:v>
                  </c:pt>
                  <c:pt idx="5">
                    <c:v>LPS (+)</c:v>
                  </c:pt>
                </c:lvl>
                <c:lvl>
                  <c:pt idx="0">
                    <c:v>Vehicle</c:v>
                  </c:pt>
                  <c:pt idx="1">
                    <c:v>Vehicle</c:v>
                  </c:pt>
                  <c:pt idx="2">
                    <c:v>1</c:v>
                  </c:pt>
                  <c:pt idx="3">
                    <c:v>2</c:v>
                  </c:pt>
                  <c:pt idx="4">
                    <c:v>3</c:v>
                  </c:pt>
                  <c:pt idx="5">
                    <c:v>4</c:v>
                  </c:pt>
                </c:lvl>
              </c:multiLvlStrCache>
            </c:multiLvlStrRef>
          </c:cat>
          <c:val>
            <c:numRef>
              <c:f>'Sheet2 (2)'!$F$54:$F$59</c:f>
              <c:numCache>
                <c:formatCode>General</c:formatCode>
                <c:ptCount val="6"/>
                <c:pt idx="0">
                  <c:v>100</c:v>
                </c:pt>
                <c:pt idx="1">
                  <c:v>89.649350048572884</c:v>
                </c:pt>
                <c:pt idx="2">
                  <c:v>92.279224684276258</c:v>
                </c:pt>
                <c:pt idx="3">
                  <c:v>91.090345561363733</c:v>
                </c:pt>
                <c:pt idx="4">
                  <c:v>83.529166859416208</c:v>
                </c:pt>
                <c:pt idx="5">
                  <c:v>77.256326039690975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E2-4F47-9C81-95E0307236C6}"/>
            </c:ext>
          </c:extLst>
        </c:ser>
        <c:ser>
          <c:idx val="4"/>
          <c:order val="4"/>
          <c:tx>
            <c:strRef>
              <c:f>'Sheet2 (2)'!$G$51</c:f>
              <c:strCache>
                <c:ptCount val="1"/>
                <c:pt idx="0">
                  <c:v>Average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19050">
                <a:solidFill>
                  <a:schemeClr val="tx1"/>
                </a:solidFill>
              </a:ln>
              <a:effectLst/>
            </c:spPr>
          </c:marker>
          <c:cat>
            <c:multiLvlStrRef>
              <c:f>'Sheet2 (2)'!$B$62:$C$67</c:f>
              <c:multiLvlStrCache>
                <c:ptCount val="6"/>
                <c:lvl>
                  <c:pt idx="0">
                    <c:v>LPS (-)</c:v>
                  </c:pt>
                  <c:pt idx="1">
                    <c:v>LPS (+)</c:v>
                  </c:pt>
                  <c:pt idx="2">
                    <c:v>LPS (+)</c:v>
                  </c:pt>
                  <c:pt idx="3">
                    <c:v>LPS (+)</c:v>
                  </c:pt>
                  <c:pt idx="4">
                    <c:v>LPS (+)</c:v>
                  </c:pt>
                  <c:pt idx="5">
                    <c:v>LPS (+)</c:v>
                  </c:pt>
                </c:lvl>
                <c:lvl>
                  <c:pt idx="0">
                    <c:v>Vehicle</c:v>
                  </c:pt>
                  <c:pt idx="1">
                    <c:v>Vehicle</c:v>
                  </c:pt>
                  <c:pt idx="2">
                    <c:v>1</c:v>
                  </c:pt>
                  <c:pt idx="3">
                    <c:v>2</c:v>
                  </c:pt>
                  <c:pt idx="4">
                    <c:v>3</c:v>
                  </c:pt>
                  <c:pt idx="5">
                    <c:v>4</c:v>
                  </c:pt>
                </c:lvl>
              </c:multiLvlStrCache>
            </c:multiLvlStrRef>
          </c:cat>
          <c:val>
            <c:numRef>
              <c:f>'Sheet2 (2)'!$G$54:$G$59</c:f>
              <c:numCache>
                <c:formatCode>General</c:formatCode>
                <c:ptCount val="6"/>
                <c:pt idx="0">
                  <c:v>100</c:v>
                </c:pt>
                <c:pt idx="1">
                  <c:v>92.902132552502678</c:v>
                </c:pt>
                <c:pt idx="2">
                  <c:v>88.154385085716669</c:v>
                </c:pt>
                <c:pt idx="3">
                  <c:v>80.077974547005823</c:v>
                </c:pt>
                <c:pt idx="4">
                  <c:v>72.223940143501878</c:v>
                </c:pt>
                <c:pt idx="5">
                  <c:v>64.695781558956185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E2-4F47-9C81-95E030723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816856"/>
        <c:axId val="505817184"/>
        <c:extLst/>
      </c:lineChart>
      <c:catAx>
        <c:axId val="5058168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CBD-X  </a:t>
                </a:r>
                <a:r>
                  <a:rPr lang="en-US" dirty="0" smtClean="0"/>
                  <a:t>[µg</a:t>
                </a:r>
                <a:r>
                  <a:rPr lang="en-US" dirty="0"/>
                  <a:t>/ </a:t>
                </a:r>
                <a:r>
                  <a:rPr lang="en-US" dirty="0" smtClean="0"/>
                  <a:t>ml]</a:t>
                </a:r>
                <a:endParaRPr lang="he-IL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5817184"/>
        <c:crosses val="autoZero"/>
        <c:auto val="1"/>
        <c:lblAlgn val="ctr"/>
        <c:lblOffset val="100"/>
        <c:noMultiLvlLbl val="0"/>
      </c:catAx>
      <c:valAx>
        <c:axId val="5058171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rtl="0"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dirty="0"/>
                  <a:t> Viability</a:t>
                </a:r>
              </a:p>
              <a:p>
                <a:pPr rtl="0">
                  <a:defRPr/>
                </a:pPr>
                <a:r>
                  <a:rPr lang="en-US" dirty="0"/>
                  <a:t>[% </a:t>
                </a:r>
                <a:r>
                  <a:rPr lang="en-US" dirty="0" smtClean="0"/>
                  <a:t>Vehicle]</a:t>
                </a:r>
                <a:endParaRPr lang="he-IL" dirty="0"/>
              </a:p>
            </c:rich>
          </c:tx>
          <c:layout>
            <c:manualLayout>
              <c:xMode val="edge"/>
              <c:yMode val="edge"/>
              <c:x val="2.2412632824701396E-2"/>
              <c:y val="0.241547873240196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0"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581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9"/>
          <c:order val="0"/>
          <c:tx>
            <c:strRef>
              <c:f>גיליון1!$C$27</c:f>
              <c:strCache>
                <c:ptCount val="1"/>
                <c:pt idx="0">
                  <c:v>Donor 1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multiLvlStrRef>
              <c:f>גיליון1!$A$28:$B$31</c:f>
              <c:multiLvlStrCache>
                <c:ptCount val="4"/>
                <c:lvl>
                  <c:pt idx="0">
                    <c:v>Conrol</c:v>
                  </c:pt>
                  <c:pt idx="1">
                    <c:v>Tcell Activation</c:v>
                  </c:pt>
                  <c:pt idx="2">
                    <c:v>Tcell Activation</c:v>
                  </c:pt>
                  <c:pt idx="3">
                    <c:v>Tcell Activation</c:v>
                  </c:pt>
                </c:lvl>
                <c:lvl>
                  <c:pt idx="0">
                    <c:v>(-)</c:v>
                  </c:pt>
                  <c:pt idx="1">
                    <c:v>DMSO</c:v>
                  </c:pt>
                  <c:pt idx="2">
                    <c:v>2</c:v>
                  </c:pt>
                  <c:pt idx="3">
                    <c:v>4</c:v>
                  </c:pt>
                </c:lvl>
              </c:multiLvlStrCache>
            </c:multiLvlStrRef>
          </c:cat>
          <c:val>
            <c:numRef>
              <c:f>גיליון1!$C$28:$C$31</c:f>
              <c:numCache>
                <c:formatCode>General</c:formatCode>
                <c:ptCount val="4"/>
                <c:pt idx="0">
                  <c:v>77.315262399445444</c:v>
                </c:pt>
                <c:pt idx="1">
                  <c:v>100</c:v>
                </c:pt>
                <c:pt idx="2">
                  <c:v>59.803724849966244</c:v>
                </c:pt>
                <c:pt idx="3">
                  <c:v>64.827347184473098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31-472A-B32D-C2D13572D864}"/>
            </c:ext>
          </c:extLst>
        </c:ser>
        <c:ser>
          <c:idx val="10"/>
          <c:order val="1"/>
          <c:tx>
            <c:strRef>
              <c:f>גיליון1!$D$27</c:f>
              <c:strCache>
                <c:ptCount val="1"/>
                <c:pt idx="0">
                  <c:v>Donor 2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multiLvlStrRef>
              <c:f>גיליון1!$A$28:$B$31</c:f>
              <c:multiLvlStrCache>
                <c:ptCount val="4"/>
                <c:lvl>
                  <c:pt idx="0">
                    <c:v>Conrol</c:v>
                  </c:pt>
                  <c:pt idx="1">
                    <c:v>Tcell Activation</c:v>
                  </c:pt>
                  <c:pt idx="2">
                    <c:v>Tcell Activation</c:v>
                  </c:pt>
                  <c:pt idx="3">
                    <c:v>Tcell Activation</c:v>
                  </c:pt>
                </c:lvl>
                <c:lvl>
                  <c:pt idx="0">
                    <c:v>(-)</c:v>
                  </c:pt>
                  <c:pt idx="1">
                    <c:v>DMSO</c:v>
                  </c:pt>
                  <c:pt idx="2">
                    <c:v>2</c:v>
                  </c:pt>
                  <c:pt idx="3">
                    <c:v>4</c:v>
                  </c:pt>
                </c:lvl>
              </c:multiLvlStrCache>
            </c:multiLvlStrRef>
          </c:cat>
          <c:val>
            <c:numRef>
              <c:f>גיליון1!$D$28:$D$31</c:f>
              <c:numCache>
                <c:formatCode>General</c:formatCode>
                <c:ptCount val="4"/>
                <c:pt idx="0">
                  <c:v>42.907471382224116</c:v>
                </c:pt>
                <c:pt idx="1">
                  <c:v>100</c:v>
                </c:pt>
                <c:pt idx="2">
                  <c:v>100</c:v>
                </c:pt>
                <c:pt idx="3">
                  <c:v>90.310181460623937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31-472A-B32D-C2D13572D864}"/>
            </c:ext>
          </c:extLst>
        </c:ser>
        <c:ser>
          <c:idx val="12"/>
          <c:order val="3"/>
          <c:tx>
            <c:strRef>
              <c:f>גיליון1!$F$27</c:f>
              <c:strCache>
                <c:ptCount val="1"/>
                <c:pt idx="0">
                  <c:v>Donor 3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cat>
            <c:multiLvlStrRef>
              <c:f>גיליון1!$A$28:$B$31</c:f>
              <c:multiLvlStrCache>
                <c:ptCount val="4"/>
                <c:lvl>
                  <c:pt idx="0">
                    <c:v>Conrol</c:v>
                  </c:pt>
                  <c:pt idx="1">
                    <c:v>Tcell Activation</c:v>
                  </c:pt>
                  <c:pt idx="2">
                    <c:v>Tcell Activation</c:v>
                  </c:pt>
                  <c:pt idx="3">
                    <c:v>Tcell Activation</c:v>
                  </c:pt>
                </c:lvl>
                <c:lvl>
                  <c:pt idx="0">
                    <c:v>(-)</c:v>
                  </c:pt>
                  <c:pt idx="1">
                    <c:v>DMSO</c:v>
                  </c:pt>
                  <c:pt idx="2">
                    <c:v>2</c:v>
                  </c:pt>
                  <c:pt idx="3">
                    <c:v>4</c:v>
                  </c:pt>
                </c:lvl>
              </c:multiLvlStrCache>
            </c:multiLvlStrRef>
          </c:cat>
          <c:val>
            <c:numRef>
              <c:f>גיליון1!$F$28:$F$31</c:f>
              <c:numCache>
                <c:formatCode>General</c:formatCode>
                <c:ptCount val="4"/>
                <c:pt idx="0">
                  <c:v>74.825808914765673</c:v>
                </c:pt>
                <c:pt idx="1">
                  <c:v>100</c:v>
                </c:pt>
                <c:pt idx="2">
                  <c:v>53.789252648658973</c:v>
                </c:pt>
                <c:pt idx="3">
                  <c:v>38.541567242531258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31-472A-B32D-C2D13572D864}"/>
            </c:ext>
          </c:extLst>
        </c:ser>
        <c:ser>
          <c:idx val="13"/>
          <c:order val="4"/>
          <c:tx>
            <c:strRef>
              <c:f>גיליון1!$G$27</c:f>
              <c:strCache>
                <c:ptCount val="1"/>
                <c:pt idx="0">
                  <c:v>Donor 4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multiLvlStrRef>
              <c:f>גיליון1!$A$28:$B$31</c:f>
              <c:multiLvlStrCache>
                <c:ptCount val="4"/>
                <c:lvl>
                  <c:pt idx="0">
                    <c:v>Conrol</c:v>
                  </c:pt>
                  <c:pt idx="1">
                    <c:v>Tcell Activation</c:v>
                  </c:pt>
                  <c:pt idx="2">
                    <c:v>Tcell Activation</c:v>
                  </c:pt>
                  <c:pt idx="3">
                    <c:v>Tcell Activation</c:v>
                  </c:pt>
                </c:lvl>
                <c:lvl>
                  <c:pt idx="0">
                    <c:v>(-)</c:v>
                  </c:pt>
                  <c:pt idx="1">
                    <c:v>DMSO</c:v>
                  </c:pt>
                  <c:pt idx="2">
                    <c:v>2</c:v>
                  </c:pt>
                  <c:pt idx="3">
                    <c:v>4</c:v>
                  </c:pt>
                </c:lvl>
              </c:multiLvlStrCache>
            </c:multiLvlStrRef>
          </c:cat>
          <c:val>
            <c:numRef>
              <c:f>גיליון1!$G$28:$G$31</c:f>
              <c:numCache>
                <c:formatCode>General</c:formatCode>
                <c:ptCount val="4"/>
                <c:pt idx="0">
                  <c:v>107.95418049459373</c:v>
                </c:pt>
                <c:pt idx="1">
                  <c:v>100</c:v>
                </c:pt>
                <c:pt idx="2">
                  <c:v>112.56824751097312</c:v>
                </c:pt>
                <c:pt idx="3">
                  <c:v>98.115833422545762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31-472A-B32D-C2D13572D864}"/>
            </c:ext>
          </c:extLst>
        </c:ser>
        <c:ser>
          <c:idx val="14"/>
          <c:order val="5"/>
          <c:tx>
            <c:strRef>
              <c:f>גיליון1!$H$27</c:f>
              <c:strCache>
                <c:ptCount val="1"/>
                <c:pt idx="0">
                  <c:v>Donor 5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multiLvlStrRef>
              <c:f>גיליון1!$A$28:$B$31</c:f>
              <c:multiLvlStrCache>
                <c:ptCount val="4"/>
                <c:lvl>
                  <c:pt idx="0">
                    <c:v>Conrol</c:v>
                  </c:pt>
                  <c:pt idx="1">
                    <c:v>Tcell Activation</c:v>
                  </c:pt>
                  <c:pt idx="2">
                    <c:v>Tcell Activation</c:v>
                  </c:pt>
                  <c:pt idx="3">
                    <c:v>Tcell Activation</c:v>
                  </c:pt>
                </c:lvl>
                <c:lvl>
                  <c:pt idx="0">
                    <c:v>(-)</c:v>
                  </c:pt>
                  <c:pt idx="1">
                    <c:v>DMSO</c:v>
                  </c:pt>
                  <c:pt idx="2">
                    <c:v>2</c:v>
                  </c:pt>
                  <c:pt idx="3">
                    <c:v>4</c:v>
                  </c:pt>
                </c:lvl>
              </c:multiLvlStrCache>
            </c:multiLvlStrRef>
          </c:cat>
          <c:val>
            <c:numRef>
              <c:f>גיליון1!$H$28:$H$31</c:f>
              <c:numCache>
                <c:formatCode>General</c:formatCode>
                <c:ptCount val="4"/>
                <c:pt idx="0">
                  <c:v>61.2609956263207</c:v>
                </c:pt>
                <c:pt idx="1">
                  <c:v>100</c:v>
                </c:pt>
                <c:pt idx="2">
                  <c:v>60.622143594279819</c:v>
                </c:pt>
                <c:pt idx="3">
                  <c:v>43.043884220354812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31-472A-B32D-C2D13572D864}"/>
            </c:ext>
          </c:extLst>
        </c:ser>
        <c:ser>
          <c:idx val="15"/>
          <c:order val="6"/>
          <c:tx>
            <c:strRef>
              <c:f>גיליון1!$I$27</c:f>
              <c:strCache>
                <c:ptCount val="1"/>
                <c:pt idx="0">
                  <c:v>Average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</a:ln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cat>
            <c:multiLvlStrRef>
              <c:f>גיליון1!$A$28:$B$31</c:f>
              <c:multiLvlStrCache>
                <c:ptCount val="4"/>
                <c:lvl>
                  <c:pt idx="0">
                    <c:v>Conrol</c:v>
                  </c:pt>
                  <c:pt idx="1">
                    <c:v>Tcell Activation</c:v>
                  </c:pt>
                  <c:pt idx="2">
                    <c:v>Tcell Activation</c:v>
                  </c:pt>
                  <c:pt idx="3">
                    <c:v>Tcell Activation</c:v>
                  </c:pt>
                </c:lvl>
                <c:lvl>
                  <c:pt idx="0">
                    <c:v>(-)</c:v>
                  </c:pt>
                  <c:pt idx="1">
                    <c:v>DMSO</c:v>
                  </c:pt>
                  <c:pt idx="2">
                    <c:v>2</c:v>
                  </c:pt>
                  <c:pt idx="3">
                    <c:v>4</c:v>
                  </c:pt>
                </c:lvl>
              </c:multiLvlStrCache>
            </c:multiLvlStrRef>
          </c:cat>
          <c:val>
            <c:numRef>
              <c:f>גיליון1!$I$28:$I$31</c:f>
              <c:numCache>
                <c:formatCode>General</c:formatCode>
                <c:ptCount val="4"/>
                <c:pt idx="0">
                  <c:v>72.852743763469931</c:v>
                </c:pt>
                <c:pt idx="1">
                  <c:v>100</c:v>
                </c:pt>
                <c:pt idx="2">
                  <c:v>77.356673720775618</c:v>
                </c:pt>
                <c:pt idx="3">
                  <c:v>66.967762706105788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631-472A-B32D-C2D13572D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816856"/>
        <c:axId val="505817184"/>
        <c:extLst>
          <c:ext xmlns:c15="http://schemas.microsoft.com/office/drawing/2012/chart" uri="{02D57815-91ED-43cb-92C2-25804820EDAC}">
            <c15:filteredLineSeries>
              <c15:ser>
                <c:idx val="11"/>
                <c:order val="2"/>
                <c:tx>
                  <c:strRef>
                    <c:extLst>
                      <c:ext uri="{02D57815-91ED-43cb-92C2-25804820EDAC}">
                        <c15:formulaRef>
                          <c15:sqref>גיליון1!$E$27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noFill/>
                    </a:ln>
                    <a:effectLst/>
                  </c:spPr>
                </c:marker>
                <c:cat>
                  <c:multiLvlStrRef>
                    <c:extLst>
                      <c:ext uri="{02D57815-91ED-43cb-92C2-25804820EDAC}">
                        <c15:formulaRef>
                          <c15:sqref>גיליון1!$A$28:$B$31</c15:sqref>
                        </c15:formulaRef>
                      </c:ext>
                    </c:extLst>
                    <c:multiLvlStrCache>
                      <c:ptCount val="4"/>
                      <c:lvl>
                        <c:pt idx="0">
                          <c:v>Conrol</c:v>
                        </c:pt>
                        <c:pt idx="1">
                          <c:v>Tcell Activation</c:v>
                        </c:pt>
                        <c:pt idx="2">
                          <c:v>Tcell Activation</c:v>
                        </c:pt>
                        <c:pt idx="3">
                          <c:v>Tcell Activation</c:v>
                        </c:pt>
                      </c:lvl>
                      <c:lvl>
                        <c:pt idx="0">
                          <c:v>(-)</c:v>
                        </c:pt>
                        <c:pt idx="1">
                          <c:v>DMSO</c:v>
                        </c:pt>
                        <c:pt idx="2">
                          <c:v>2</c:v>
                        </c:pt>
                        <c:pt idx="3">
                          <c:v>4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גיליון1!$E$28:$E$31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1631-472A-B32D-C2D13572D864}"/>
                  </c:ext>
                </c:extLst>
              </c15:ser>
            </c15:filteredLineSeries>
          </c:ext>
        </c:extLst>
      </c:lineChart>
      <c:catAx>
        <c:axId val="505816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en-US" b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CBD-X [ µg/ ml] </a:t>
                </a:r>
                <a:endParaRPr lang="he-IL" b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en-US"/>
          </a:p>
        </c:txPr>
        <c:crossAx val="505817184"/>
        <c:crosses val="autoZero"/>
        <c:auto val="1"/>
        <c:lblAlgn val="ctr"/>
        <c:lblOffset val="100"/>
        <c:noMultiLvlLbl val="0"/>
      </c:catAx>
      <c:valAx>
        <c:axId val="5058171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rtl="0">
                  <a:defRPr b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en-US" b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Viability</a:t>
                </a:r>
              </a:p>
              <a:p>
                <a:pPr rtl="0">
                  <a:defRPr b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en-US" b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[% Of activated control]</a:t>
                </a:r>
                <a:endParaRPr lang="he-IL" b="0" baseline="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058168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6781406628332133E-2"/>
          <c:y val="0.90470800524934369"/>
          <c:w val="0.89999992468660217"/>
          <c:h val="7.2564722023383446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baseline="0">
              <a:solidFill>
                <a:schemeClr val="tx1">
                  <a:lumMod val="65000"/>
                  <a:lumOff val="3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aseline="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213648293963258"/>
          <c:y val="5.0925925925925923E-2"/>
          <c:w val="0.79841907261592304"/>
          <c:h val="0.63759988334791484"/>
        </c:manualLayout>
      </c:layout>
      <c:barChart>
        <c:barDir val="col"/>
        <c:grouping val="clustered"/>
        <c:varyColors val="0"/>
        <c:ser>
          <c:idx val="1"/>
          <c:order val="0"/>
          <c:tx>
            <c:v>Vehicle</c:v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'[130322 vehicle vs CBX.wsp FlowJo table.xls]%'!$C$66:$E$66</c:f>
                <c:numCache>
                  <c:formatCode>General</c:formatCode>
                  <c:ptCount val="3"/>
                  <c:pt idx="0">
                    <c:v>23731.122171965417</c:v>
                  </c:pt>
                  <c:pt idx="1">
                    <c:v>12823.855128293049</c:v>
                  </c:pt>
                  <c:pt idx="2">
                    <c:v>974.34837964959866</c:v>
                  </c:pt>
                </c:numCache>
              </c:numRef>
            </c:plus>
            <c:minus>
              <c:numRef>
                <c:f>'[130322 vehicle vs CBX.wsp FlowJo table.xls]%'!$C$66:$E$66</c:f>
                <c:numCache>
                  <c:formatCode>General</c:formatCode>
                  <c:ptCount val="3"/>
                  <c:pt idx="0">
                    <c:v>23731.122171965417</c:v>
                  </c:pt>
                  <c:pt idx="1">
                    <c:v>12823.855128293049</c:v>
                  </c:pt>
                  <c:pt idx="2">
                    <c:v>974.34837964959866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'[130322 vehicle vs CBX.wsp FlowJo table.xls]%'!$C$59:$E$59</c:f>
              <c:strCache>
                <c:ptCount val="3"/>
                <c:pt idx="0">
                  <c:v>Leukocytes</c:v>
                </c:pt>
                <c:pt idx="1">
                  <c:v>Tcells</c:v>
                </c:pt>
                <c:pt idx="2">
                  <c:v>Neutrophils</c:v>
                </c:pt>
              </c:strCache>
            </c:strRef>
          </c:cat>
          <c:val>
            <c:numRef>
              <c:f>'[130322 vehicle vs CBX.wsp FlowJo table.xls]%'!$C$65:$E$65</c:f>
              <c:numCache>
                <c:formatCode>0.00</c:formatCode>
                <c:ptCount val="3"/>
                <c:pt idx="0">
                  <c:v>62471.220000000016</c:v>
                </c:pt>
                <c:pt idx="1">
                  <c:v>25998.094860000005</c:v>
                </c:pt>
                <c:pt idx="2">
                  <c:v>2739.1194120000005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E9-4050-8399-6933995C84FE}"/>
            </c:ext>
          </c:extLst>
        </c:ser>
        <c:ser>
          <c:idx val="2"/>
          <c:order val="1"/>
          <c:tx>
            <c:v>CBD-X</c:v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'[130322 vehicle vs CBX.wsp FlowJo table.xls]%'!$C$75:$E$75</c:f>
                <c:numCache>
                  <c:formatCode>General</c:formatCode>
                  <c:ptCount val="3"/>
                  <c:pt idx="0">
                    <c:v>21549.060854431689</c:v>
                  </c:pt>
                  <c:pt idx="1">
                    <c:v>4464.8965094604464</c:v>
                  </c:pt>
                  <c:pt idx="2">
                    <c:v>2307.7855154953263</c:v>
                  </c:pt>
                </c:numCache>
              </c:numRef>
            </c:plus>
            <c:minus>
              <c:numRef>
                <c:f>'[130322 vehicle vs CBX.wsp FlowJo table.xls]%'!$C$75:$E$75</c:f>
                <c:numCache>
                  <c:formatCode>General</c:formatCode>
                  <c:ptCount val="3"/>
                  <c:pt idx="0">
                    <c:v>21549.060854431689</c:v>
                  </c:pt>
                  <c:pt idx="1">
                    <c:v>4464.8965094604464</c:v>
                  </c:pt>
                  <c:pt idx="2">
                    <c:v>2307.7855154953263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'[130322 vehicle vs CBX.wsp FlowJo table.xls]%'!$C$59:$E$59</c:f>
              <c:strCache>
                <c:ptCount val="3"/>
                <c:pt idx="0">
                  <c:v>Leukocytes</c:v>
                </c:pt>
                <c:pt idx="1">
                  <c:v>Tcells</c:v>
                </c:pt>
                <c:pt idx="2">
                  <c:v>Neutrophils</c:v>
                </c:pt>
              </c:strCache>
            </c:strRef>
          </c:cat>
          <c:val>
            <c:numRef>
              <c:f>'[130322 vehicle vs CBX.wsp FlowJo table.xls]%'!$C$74:$E$74</c:f>
              <c:numCache>
                <c:formatCode>0.00</c:formatCode>
                <c:ptCount val="3"/>
                <c:pt idx="0">
                  <c:v>69098.790000000008</c:v>
                </c:pt>
                <c:pt idx="1">
                  <c:v>21527.046750000001</c:v>
                </c:pt>
                <c:pt idx="2">
                  <c:v>4145.3835689999996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E9-4050-8399-6933995C84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492976"/>
        <c:axId val="1"/>
      </c:barChart>
      <c:catAx>
        <c:axId val="3534929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Treatment</a:t>
                </a:r>
                <a:endParaRPr lang="he-IL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rtl="0"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</a:t>
                </a:r>
                <a:r>
                  <a:rPr lang="en-US"/>
                  <a:t>cells</a:t>
                </a:r>
                <a:endParaRPr lang="he-IL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929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גיליון1!$F$19</c:f>
              <c:strCache>
                <c:ptCount val="1"/>
                <c:pt idx="0">
                  <c:v>Vehicle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גיליון1!$G$24:$I$24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12.194369397389904</c:v>
                  </c:pt>
                  <c:pt idx="2">
                    <c:v>7.1534007506919366</c:v>
                  </c:pt>
                </c:numCache>
              </c:numRef>
            </c:plus>
            <c:minus>
              <c:numRef>
                <c:f>גיליון1!$G$24:$I$24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12.194369397389904</c:v>
                  </c:pt>
                  <c:pt idx="2">
                    <c:v>7.1534007506919366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גיליון1!$G$18:$J$18</c:f>
              <c:strCache>
                <c:ptCount val="3"/>
                <c:pt idx="0">
                  <c:v>TNF-α</c:v>
                </c:pt>
                <c:pt idx="1">
                  <c:v>MCP-1</c:v>
                </c:pt>
                <c:pt idx="2">
                  <c:v>IL-6</c:v>
                </c:pt>
              </c:strCache>
            </c:strRef>
          </c:cat>
          <c:val>
            <c:numRef>
              <c:f>גיליון1!$G$19:$J$19</c:f>
              <c:numCache>
                <c:formatCode>General</c:formatCode>
                <c:ptCount val="3"/>
                <c:pt idx="0">
                  <c:v>1</c:v>
                </c:pt>
                <c:pt idx="1">
                  <c:v>57.242000000000004</c:v>
                </c:pt>
                <c:pt idx="2">
                  <c:v>12.3744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0E-4865-AB86-5D78C8F36711}"/>
            </c:ext>
          </c:extLst>
        </c:ser>
        <c:ser>
          <c:idx val="1"/>
          <c:order val="1"/>
          <c:tx>
            <c:strRef>
              <c:f>גיליון1!$F$20</c:f>
              <c:strCache>
                <c:ptCount val="1"/>
                <c:pt idx="0">
                  <c:v>CBD-X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גיליון1!$G$25:$I$25</c:f>
                <c:numCache>
                  <c:formatCode>General</c:formatCode>
                  <c:ptCount val="3"/>
                  <c:pt idx="0">
                    <c:v>2.4757744646877669</c:v>
                  </c:pt>
                  <c:pt idx="1">
                    <c:v>16.424197828204576</c:v>
                  </c:pt>
                  <c:pt idx="2">
                    <c:v>3.4016560060260836</c:v>
                  </c:pt>
                </c:numCache>
              </c:numRef>
            </c:plus>
            <c:minus>
              <c:numRef>
                <c:f>גיליון1!$G$25:$I$25</c:f>
                <c:numCache>
                  <c:formatCode>General</c:formatCode>
                  <c:ptCount val="3"/>
                  <c:pt idx="0">
                    <c:v>2.4757744646877669</c:v>
                  </c:pt>
                  <c:pt idx="1">
                    <c:v>16.424197828204576</c:v>
                  </c:pt>
                  <c:pt idx="2">
                    <c:v>3.4016560060260836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גיליון1!$G$18:$J$18</c:f>
              <c:strCache>
                <c:ptCount val="3"/>
                <c:pt idx="0">
                  <c:v>TNF-α</c:v>
                </c:pt>
                <c:pt idx="1">
                  <c:v>MCP-1</c:v>
                </c:pt>
                <c:pt idx="2">
                  <c:v>IL-6</c:v>
                </c:pt>
              </c:strCache>
            </c:strRef>
          </c:cat>
          <c:val>
            <c:numRef>
              <c:f>גיליון1!$G$20:$J$20</c:f>
              <c:numCache>
                <c:formatCode>General</c:formatCode>
                <c:ptCount val="3"/>
                <c:pt idx="0">
                  <c:v>2</c:v>
                </c:pt>
                <c:pt idx="1">
                  <c:v>42.099400000000003</c:v>
                </c:pt>
                <c:pt idx="2">
                  <c:v>2.99125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0E-4865-AB86-5D78C8F36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1131064"/>
        <c:axId val="538385672"/>
        <c:extLst/>
      </c:barChart>
      <c:catAx>
        <c:axId val="551131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Treatment</a:t>
                </a:r>
                <a:endParaRPr lang="he-IL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385672"/>
        <c:crosses val="autoZero"/>
        <c:auto val="1"/>
        <c:lblAlgn val="ctr"/>
        <c:lblOffset val="100"/>
        <c:noMultiLvlLbl val="0"/>
      </c:catAx>
      <c:valAx>
        <c:axId val="538385672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rtl="0"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Cytokine</a:t>
                </a:r>
                <a:r>
                  <a:rPr lang="en-US" baseline="0" dirty="0"/>
                  <a:t> </a:t>
                </a:r>
                <a:r>
                  <a:rPr lang="en-US" sz="10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latin typeface="+mn-lt"/>
                    <a:ea typeface="+mn-ea"/>
                    <a:cs typeface="+mn-cs"/>
                  </a:rPr>
                  <a:t>level </a:t>
                </a:r>
                <a:r>
                  <a:rPr lang="en-US" sz="1000" b="0" i="0" u="none" strike="noStrike" kern="1200" baseline="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latin typeface="+mn-lt"/>
                    <a:ea typeface="+mn-ea"/>
                    <a:cs typeface="+mn-cs"/>
                  </a:rPr>
                  <a:t>[</a:t>
                </a:r>
                <a:r>
                  <a:rPr lang="en-US" sz="1000" b="0" i="0" u="none" strike="noStrike" kern="1200" baseline="0" dirty="0" err="1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latin typeface="+mn-lt"/>
                    <a:ea typeface="+mn-ea"/>
                    <a:cs typeface="+mn-cs"/>
                  </a:rPr>
                  <a:t>Pg</a:t>
                </a:r>
                <a:r>
                  <a:rPr lang="en-US" sz="10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latin typeface="+mn-lt"/>
                    <a:ea typeface="+mn-ea"/>
                    <a:cs typeface="+mn-cs"/>
                  </a:rPr>
                  <a:t>/ </a:t>
                </a:r>
                <a:r>
                  <a:rPr lang="en-US" sz="1000" b="0" i="0" u="none" strike="noStrike" kern="1200" baseline="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latin typeface="+mn-lt"/>
                    <a:ea typeface="+mn-ea"/>
                    <a:cs typeface="+mn-cs"/>
                  </a:rPr>
                  <a:t>ml]</a:t>
                </a:r>
                <a:endParaRPr lang="he-IL" sz="1000" b="0" i="0" u="none" strike="noStrike" kern="1200" baseline="0" dirty="0"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latin typeface="+mn-lt"/>
                  <a:ea typeface="+mn-ea"/>
                  <a:cs typeface="+mn-cs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0"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13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36248906386702"/>
          <c:y val="0.86631889763779524"/>
          <c:w val="0.23052777777777778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0.89849</cdr:x>
      <cdr:y>0.15652</cdr:y>
    </cdr:from>
    <cdr:to>
      <cdr:x>0.96058</cdr:x>
      <cdr:y>0.22442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6346310" y="638528"/>
          <a:ext cx="43854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/>
            <a:t>***</a:t>
          </a:r>
          <a:endParaRPr lang="he-IL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0.85244</cdr:x>
      <cdr:y>0.04553</cdr:y>
    </cdr:from>
    <cdr:to>
      <cdr:x>0.91414</cdr:x>
      <cdr:y>0.12356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5659293" y="152643"/>
          <a:ext cx="409621" cy="261618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1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*</a:t>
          </a:r>
          <a:endParaRPr lang="he-IL" sz="1100" dirty="0"/>
        </a:p>
      </cdr:txBody>
    </cdr:sp>
  </cdr:relSizeAnchor>
  <cdr:relSizeAnchor xmlns:cdr="http://schemas.openxmlformats.org/drawingml/2006/chartDrawing">
    <cdr:from>
      <cdr:x>0.21679</cdr:x>
      <cdr:y>0.07713</cdr:y>
    </cdr:from>
    <cdr:to>
      <cdr:x>0.27849</cdr:x>
      <cdr:y>0.15516</cdr:y>
    </cdr:to>
    <cdr:sp macro="" textlink="">
      <cdr:nvSpPr>
        <cdr:cNvPr id="3" name="TextBox 3"/>
        <cdr:cNvSpPr txBox="1"/>
      </cdr:nvSpPr>
      <cdr:spPr>
        <a:xfrm xmlns:a="http://schemas.openxmlformats.org/drawingml/2006/main">
          <a:off x="1439232" y="258618"/>
          <a:ext cx="409621" cy="261619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1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*</a:t>
          </a:r>
          <a:endParaRPr lang="he-IL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0.54416</cdr:x>
      <cdr:y>0.39794</cdr:y>
    </cdr:from>
    <cdr:to>
      <cdr:x>0.62259</cdr:x>
      <cdr:y>0.39794</cdr:y>
    </cdr:to>
    <cdr:cxnSp macro="">
      <cdr:nvCxnSpPr>
        <cdr:cNvPr id="2" name="מחבר ישר 1"/>
        <cdr:cNvCxnSpPr/>
      </cdr:nvCxnSpPr>
      <cdr:spPr>
        <a:xfrm xmlns:a="http://schemas.openxmlformats.org/drawingml/2006/main" flipH="1">
          <a:off x="2487877" y="1091639"/>
          <a:ext cx="358588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0.54031</cdr:x>
      <cdr:y>0.29762</cdr:y>
    </cdr:from>
    <cdr:to>
      <cdr:x>0.63247</cdr:x>
      <cdr:y>0.39859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2470290" y="816419"/>
          <a:ext cx="4213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/>
            <a:t>NS</a:t>
          </a:r>
          <a:endParaRPr lang="he-IL" sz="1200" dirty="0"/>
        </a:p>
      </cdr:txBody>
    </cdr:sp>
  </cdr:relSizeAnchor>
  <cdr:relSizeAnchor xmlns:cdr="http://schemas.openxmlformats.org/drawingml/2006/chartDrawing">
    <cdr:from>
      <cdr:x>0.80625</cdr:x>
      <cdr:y>0.58657</cdr:y>
    </cdr:from>
    <cdr:to>
      <cdr:x>0.88468</cdr:x>
      <cdr:y>0.58657</cdr:y>
    </cdr:to>
    <cdr:cxnSp macro="">
      <cdr:nvCxnSpPr>
        <cdr:cNvPr id="4" name="מחבר ישר 3"/>
        <cdr:cNvCxnSpPr/>
      </cdr:nvCxnSpPr>
      <cdr:spPr>
        <a:xfrm xmlns:a="http://schemas.openxmlformats.org/drawingml/2006/main" flipH="1">
          <a:off x="3686170" y="1609082"/>
          <a:ext cx="358588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0.80065</cdr:x>
      <cdr:y>0.49512</cdr:y>
    </cdr:from>
    <cdr:to>
      <cdr:x>0.89281</cdr:x>
      <cdr:y>0.59609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3660589" y="1358205"/>
          <a:ext cx="4213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/>
            <a:t>NS</a:t>
          </a:r>
          <a:endParaRPr lang="he-IL" sz="1200" dirty="0"/>
        </a:p>
      </cdr:txBody>
    </cdr:sp>
  </cdr:relSizeAnchor>
  <cdr:relSizeAnchor xmlns:cdr="http://schemas.openxmlformats.org/drawingml/2006/chartDrawing">
    <cdr:from>
      <cdr:x>0.27582</cdr:x>
      <cdr:y>0.09492</cdr:y>
    </cdr:from>
    <cdr:to>
      <cdr:x>0.35425</cdr:x>
      <cdr:y>0.09492</cdr:y>
    </cdr:to>
    <cdr:cxnSp macro="">
      <cdr:nvCxnSpPr>
        <cdr:cNvPr id="6" name="מחבר ישר 5"/>
        <cdr:cNvCxnSpPr/>
      </cdr:nvCxnSpPr>
      <cdr:spPr>
        <a:xfrm xmlns:a="http://schemas.openxmlformats.org/drawingml/2006/main" flipH="1">
          <a:off x="1261036" y="260397"/>
          <a:ext cx="358588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0.27059</cdr:x>
      <cdr:y>0.01151</cdr:y>
    </cdr:from>
    <cdr:to>
      <cdr:x>0.36275</cdr:x>
      <cdr:y>0.11248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237129" y="31565"/>
          <a:ext cx="4213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/>
            <a:t>NS</a:t>
          </a:r>
          <a:endParaRPr lang="he-IL" sz="12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0.51569</cdr:x>
      <cdr:y>0.15359</cdr:y>
    </cdr:from>
    <cdr:to>
      <cdr:x>0.59412</cdr:x>
      <cdr:y>0.15359</cdr:y>
    </cdr:to>
    <cdr:cxnSp macro="">
      <cdr:nvCxnSpPr>
        <cdr:cNvPr id="2" name="מחבר ישר 1"/>
        <cdr:cNvCxnSpPr/>
      </cdr:nvCxnSpPr>
      <cdr:spPr>
        <a:xfrm xmlns:a="http://schemas.openxmlformats.org/drawingml/2006/main" flipH="1">
          <a:off x="2357718" y="421341"/>
          <a:ext cx="358588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0.50196</cdr:x>
      <cdr:y>0.05262</cdr:y>
    </cdr:from>
    <cdr:to>
      <cdr:x>0.59412</cdr:x>
      <cdr:y>0.15359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2294964" y="144342"/>
          <a:ext cx="4213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en-I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/>
            <a:t>NS</a:t>
          </a:r>
          <a:endParaRPr lang="he-IL" sz="1200" dirty="0"/>
        </a:p>
      </cdr:txBody>
    </cdr:sp>
  </cdr:relSizeAnchor>
  <cdr:relSizeAnchor xmlns:cdr="http://schemas.openxmlformats.org/drawingml/2006/chartDrawing">
    <cdr:from>
      <cdr:x>0.78562</cdr:x>
      <cdr:y>0.5</cdr:y>
    </cdr:from>
    <cdr:to>
      <cdr:x>0.86405</cdr:x>
      <cdr:y>0.5</cdr:y>
    </cdr:to>
    <cdr:cxnSp macro="">
      <cdr:nvCxnSpPr>
        <cdr:cNvPr id="4" name="מחבר ישר 3"/>
        <cdr:cNvCxnSpPr/>
      </cdr:nvCxnSpPr>
      <cdr:spPr>
        <a:xfrm xmlns:a="http://schemas.openxmlformats.org/drawingml/2006/main" flipH="1">
          <a:off x="3591859" y="1371599"/>
          <a:ext cx="358588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0.7719</cdr:x>
      <cdr:y>0.39902</cdr:y>
    </cdr:from>
    <cdr:to>
      <cdr:x>0.86405</cdr:x>
      <cdr:y>0.5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3529105" y="1094600"/>
          <a:ext cx="4213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/>
            <a:t>NS</a:t>
          </a:r>
          <a:endParaRPr lang="he-IL" sz="12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17692-8227-4EDC-A829-4238E2418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1BBF54-44AF-4A36-B128-C4D87B1C6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AB1E-7A4B-45FB-8213-2630CE290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1A4BF-C795-4FD5-A7D0-690A6B17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94A2E-AA28-4797-BF22-2E0179F6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40416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11F2D-C666-468F-928E-883E006A1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91984-F6DF-4873-8139-E6098784F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5E237-B450-4D8B-A093-43F8FD762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8523B-6529-40A9-A7FA-3252E8229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E74C3-DC32-4F63-9D19-7F891F5F9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4579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A781-8FEA-4521-8807-FEBAC65D3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7FF8F-23AD-4251-8C0E-5C9ABCA54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C4503-1550-4036-8956-C1214024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1525C-AD78-42BB-8702-9D41FF013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99F3-E8AC-4F2A-A82B-25967179F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337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7A3F8-A918-4B73-BD99-06446DA2A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10617-89C3-4014-81B3-5AF496485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4F5355-1FDA-4BA4-A3EF-F829EEBF2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518CD-4695-452A-B547-BB84F0442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C47EC-A409-4687-A268-F89FAFBA7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717EB-9DD3-4601-BD87-3035FBD4F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01600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C426-AAFE-46F6-80C0-DA4417C2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BE75C-C0BB-4828-9EBE-A3B70AC83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02BCD-89A4-442C-9D27-607D1E1A0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343D49-14B1-43EA-81AC-46914E506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A06AD9-306E-4F42-A67D-5BF244385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B90F2E-AFE3-45D1-A27B-879571657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44EE73-AAEC-4F40-8D2A-982F100DD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F9135-96C1-469E-9640-A030F6A2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52457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7AA9B-24D2-44D1-AF7A-C2144BE15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DF3D8-07F9-4431-9559-A408BBA46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6F3285-6869-4D53-96E0-55AEAD763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1A9764-4F74-4C4C-BB73-8C8311BD2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66784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A457A6-E878-4C52-B291-FF42C2D1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BBFDF5-C67F-4853-94AE-2F31065C9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C4135-7909-4EE3-AC73-DB5FD074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69877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8425B-A584-436D-BEA8-527E5928F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E96D5-E9AB-40B0-AEAF-3094D88B2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783F7-03C8-4E6F-939D-60C69695B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92F94-EB97-4CDC-9C77-6EDEB47FF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3F23B-718E-4FAE-A6E4-53DCB0BAC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895C9A-C530-4B58-8475-1FCFC86D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680247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2F3B1-1346-4491-BC58-1F6A0B8A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187B44-DB9D-40F9-9538-B436E2C20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A06E7-E11D-41FD-BB69-A92F6C46F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75167-EFB5-4A75-825C-690208C22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AA861-63F0-4D16-8DFC-A88EC7463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058F2-E11D-41AA-BC19-6988A685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25112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FC8F9-9906-4A05-B4CB-A3CC8BE0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0701AD-BB28-48A2-9A3E-DA9AA63FE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06D12-0759-409B-A8CC-B84C838F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07385-CF07-4514-ABBC-13CB46905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18C4F-0D51-42C3-9158-0C0A00C5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09149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117579-FE1B-4297-A662-A9E63CC25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D180B-5E51-434E-8D14-3CBF875F2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9DBD7-E501-4E19-98EF-B5C46054E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F7691-AF9F-409D-B2E7-DC4F1CC6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F1AE6-4627-418D-BB82-165B104F2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9353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F9743C-6EA6-4F3E-AF8C-DB8A23520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22C04-AF5C-46FD-A116-4BF4B82A2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ED096-ACD5-4A61-B9A5-EA48AB0ACE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6F238-306F-4596-9A33-F288A27B07C7}" type="datetimeFigureOut">
              <a:rPr lang="en-IL" smtClean="0"/>
              <a:t>04/11/2022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B4264-953F-46A5-8A85-98CA5C8D24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6E322-4EDE-4DB9-B7E3-8EFEF25B74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518B-98D5-44D1-A6F7-C64BA4F0B49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94108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5911" y="169281"/>
            <a:ext cx="49743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endParaRPr lang="he-I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2F3CD1-4ECC-456A-9A12-DB3367B63F38}"/>
              </a:ext>
            </a:extLst>
          </p:cNvPr>
          <p:cNvSpPr txBox="1"/>
          <p:nvPr/>
        </p:nvSpPr>
        <p:spPr>
          <a:xfrm>
            <a:off x="546189" y="4105957"/>
            <a:ext cx="111486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S1: Cannabinoids have no cytotoxic effect on the viability of RAW 264.7 cells.</a:t>
            </a:r>
            <a:endParaRPr lang="en-IL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graph represents the viability of mouse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macrophages (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RAW 264.7) that were treated with high THC-containing extracts, termed THC-A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(dark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blue line), THC-B (red line), THC-C (grey line) and high CBD-containing extracts, termed CBD-X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(green line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), CBD-Y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(yellow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line) and CBD-Z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(light blue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line). Standard deviations were calculated in ratio to vehicle treated cells, and data were analyzed by one-way ANOVA (Fisher’s LSD test with values p &lt; 0.05 considered statistically significant, (*p &lt;0.05, **p &lt; 0.01, *** p &lt; 0.001).</a:t>
            </a:r>
            <a:endParaRPr lang="en-IL" sz="12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F17B0-A07A-42D5-9243-E3102142B2EF}"/>
              </a:ext>
            </a:extLst>
          </p:cNvPr>
          <p:cNvSpPr txBox="1"/>
          <p:nvPr/>
        </p:nvSpPr>
        <p:spPr>
          <a:xfrm>
            <a:off x="3178709" y="389077"/>
            <a:ext cx="78713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S1: </a:t>
            </a:r>
            <a:r>
              <a:rPr lang="en-U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Cannabinoids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have no </a:t>
            </a:r>
            <a:r>
              <a:rPr lang="en-U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effect 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 the viability of RAW 264.7 cells</a:t>
            </a:r>
            <a:endParaRPr lang="en-IL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5272081"/>
              </p:ext>
            </p:extLst>
          </p:nvPr>
        </p:nvGraphicFramePr>
        <p:xfrm>
          <a:off x="1945459" y="1096057"/>
          <a:ext cx="8029576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076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תרשים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166836"/>
              </p:ext>
            </p:extLst>
          </p:nvPr>
        </p:nvGraphicFramePr>
        <p:xfrm>
          <a:off x="3607714" y="1259052"/>
          <a:ext cx="5749213" cy="3541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84851" y="1589554"/>
            <a:ext cx="363894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200" dirty="0"/>
              <a:t>*</a:t>
            </a:r>
            <a:endParaRPr lang="he-IL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0BEB9E-5F8A-4D38-A9BB-BF0882153DA2}"/>
              </a:ext>
            </a:extLst>
          </p:cNvPr>
          <p:cNvSpPr txBox="1"/>
          <p:nvPr/>
        </p:nvSpPr>
        <p:spPr>
          <a:xfrm>
            <a:off x="2684585" y="423413"/>
            <a:ext cx="8475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S2: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US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ose response effect of CBD-X extract on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viability of human neutrophils. </a:t>
            </a:r>
            <a:endParaRPr lang="en-I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03B59-1F17-4ABD-947B-A542CDE72C30}"/>
              </a:ext>
            </a:extLst>
          </p:cNvPr>
          <p:cNvSpPr txBox="1"/>
          <p:nvPr/>
        </p:nvSpPr>
        <p:spPr>
          <a:xfrm>
            <a:off x="1235045" y="4972421"/>
            <a:ext cx="10494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S2: Cannabinoids have no cytotoxic effect on the viability of human neutrophils.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graph represents the viability of human-derived neutrophils that were treated with 1-4 </a:t>
            </a:r>
            <a:r>
              <a:rPr lang="en-US" sz="1200" dirty="0">
                <a:effectLst/>
                <a:latin typeface="Symbol" panose="05050102010706020507" pitchFamily="18" charset="2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g/ml CBD-X (LPS (+)/1, LPS (+)/2, LPS (+)/3 LPS (+)/4), LPS (LPS (+)/vehicle) or vehicle only (LPS(-)/vehicle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means were calculated from healthy donors (black line) in ratio to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vehicle treated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cells and each dot represents one case. D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ata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were analyzed by one-way ANOVA (Fisher’s LSD test with values p &lt; 0.05 considered statistically significant, (*p &lt;0.05, **p &lt; 0.01, *** p &lt; 0.001).</a:t>
            </a:r>
            <a:endParaRPr lang="en-IL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30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CBF0391-10C5-46CA-A78D-AD90D57506A2}"/>
              </a:ext>
            </a:extLst>
          </p:cNvPr>
          <p:cNvSpPr txBox="1"/>
          <p:nvPr/>
        </p:nvSpPr>
        <p:spPr>
          <a:xfrm>
            <a:off x="2879289" y="387881"/>
            <a:ext cx="7479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S3: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Dose response effect of CBD-X extract on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viability of PBMCs </a:t>
            </a:r>
            <a:endParaRPr lang="en-IL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FD5AEB-EFB1-4D77-9D92-1DE4D8C02932}"/>
              </a:ext>
            </a:extLst>
          </p:cNvPr>
          <p:cNvSpPr txBox="1"/>
          <p:nvPr/>
        </p:nvSpPr>
        <p:spPr>
          <a:xfrm>
            <a:off x="1020417" y="4892984"/>
            <a:ext cx="103632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S3: Cannabinoids have no cytotoxic effect on the viability of PBMCs. </a:t>
            </a:r>
            <a:endParaRPr lang="en-IL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graph represents the viability of human-derived PBMCs that were treated with 2 or 4 </a:t>
            </a:r>
            <a:r>
              <a:rPr lang="en-US" sz="1200" dirty="0">
                <a:effectLst/>
                <a:latin typeface="Symbol" panose="05050102010706020507" pitchFamily="18" charset="2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g/ml 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CBD-X (T-cell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activation/2), (T-cell activation/4), vehicle only (T-cell activation/DMSO) or left untreated (Control/-).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means were calculated from healthy donors (black line) in ratio to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activated control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and each dot represents one case.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data were analyzed by one-way ANOVA (Fisher’s LSD test with values p &lt; 0.05 considered statistically significant, (*p &lt;0.05, **p &lt; 0.01, *** p &lt; 0.001).</a:t>
            </a:r>
            <a:endParaRPr lang="en-IL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תרשים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760029"/>
              </p:ext>
            </p:extLst>
          </p:nvPr>
        </p:nvGraphicFramePr>
        <p:xfrm>
          <a:off x="1972235" y="1358152"/>
          <a:ext cx="6638925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738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טבלה 9"/>
          <p:cNvGraphicFramePr>
            <a:graphicFrameLocks noGrp="1"/>
          </p:cNvGraphicFramePr>
          <p:nvPr/>
        </p:nvGraphicFramePr>
        <p:xfrm>
          <a:off x="76201" y="206298"/>
          <a:ext cx="929640" cy="60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640">
                  <a:extLst>
                    <a:ext uri="{9D8B030D-6E8A-4147-A177-3AD203B41FA5}">
                      <a16:colId xmlns:a16="http://schemas.microsoft.com/office/drawing/2014/main" val="2035628769"/>
                    </a:ext>
                  </a:extLst>
                </a:gridCol>
              </a:tblGrid>
              <a:tr h="19883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Insert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813272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SDF1 (100 </a:t>
                      </a:r>
                      <a:r>
                        <a:rPr lang="en-US" sz="1000" b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</a:t>
                      </a:r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352255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CBD-X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844885"/>
                  </a:ext>
                </a:extLst>
              </a:tr>
            </a:tbl>
          </a:graphicData>
        </a:graphic>
      </p:graphicFrame>
      <p:graphicFrame>
        <p:nvGraphicFramePr>
          <p:cNvPr id="11" name="טבלה 10"/>
          <p:cNvGraphicFramePr>
            <a:graphicFrameLocks noGrp="1"/>
          </p:cNvGraphicFramePr>
          <p:nvPr/>
        </p:nvGraphicFramePr>
        <p:xfrm>
          <a:off x="1054734" y="205536"/>
          <a:ext cx="1560450" cy="60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450">
                  <a:extLst>
                    <a:ext uri="{9D8B030D-6E8A-4147-A177-3AD203B41FA5}">
                      <a16:colId xmlns:a16="http://schemas.microsoft.com/office/drawing/2014/main" val="4188916498"/>
                    </a:ext>
                  </a:extLst>
                </a:gridCol>
              </a:tblGrid>
              <a:tr h="1988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(-)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813272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(-)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352255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(-)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844885"/>
                  </a:ext>
                </a:extLst>
              </a:tr>
            </a:tbl>
          </a:graphicData>
        </a:graphic>
      </p:graphicFrame>
      <p:graphicFrame>
        <p:nvGraphicFramePr>
          <p:cNvPr id="12" name="טבלה 11"/>
          <p:cNvGraphicFramePr>
            <a:graphicFrameLocks noGrp="1"/>
          </p:cNvGraphicFramePr>
          <p:nvPr/>
        </p:nvGraphicFramePr>
        <p:xfrm>
          <a:off x="2956200" y="225561"/>
          <a:ext cx="1645920" cy="60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4220435"/>
                    </a:ext>
                  </a:extLst>
                </a:gridCol>
              </a:tblGrid>
              <a:tr h="1988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816738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(-)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031943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(-)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442347"/>
                  </a:ext>
                </a:extLst>
              </a:tr>
            </a:tbl>
          </a:graphicData>
        </a:graphic>
      </p:graphicFrame>
      <p:graphicFrame>
        <p:nvGraphicFramePr>
          <p:cNvPr id="14" name="טבלה 13"/>
          <p:cNvGraphicFramePr>
            <a:graphicFrameLocks noGrp="1"/>
          </p:cNvGraphicFramePr>
          <p:nvPr/>
        </p:nvGraphicFramePr>
        <p:xfrm>
          <a:off x="4799596" y="195369"/>
          <a:ext cx="1645920" cy="60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4220435"/>
                    </a:ext>
                  </a:extLst>
                </a:gridCol>
              </a:tblGrid>
              <a:tr h="1988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816738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031943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(-)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442347"/>
                  </a:ext>
                </a:extLst>
              </a:tr>
            </a:tbl>
          </a:graphicData>
        </a:graphic>
      </p:graphicFrame>
      <p:graphicFrame>
        <p:nvGraphicFramePr>
          <p:cNvPr id="15" name="טבלה 14"/>
          <p:cNvGraphicFramePr>
            <a:graphicFrameLocks noGrp="1"/>
          </p:cNvGraphicFramePr>
          <p:nvPr/>
        </p:nvGraphicFramePr>
        <p:xfrm>
          <a:off x="6681430" y="205536"/>
          <a:ext cx="1645920" cy="60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4220435"/>
                    </a:ext>
                  </a:extLst>
                </a:gridCol>
              </a:tblGrid>
              <a:tr h="1988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816738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031943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 µg/</a:t>
                      </a:r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ml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442347"/>
                  </a:ext>
                </a:extLst>
              </a:tr>
            </a:tbl>
          </a:graphicData>
        </a:graphic>
      </p:graphicFrame>
      <p:graphicFrame>
        <p:nvGraphicFramePr>
          <p:cNvPr id="16" name="טבלה 15"/>
          <p:cNvGraphicFramePr>
            <a:graphicFrameLocks noGrp="1"/>
          </p:cNvGraphicFramePr>
          <p:nvPr/>
        </p:nvGraphicFramePr>
        <p:xfrm>
          <a:off x="8580271" y="200297"/>
          <a:ext cx="1645920" cy="60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4220435"/>
                    </a:ext>
                  </a:extLst>
                </a:gridCol>
              </a:tblGrid>
              <a:tr h="1988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816738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031943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 µg/</a:t>
                      </a:r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ml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44234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08" y="955469"/>
            <a:ext cx="834771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FSC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SSC</a:t>
            </a:r>
            <a:endParaRPr lang="he-IL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70324" y="2575378"/>
            <a:ext cx="1133856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FSC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-W/PE- CD3</a:t>
            </a:r>
            <a:endParaRPr lang="he-IL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32643" y="4139463"/>
            <a:ext cx="1316736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PB-CD8 /APC- CD4</a:t>
            </a:r>
            <a:endParaRPr lang="he-IL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תמונה 17"/>
          <p:cNvPicPr>
            <a:picLocks/>
          </p:cNvPicPr>
          <p:nvPr/>
        </p:nvPicPr>
        <p:blipFill rotWithShape="1">
          <a:blip r:embed="rId2"/>
          <a:srcRect t="18198" b="74622"/>
          <a:stretch/>
        </p:blipFill>
        <p:spPr>
          <a:xfrm>
            <a:off x="835079" y="730353"/>
            <a:ext cx="5464121" cy="1907904"/>
          </a:xfrm>
          <a:prstGeom prst="rect">
            <a:avLst/>
          </a:prstGeom>
        </p:spPr>
      </p:pic>
      <p:pic>
        <p:nvPicPr>
          <p:cNvPr id="22" name="תמונה 21"/>
          <p:cNvPicPr>
            <a:picLocks/>
          </p:cNvPicPr>
          <p:nvPr/>
        </p:nvPicPr>
        <p:blipFill rotWithShape="1">
          <a:blip r:embed="rId2"/>
          <a:srcRect t="27311" b="65602"/>
          <a:stretch/>
        </p:blipFill>
        <p:spPr>
          <a:xfrm>
            <a:off x="6428509" y="715258"/>
            <a:ext cx="5584422" cy="1895416"/>
          </a:xfrm>
          <a:prstGeom prst="rect">
            <a:avLst/>
          </a:prstGeom>
        </p:spPr>
      </p:pic>
      <p:graphicFrame>
        <p:nvGraphicFramePr>
          <p:cNvPr id="23" name="טבלה 22"/>
          <p:cNvGraphicFramePr>
            <a:graphicFrameLocks noGrp="1"/>
          </p:cNvGraphicFramePr>
          <p:nvPr/>
        </p:nvGraphicFramePr>
        <p:xfrm>
          <a:off x="10445098" y="219869"/>
          <a:ext cx="1645920" cy="60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4220435"/>
                    </a:ext>
                  </a:extLst>
                </a:gridCol>
              </a:tblGrid>
              <a:tr h="1988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816738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(+)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031943"/>
                  </a:ext>
                </a:extLst>
              </a:tr>
              <a:tr h="20233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 µg/</a:t>
                      </a:r>
                      <a:r>
                        <a:rPr lang="he-IL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ml</a:t>
                      </a:r>
                      <a:endParaRPr lang="he-IL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442347"/>
                  </a:ext>
                </a:extLst>
              </a:tr>
            </a:tbl>
          </a:graphicData>
        </a:graphic>
      </p:graphicFrame>
      <p:pic>
        <p:nvPicPr>
          <p:cNvPr id="24" name="תמונה 23"/>
          <p:cNvPicPr>
            <a:picLocks/>
          </p:cNvPicPr>
          <p:nvPr/>
        </p:nvPicPr>
        <p:blipFill rotWithShape="1">
          <a:blip r:embed="rId3"/>
          <a:srcRect t="18081" b="74791"/>
          <a:stretch/>
        </p:blipFill>
        <p:spPr>
          <a:xfrm>
            <a:off x="905164" y="2429526"/>
            <a:ext cx="5394036" cy="1807806"/>
          </a:xfrm>
          <a:prstGeom prst="rect">
            <a:avLst/>
          </a:prstGeom>
        </p:spPr>
      </p:pic>
      <p:pic>
        <p:nvPicPr>
          <p:cNvPr id="25" name="תמונה 24"/>
          <p:cNvPicPr>
            <a:picLocks/>
          </p:cNvPicPr>
          <p:nvPr/>
        </p:nvPicPr>
        <p:blipFill rotWithShape="1">
          <a:blip r:embed="rId3"/>
          <a:srcRect t="27340" b="65509"/>
          <a:stretch/>
        </p:blipFill>
        <p:spPr>
          <a:xfrm>
            <a:off x="6445516" y="2429526"/>
            <a:ext cx="5606459" cy="1838036"/>
          </a:xfrm>
          <a:prstGeom prst="rect">
            <a:avLst/>
          </a:prstGeom>
        </p:spPr>
      </p:pic>
      <p:pic>
        <p:nvPicPr>
          <p:cNvPr id="26" name="תמונה 25"/>
          <p:cNvPicPr>
            <a:picLocks/>
          </p:cNvPicPr>
          <p:nvPr/>
        </p:nvPicPr>
        <p:blipFill rotWithShape="1">
          <a:blip r:embed="rId4"/>
          <a:srcRect t="17594" b="74842"/>
          <a:stretch/>
        </p:blipFill>
        <p:spPr>
          <a:xfrm>
            <a:off x="835079" y="3913914"/>
            <a:ext cx="5464121" cy="2071767"/>
          </a:xfrm>
          <a:prstGeom prst="rect">
            <a:avLst/>
          </a:prstGeom>
        </p:spPr>
      </p:pic>
      <p:pic>
        <p:nvPicPr>
          <p:cNvPr id="27" name="תמונה 26"/>
          <p:cNvPicPr>
            <a:picLocks/>
          </p:cNvPicPr>
          <p:nvPr/>
        </p:nvPicPr>
        <p:blipFill rotWithShape="1">
          <a:blip r:embed="rId4"/>
          <a:srcRect t="27007" b="65454"/>
          <a:stretch/>
        </p:blipFill>
        <p:spPr>
          <a:xfrm>
            <a:off x="6428509" y="3976064"/>
            <a:ext cx="5555247" cy="215411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7A28274-69B3-4DBB-B12D-8A4C66E0BBA4}"/>
              </a:ext>
            </a:extLst>
          </p:cNvPr>
          <p:cNvSpPr txBox="1"/>
          <p:nvPr/>
        </p:nvSpPr>
        <p:spPr>
          <a:xfrm>
            <a:off x="46168" y="-78783"/>
            <a:ext cx="6160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S4: Migration of human PBMC-derived T-cells.</a:t>
            </a:r>
            <a:endParaRPr lang="en-IL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AAFCA3-5734-4081-B58E-3CE16D06FE58}"/>
              </a:ext>
            </a:extLst>
          </p:cNvPr>
          <p:cNvSpPr txBox="1"/>
          <p:nvPr/>
        </p:nvSpPr>
        <p:spPr>
          <a:xfrm>
            <a:off x="76201" y="5898214"/>
            <a:ext cx="121157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S4: Migration of human PBMC-derived </a:t>
            </a:r>
            <a:r>
              <a:rPr lang="en-GB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T-cells.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Shown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results 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are </a:t>
            </a:r>
            <a:r>
              <a:rPr lang="en-GB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representative scatter plots of the flow cytometry of migrated PBMC-derived T-cells. Cells were cultivated on a pore membrane in the upper chamber of a 24-well Boyden chamber (insert) and allowed to migrate to the chemoattractant SDF1 after treatment with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1-3 µg/ml CBD-X ([(+), (+), 1 µg/ml], [(+), (+), 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µg/ml] [(+), (+), 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µg/ml]), vehicle ([(+), (-), (-)]) or left untreated ([(-), (-) ,(-)]). Scatter plots representing Forward scatter (FSC) against Side scatter (SSC) are shown in the upper panel, scatter plots representing Forward scatter width (FSC-W) against CD3+ T-cells stained with PE (PE-CD3) in the middle panel and scatter plots representing CD8+ T‑cells stained with PE (PE-CD8) against APC-CD4 in the lower panel. </a:t>
            </a:r>
            <a:endParaRPr lang="en-IL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69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2"/>
          <p:cNvPicPr>
            <a:picLocks noChangeAspect="1" noChangeArrowheads="1"/>
          </p:cNvPicPr>
          <p:nvPr/>
        </p:nvPicPr>
        <p:blipFill rotWithShape="1">
          <a:blip r:embed="rId2"/>
          <a:srcRect l="67736" b="27243"/>
          <a:stretch/>
        </p:blipFill>
        <p:spPr bwMode="auto">
          <a:xfrm>
            <a:off x="7543800" y="392668"/>
            <a:ext cx="2438400" cy="204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2"/>
          <p:cNvPicPr>
            <a:picLocks noChangeAspect="1" noChangeArrowheads="1"/>
          </p:cNvPicPr>
          <p:nvPr/>
        </p:nvPicPr>
        <p:blipFill rotWithShape="1">
          <a:blip r:embed="rId3"/>
          <a:srcRect l="34281" r="32264" b="19664"/>
          <a:stretch/>
        </p:blipFill>
        <p:spPr bwMode="auto">
          <a:xfrm>
            <a:off x="4634404" y="376578"/>
            <a:ext cx="2528396" cy="226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458200" y="328721"/>
            <a:ext cx="990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/>
              <a:t>Vehicle</a:t>
            </a:r>
            <a:endParaRPr lang="he-IL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458200" y="2832854"/>
            <a:ext cx="9906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dirty="0"/>
              <a:t>CBD-X</a:t>
            </a:r>
            <a:endParaRPr lang="he-IL" sz="1400" dirty="0"/>
          </a:p>
        </p:txBody>
      </p:sp>
      <p:pic>
        <p:nvPicPr>
          <p:cNvPr id="11" name="Picture2"/>
          <p:cNvPicPr>
            <a:picLocks noChangeAspect="1" noChangeArrowheads="1"/>
          </p:cNvPicPr>
          <p:nvPr/>
        </p:nvPicPr>
        <p:blipFill rotWithShape="1">
          <a:blip r:embed="rId4"/>
          <a:srcRect l="69503" t="1" b="25148"/>
          <a:stretch/>
        </p:blipFill>
        <p:spPr bwMode="auto">
          <a:xfrm>
            <a:off x="7664824" y="2906664"/>
            <a:ext cx="2393576" cy="2104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02024" y="5473006"/>
            <a:ext cx="1016597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S5: CBD-X extract effect on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eukocytes, T cells and neutrophils count in the baseline state.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C57Black mice were injected with CBD-X (100 mg/Kg) or Vehicle two times a week for two months' period, intraperitoneal. Blood was drained from the tail, centrifuged and pellet was treated for 5 minutes with ACK lysing buffer (0.5 ml) to remove red blood cells. Cells were stained with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TruStain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FcX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™ (anti-mouse CD16/32), anti-mouse APC-CD45, anti- mouse BV786-LY6G and anti-mouse FITC-CD3 for flow cytometry analysis. The gating strategy is (A) FSC vs SSC, (B) APC-CD45 vs SSC and (C-D) BV786-LY6G vs FITC-CD3. (C) Vehicle-treated control cells are shown in the upper panel and (D) CBD-X treated cells in the lower panel. (E) The means and standard deviations of leukocytes, T cells and neutrophils were calculated and data were analyzed by one-way ANOVA (Fisher’s LSD test with values p &lt; 0.05 considered statistically significant, (*p &lt;0.05, **p &lt; 0.01, *** p &lt; 0.001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NS=not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significant 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586405" y="210673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(A)</a:t>
            </a:r>
            <a:endParaRPr lang="he-I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מלבן 13"/>
          <p:cNvSpPr/>
          <p:nvPr/>
        </p:nvSpPr>
        <p:spPr>
          <a:xfrm>
            <a:off x="4587262" y="210673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(B)</a:t>
            </a:r>
            <a:endParaRPr lang="he-I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מלבן 14"/>
          <p:cNvSpPr/>
          <p:nvPr/>
        </p:nvSpPr>
        <p:spPr>
          <a:xfrm>
            <a:off x="7267134" y="210673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(C)</a:t>
            </a:r>
            <a:endParaRPr lang="he-I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מלבן 15"/>
          <p:cNvSpPr/>
          <p:nvPr/>
        </p:nvSpPr>
        <p:spPr>
          <a:xfrm>
            <a:off x="7260993" y="2373868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(D)</a:t>
            </a:r>
            <a:endParaRPr lang="he-I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מלבן 16"/>
          <p:cNvSpPr/>
          <p:nvPr/>
        </p:nvSpPr>
        <p:spPr>
          <a:xfrm>
            <a:off x="1600201" y="2373868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(E)</a:t>
            </a:r>
            <a:endParaRPr lang="he-I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מחבר חץ ישר 4"/>
          <p:cNvCxnSpPr/>
          <p:nvPr/>
        </p:nvCxnSpPr>
        <p:spPr>
          <a:xfrm>
            <a:off x="8001000" y="5181600"/>
            <a:ext cx="2057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839200" y="5257801"/>
            <a:ext cx="1295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1400" dirty="0"/>
              <a:t>LY6G</a:t>
            </a:r>
            <a:endParaRPr lang="he-IL" sz="1400" dirty="0"/>
          </a:p>
        </p:txBody>
      </p:sp>
      <p:cxnSp>
        <p:nvCxnSpPr>
          <p:cNvPr id="20" name="מחבר חץ ישר 19"/>
          <p:cNvCxnSpPr/>
          <p:nvPr/>
        </p:nvCxnSpPr>
        <p:spPr>
          <a:xfrm flipV="1">
            <a:off x="7696200" y="519952"/>
            <a:ext cx="0" cy="4204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05196" y="3200400"/>
            <a:ext cx="2910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6880456" y="1018954"/>
            <a:ext cx="125199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sz="1400" dirty="0"/>
              <a:t>CD3</a:t>
            </a:r>
            <a:endParaRPr lang="he-IL" sz="1400" dirty="0"/>
          </a:p>
        </p:txBody>
      </p:sp>
      <p:pic>
        <p:nvPicPr>
          <p:cNvPr id="25" name="Picture2"/>
          <p:cNvPicPr>
            <a:picLocks noChangeAspect="1" noChangeArrowheads="1"/>
          </p:cNvPicPr>
          <p:nvPr/>
        </p:nvPicPr>
        <p:blipFill rotWithShape="1">
          <a:blip r:embed="rId3"/>
          <a:srcRect l="-1" r="66304" b="19664"/>
          <a:stretch/>
        </p:blipFill>
        <p:spPr bwMode="auto">
          <a:xfrm>
            <a:off x="1828800" y="404618"/>
            <a:ext cx="2546684" cy="226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מחבר חץ ישר 25"/>
          <p:cNvCxnSpPr/>
          <p:nvPr/>
        </p:nvCxnSpPr>
        <p:spPr>
          <a:xfrm>
            <a:off x="5041720" y="2440821"/>
            <a:ext cx="2057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715000" y="2456331"/>
            <a:ext cx="1295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sz="1400" dirty="0"/>
              <a:t>CD45</a:t>
            </a:r>
            <a:endParaRPr lang="he-IL" sz="1400" dirty="0"/>
          </a:p>
        </p:txBody>
      </p:sp>
      <p:cxnSp>
        <p:nvCxnSpPr>
          <p:cNvPr id="28" name="מחבר חץ ישר 27"/>
          <p:cNvCxnSpPr/>
          <p:nvPr/>
        </p:nvCxnSpPr>
        <p:spPr>
          <a:xfrm flipH="1" flipV="1">
            <a:off x="4800600" y="546847"/>
            <a:ext cx="3950" cy="1888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16200000">
            <a:off x="3925789" y="1040660"/>
            <a:ext cx="1295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sz="1400" dirty="0" smtClean="0"/>
              <a:t>SSC</a:t>
            </a:r>
            <a:endParaRPr lang="he-IL" sz="1400" dirty="0"/>
          </a:p>
        </p:txBody>
      </p:sp>
      <p:cxnSp>
        <p:nvCxnSpPr>
          <p:cNvPr id="31" name="מחבר חץ ישר 30"/>
          <p:cNvCxnSpPr/>
          <p:nvPr/>
        </p:nvCxnSpPr>
        <p:spPr>
          <a:xfrm>
            <a:off x="2286000" y="2419914"/>
            <a:ext cx="2057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959280" y="2435424"/>
            <a:ext cx="1295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sz="1400" dirty="0"/>
              <a:t>FSC</a:t>
            </a:r>
            <a:endParaRPr lang="he-IL" sz="1400" dirty="0"/>
          </a:p>
        </p:txBody>
      </p:sp>
      <p:cxnSp>
        <p:nvCxnSpPr>
          <p:cNvPr id="33" name="מחבר חץ ישר 32"/>
          <p:cNvCxnSpPr/>
          <p:nvPr/>
        </p:nvCxnSpPr>
        <p:spPr>
          <a:xfrm flipV="1">
            <a:off x="2057400" y="519953"/>
            <a:ext cx="0" cy="1775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16200000">
            <a:off x="1323783" y="872571"/>
            <a:ext cx="10130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r"/>
            <a:r>
              <a:rPr lang="en-US" sz="1400" dirty="0"/>
              <a:t>SSC</a:t>
            </a:r>
            <a:endParaRPr lang="he-IL" sz="1400" dirty="0"/>
          </a:p>
        </p:txBody>
      </p:sp>
      <p:graphicFrame>
        <p:nvGraphicFramePr>
          <p:cNvPr id="36" name="תרשים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82831"/>
              </p:ext>
            </p:extLst>
          </p:nvPr>
        </p:nvGraphicFramePr>
        <p:xfrm>
          <a:off x="2091584" y="273501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מלבן 1"/>
          <p:cNvSpPr/>
          <p:nvPr/>
        </p:nvSpPr>
        <p:spPr>
          <a:xfrm>
            <a:off x="663998" y="-6226"/>
            <a:ext cx="11397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S5: CBD-X extract effect on leukocytes, T cells and neutrophils count in the baseline state.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3412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4392" y="4451999"/>
            <a:ext cx="883920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S6: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CBD-X extract effect on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cytokine secretion in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baseline state. </a:t>
            </a:r>
            <a:r>
              <a:rPr lang="en-US" sz="1200" dirty="0" smtClean="0"/>
              <a:t>C57Black mice were injected with CBD-X (100mg/Kg) or Vehicle two times a weak for two </a:t>
            </a:r>
            <a:r>
              <a:rPr lang="en-US" sz="1200" dirty="0" err="1" smtClean="0"/>
              <a:t>months’s</a:t>
            </a:r>
            <a:r>
              <a:rPr lang="en-US" sz="1200" dirty="0" smtClean="0"/>
              <a:t> period, intraperitoneal.</a:t>
            </a:r>
          </a:p>
          <a:p>
            <a:pPr algn="l" rtl="0"/>
            <a:r>
              <a:rPr lang="en-US" sz="1200" dirty="0" smtClean="0"/>
              <a:t>Mice were sacrificed, blood was drained and levels of TNF-</a:t>
            </a:r>
            <a:r>
              <a:rPr lang="el-G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MCP-1 and IL-6 were detected by ELISA.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means and standard deviations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were calculated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from each group. Data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were analyzed by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one-way ANOVA (Fisher’s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LSD test with values p &lt; 0.05 considered statistically significant, (*p &lt;0.05, **p &lt; 0.01, *** p &lt; 0.001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 NS= not significant. </a:t>
            </a:r>
            <a:endParaRPr lang="en-IL" sz="1200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תרשים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99780"/>
              </p:ext>
            </p:extLst>
          </p:nvPr>
        </p:nvGraphicFramePr>
        <p:xfrm>
          <a:off x="3736848" y="14630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מלבן 1"/>
          <p:cNvSpPr/>
          <p:nvPr/>
        </p:nvSpPr>
        <p:spPr>
          <a:xfrm>
            <a:off x="2974847" y="370664"/>
            <a:ext cx="7522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S6: CBD-X extract effect on cytokine secretion in the baseline state. </a:t>
            </a:r>
            <a:endParaRPr lang="he-IL" dirty="0"/>
          </a:p>
        </p:txBody>
      </p:sp>
      <p:cxnSp>
        <p:nvCxnSpPr>
          <p:cNvPr id="5" name="מחבר ישר 4"/>
          <p:cNvCxnSpPr/>
          <p:nvPr/>
        </p:nvCxnSpPr>
        <p:spPr>
          <a:xfrm flipH="1">
            <a:off x="4823012" y="2994212"/>
            <a:ext cx="3585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91635" y="2696140"/>
            <a:ext cx="42134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200" dirty="0" smtClean="0"/>
              <a:t>NS</a:t>
            </a:r>
            <a:endParaRPr lang="he-IL" sz="1200" dirty="0"/>
          </a:p>
        </p:txBody>
      </p:sp>
    </p:spTree>
    <p:extLst>
      <p:ext uri="{BB962C8B-B14F-4D97-AF65-F5344CB8AC3E}">
        <p14:creationId xmlns:p14="http://schemas.microsoft.com/office/powerpoint/2010/main" val="347803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757</Words>
  <Application>Microsoft Office PowerPoint</Application>
  <PresentationFormat>Widescreen</PresentationFormat>
  <Paragraphs>76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Paland</dc:creator>
  <cp:lastModifiedBy>Igal Louria-Hayon</cp:lastModifiedBy>
  <cp:revision>46</cp:revision>
  <dcterms:created xsi:type="dcterms:W3CDTF">2022-01-16T17:09:06Z</dcterms:created>
  <dcterms:modified xsi:type="dcterms:W3CDTF">2022-04-11T11:32:36Z</dcterms:modified>
</cp:coreProperties>
</file>