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2"/>
    <p:sldId id="263" r:id="rId3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38">
          <p15:clr>
            <a:srgbClr val="A4A3A4"/>
          </p15:clr>
        </p15:guide>
        <p15:guide id="2" pos="288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269" y="72"/>
      </p:cViewPr>
      <p:guideLst>
        <p:guide orient="horz" pos="2038"/>
        <p:guide pos="28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noProof="1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2A48B96-639E-45A3-A0BA-2464DFDB1FAA}" type="datetimeFigureOut"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2021/12/23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7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4099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 noProof="1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框 24"/>
          <p:cNvSpPr txBox="1"/>
          <p:nvPr/>
        </p:nvSpPr>
        <p:spPr>
          <a:xfrm>
            <a:off x="179388" y="188913"/>
            <a:ext cx="1277937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dirty="0">
                <a:latin typeface="Arial" panose="020B0604020202020204" pitchFamily="34" charset="0"/>
              </a:rPr>
              <a:t>Figure 3C.</a:t>
            </a:r>
          </a:p>
        </p:txBody>
      </p:sp>
      <p:pic>
        <p:nvPicPr>
          <p:cNvPr id="3075" name="图片 6" descr="fibronectin①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525" y="1925216"/>
            <a:ext cx="2700338" cy="2159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图片 7" descr="fibronectin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9188" y="1925216"/>
            <a:ext cx="2700337" cy="2159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7" name="图片 8" descr="fibronectin③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4925" y="1925533"/>
            <a:ext cx="2700338" cy="2159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8" name="文本框 15"/>
          <p:cNvSpPr txBox="1"/>
          <p:nvPr/>
        </p:nvSpPr>
        <p:spPr>
          <a:xfrm>
            <a:off x="-463550" y="2690391"/>
            <a:ext cx="1403350" cy="3063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zh-CN" sz="1400" dirty="0">
                <a:latin typeface="Arial" panose="020B0604020202020204" pitchFamily="34" charset="0"/>
              </a:rPr>
              <a:t>Fibronectin</a:t>
            </a:r>
          </a:p>
        </p:txBody>
      </p:sp>
      <p:pic>
        <p:nvPicPr>
          <p:cNvPr id="3079" name="图片 17" descr="α-SMA③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525" y="4220741"/>
            <a:ext cx="2700338" cy="21605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0" name="图片 18" descr="α-SMA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9188" y="4219153"/>
            <a:ext cx="2700337" cy="2160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1" name="图片 19" descr="α-SMA②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4925" y="4219153"/>
            <a:ext cx="2700338" cy="21605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2" name="文本框 27"/>
          <p:cNvSpPr txBox="1"/>
          <p:nvPr/>
        </p:nvSpPr>
        <p:spPr>
          <a:xfrm>
            <a:off x="-430212" y="4774778"/>
            <a:ext cx="1404937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zh-CN" sz="1400" dirty="0">
                <a:latin typeface="Arial" panose="020B0604020202020204" pitchFamily="34" charset="0"/>
              </a:rPr>
              <a:t>α-SMA</a:t>
            </a:r>
          </a:p>
        </p:txBody>
      </p:sp>
      <p:sp>
        <p:nvSpPr>
          <p:cNvPr id="3083" name="文本框 32"/>
          <p:cNvSpPr txBox="1"/>
          <p:nvPr/>
        </p:nvSpPr>
        <p:spPr>
          <a:xfrm>
            <a:off x="1561576" y="1655912"/>
            <a:ext cx="1205809" cy="3077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400" dirty="0">
                <a:latin typeface="Arial" panose="020B0604020202020204" pitchFamily="34" charset="0"/>
              </a:rPr>
              <a:t>Sample </a:t>
            </a:r>
            <a:r>
              <a:rPr lang="zh-CN" altLang="en-US" sz="1400" dirty="0">
                <a:latin typeface="Arial" panose="020B0604020202020204" pitchFamily="34" charset="0"/>
              </a:rPr>
              <a:t>①</a:t>
            </a:r>
          </a:p>
        </p:txBody>
      </p:sp>
      <p:sp>
        <p:nvSpPr>
          <p:cNvPr id="3084" name="文本框 33"/>
          <p:cNvSpPr txBox="1"/>
          <p:nvPr/>
        </p:nvSpPr>
        <p:spPr>
          <a:xfrm>
            <a:off x="4261914" y="1682328"/>
            <a:ext cx="1377374" cy="3077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CN" sz="1400" dirty="0">
                <a:latin typeface="Arial" panose="020B0604020202020204" pitchFamily="34" charset="0"/>
              </a:rPr>
              <a:t>Sample  </a:t>
            </a:r>
            <a:r>
              <a:rPr lang="zh-CN" altLang="en-US" sz="1400" dirty="0">
                <a:latin typeface="Arial" panose="020B0604020202020204" pitchFamily="34" charset="0"/>
              </a:rPr>
              <a:t>②</a:t>
            </a:r>
          </a:p>
        </p:txBody>
      </p:sp>
      <p:sp>
        <p:nvSpPr>
          <p:cNvPr id="3085" name="文本框 34"/>
          <p:cNvSpPr txBox="1"/>
          <p:nvPr/>
        </p:nvSpPr>
        <p:spPr>
          <a:xfrm>
            <a:off x="7022576" y="1682328"/>
            <a:ext cx="1022874" cy="3077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400" dirty="0">
                <a:latin typeface="Arial" panose="020B0604020202020204" pitchFamily="34" charset="0"/>
              </a:rPr>
              <a:t>Sample </a:t>
            </a:r>
            <a:r>
              <a:rPr lang="zh-CN" altLang="en-US" sz="1400" dirty="0">
                <a:latin typeface="Arial" panose="020B0604020202020204" pitchFamily="34" charset="0"/>
              </a:rPr>
              <a:t>③</a:t>
            </a:r>
          </a:p>
        </p:txBody>
      </p:sp>
      <p:sp>
        <p:nvSpPr>
          <p:cNvPr id="10" name="文本框 9"/>
          <p:cNvSpPr txBox="1"/>
          <p:nvPr/>
        </p:nvSpPr>
        <p:spPr>
          <a:xfrm rot="21000000">
            <a:off x="1571625" y="3069803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2" name="文本框 1"/>
          <p:cNvSpPr txBox="1"/>
          <p:nvPr/>
        </p:nvSpPr>
        <p:spPr>
          <a:xfrm rot="21240000">
            <a:off x="4507865" y="2925658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687195" y="5284048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363845" y="5284683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235825" y="5356438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668260" y="2867238"/>
            <a:ext cx="1123315" cy="19875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7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7" name="文本框 11"/>
          <p:cNvSpPr txBox="1"/>
          <p:nvPr/>
        </p:nvSpPr>
        <p:spPr>
          <a:xfrm>
            <a:off x="1758951" y="72550"/>
            <a:ext cx="7326312" cy="138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latinLnBrk="1" hangingPunct="1">
              <a:buNone/>
            </a:pPr>
            <a:r>
              <a:rPr lang="en-US" altLang="zh-CN" sz="1400" dirty="0">
                <a:latin typeface="Tahoma" panose="020B0604030504040204" pitchFamily="34" charset="0"/>
              </a:rPr>
              <a:t>Sequence of protein bands from western blot:</a:t>
            </a:r>
          </a:p>
          <a:p>
            <a:pPr eaLnBrk="1" latinLnBrk="1" hangingPunct="1"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00B0F0"/>
                </a:solidFill>
                <a:latin typeface="Tahoma" panose="020B0604030504040204" pitchFamily="34" charset="0"/>
              </a:rPr>
              <a:t>1</a:t>
            </a:r>
            <a:r>
              <a:rPr lang="en-US" altLang="zh-CN" sz="1400" dirty="0">
                <a:latin typeface="Tahoma" panose="020B0604030504040204" pitchFamily="34" charset="0"/>
              </a:rPr>
              <a:t>: Primary lung fibroblasts treated with vehicle;</a:t>
            </a:r>
          </a:p>
          <a:p>
            <a:pPr eaLnBrk="1" latinLnBrk="1" hangingPunct="1"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00B0F0"/>
                </a:solidFill>
                <a:latin typeface="Tahoma" panose="020B0604030504040204" pitchFamily="34" charset="0"/>
              </a:rPr>
              <a:t>2</a:t>
            </a:r>
            <a:r>
              <a:rPr lang="en-US" altLang="zh-CN" sz="1400" dirty="0">
                <a:latin typeface="Tahoma" panose="020B0604030504040204" pitchFamily="34" charset="0"/>
              </a:rPr>
              <a:t>: 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Primary lung fibroblasts treated with TGF-β</a:t>
            </a:r>
            <a:r>
              <a:rPr lang="en-US" altLang="zh-CN" sz="1400" dirty="0">
                <a:latin typeface="Tahoma" panose="020B0604030504040204" pitchFamily="34" charset="0"/>
              </a:rPr>
              <a:t>;</a:t>
            </a:r>
          </a:p>
          <a:p>
            <a:pPr eaLnBrk="1" latinLnBrk="1" hangingPunct="1"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00B0F0"/>
                </a:solidFill>
                <a:latin typeface="Tahoma" panose="020B0604030504040204" pitchFamily="34" charset="0"/>
              </a:rPr>
              <a:t>3</a:t>
            </a:r>
            <a:r>
              <a:rPr lang="en-US" altLang="zh-CN" sz="1400" dirty="0">
                <a:latin typeface="Tahoma" panose="020B0604030504040204" pitchFamily="34" charset="0"/>
              </a:rPr>
              <a:t>: 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Primary lung fibroblasts treated with TGF-β+ACPA (10 </a:t>
            </a:r>
            <a:r>
              <a:rPr lang="en-US" altLang="zh-CN" sz="1400" dirty="0" err="1">
                <a:latin typeface="Tahoma" panose="020B0604030504040204" pitchFamily="34" charset="0"/>
                <a:sym typeface="+mn-ea"/>
              </a:rPr>
              <a:t>μM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)</a:t>
            </a:r>
            <a:r>
              <a:rPr lang="en-US" altLang="zh-CN" sz="1400" dirty="0">
                <a:latin typeface="Tahoma" panose="020B0604030504040204" pitchFamily="34" charset="0"/>
              </a:rPr>
              <a:t>;</a:t>
            </a:r>
          </a:p>
          <a:p>
            <a:pPr eaLnBrk="1" latinLnBrk="1" hangingPunct="1"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00B0F0"/>
                </a:solidFill>
                <a:latin typeface="Tahoma" panose="020B0604030504040204" pitchFamily="34" charset="0"/>
              </a:rPr>
              <a:t>4</a:t>
            </a:r>
            <a:r>
              <a:rPr lang="zh-CN" altLang="en-US" sz="1400" dirty="0">
                <a:latin typeface="Tahoma" panose="020B0604030504040204" pitchFamily="34" charset="0"/>
              </a:rPr>
              <a:t>：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Primary lung fibroblasts treated with TGF-β+ACPA (30 </a:t>
            </a:r>
            <a:r>
              <a:rPr lang="en-US" altLang="zh-CN" sz="1400" dirty="0" err="1">
                <a:latin typeface="Tahoma" panose="020B0604030504040204" pitchFamily="34" charset="0"/>
                <a:sym typeface="+mn-ea"/>
              </a:rPr>
              <a:t>μM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);</a:t>
            </a:r>
          </a:p>
          <a:p>
            <a:pPr eaLnBrk="1" latinLnBrk="1" hangingPunct="1"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00B0F0"/>
                </a:solidFill>
                <a:latin typeface="Tahoma" panose="020B0604030504040204" pitchFamily="34" charset="0"/>
                <a:sym typeface="+mn-ea"/>
              </a:rPr>
              <a:t>5</a:t>
            </a:r>
            <a:r>
              <a:rPr lang="zh-CN" altLang="en-US" sz="1400" dirty="0">
                <a:latin typeface="Tahoma" panose="020B0604030504040204" pitchFamily="34" charset="0"/>
                <a:sym typeface="+mn-ea"/>
              </a:rPr>
              <a:t>：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Primary lung fibroblasts treated with TGF-β+ACPA (100 </a:t>
            </a:r>
            <a:r>
              <a:rPr lang="en-US" altLang="zh-CN" sz="1400" dirty="0" err="1">
                <a:latin typeface="Tahoma" panose="020B0604030504040204" pitchFamily="34" charset="0"/>
                <a:sym typeface="+mn-ea"/>
              </a:rPr>
              <a:t>μM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).</a:t>
            </a:r>
            <a:endParaRPr lang="en-US" altLang="zh-CN" sz="14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文本框 24"/>
          <p:cNvSpPr txBox="1"/>
          <p:nvPr/>
        </p:nvSpPr>
        <p:spPr>
          <a:xfrm>
            <a:off x="179388" y="165100"/>
            <a:ext cx="1277937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dirty="0">
                <a:latin typeface="Arial" panose="020B0604020202020204" pitchFamily="34" charset="0"/>
              </a:rPr>
              <a:t>Figure 3C.</a:t>
            </a:r>
          </a:p>
        </p:txBody>
      </p:sp>
      <p:pic>
        <p:nvPicPr>
          <p:cNvPr id="5123" name="图片 3" descr="collagen③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888" y="1339215"/>
            <a:ext cx="2700337" cy="2168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图片 4" descr="collagen①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575" y="1351915"/>
            <a:ext cx="2700338" cy="2168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图片 5" descr="collagen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525" y="1351915"/>
            <a:ext cx="2698750" cy="2168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6" name="文本框 16"/>
          <p:cNvSpPr txBox="1"/>
          <p:nvPr/>
        </p:nvSpPr>
        <p:spPr>
          <a:xfrm>
            <a:off x="-539750" y="2202815"/>
            <a:ext cx="1404938" cy="3063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zh-CN" sz="1400" dirty="0">
                <a:latin typeface="Arial" panose="020B0604020202020204" pitchFamily="34" charset="0"/>
              </a:rPr>
              <a:t>Collagen</a:t>
            </a:r>
          </a:p>
        </p:txBody>
      </p:sp>
      <p:pic>
        <p:nvPicPr>
          <p:cNvPr id="5127" name="图片 21" descr="β-actin ③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8888" y="3571240"/>
            <a:ext cx="2700337" cy="2166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8" name="图片 22" descr="β-actin ①&amp;②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575" y="3571240"/>
            <a:ext cx="2700338" cy="2166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9" name="文本框 31"/>
          <p:cNvSpPr txBox="1"/>
          <p:nvPr/>
        </p:nvSpPr>
        <p:spPr>
          <a:xfrm>
            <a:off x="-539750" y="4509453"/>
            <a:ext cx="1404938" cy="3063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zh-CN" sz="1400" dirty="0">
                <a:latin typeface="Arial" panose="020B0604020202020204" pitchFamily="34" charset="0"/>
              </a:rPr>
              <a:t>β-actin</a:t>
            </a:r>
          </a:p>
        </p:txBody>
      </p:sp>
      <p:pic>
        <p:nvPicPr>
          <p:cNvPr id="5130" name="图片 36" descr="β-actin ①&amp;②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5525" y="3571240"/>
            <a:ext cx="2698750" cy="2165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33" name="文本框 39"/>
          <p:cNvSpPr txBox="1"/>
          <p:nvPr/>
        </p:nvSpPr>
        <p:spPr>
          <a:xfrm>
            <a:off x="7158037" y="999688"/>
            <a:ext cx="1062038" cy="3077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400" dirty="0">
                <a:latin typeface="Arial" panose="020B0604020202020204" pitchFamily="34" charset="0"/>
              </a:rPr>
              <a:t>Sample  </a:t>
            </a:r>
            <a:r>
              <a:rPr lang="zh-CN" altLang="en-US" sz="1400" dirty="0">
                <a:latin typeface="Arial" panose="020B0604020202020204" pitchFamily="34" charset="0"/>
              </a:rPr>
              <a:t>③</a:t>
            </a:r>
          </a:p>
        </p:txBody>
      </p:sp>
      <p:sp>
        <p:nvSpPr>
          <p:cNvPr id="5134" name="文本框 42"/>
          <p:cNvSpPr txBox="1"/>
          <p:nvPr/>
        </p:nvSpPr>
        <p:spPr>
          <a:xfrm>
            <a:off x="1666082" y="1007715"/>
            <a:ext cx="1133475" cy="3063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400" dirty="0">
                <a:latin typeface="Arial" panose="020B0604020202020204" pitchFamily="34" charset="0"/>
              </a:rPr>
              <a:t>Sample  </a:t>
            </a:r>
            <a:r>
              <a:rPr lang="zh-CN" altLang="en-US" sz="1400" dirty="0">
                <a:latin typeface="Arial" panose="020B0604020202020204" pitchFamily="34" charset="0"/>
              </a:rPr>
              <a:t>①</a:t>
            </a:r>
          </a:p>
        </p:txBody>
      </p:sp>
      <p:sp>
        <p:nvSpPr>
          <p:cNvPr id="5135" name="文本框 43"/>
          <p:cNvSpPr txBox="1"/>
          <p:nvPr/>
        </p:nvSpPr>
        <p:spPr>
          <a:xfrm>
            <a:off x="4311699" y="1006326"/>
            <a:ext cx="1206401" cy="3077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400" dirty="0">
                <a:latin typeface="Arial" panose="020B0604020202020204" pitchFamily="34" charset="0"/>
              </a:rPr>
              <a:t>Sample </a:t>
            </a:r>
            <a:r>
              <a:rPr lang="zh-CN" altLang="en-US" sz="1400" dirty="0">
                <a:latin typeface="Arial" panose="020B0604020202020204" pitchFamily="34" charset="0"/>
              </a:rPr>
              <a:t>②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</Words>
  <Application>Microsoft Office PowerPoint</Application>
  <PresentationFormat>全屏显示(4:3)</PresentationFormat>
  <Paragraphs>24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1_默认设计模板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chunming He</dc:creator>
  <cp:lastModifiedBy>赵 文娟</cp:lastModifiedBy>
  <cp:revision>23</cp:revision>
  <dcterms:created xsi:type="dcterms:W3CDTF">2021-12-22T09:24:19Z</dcterms:created>
  <dcterms:modified xsi:type="dcterms:W3CDTF">2021-12-23T06:58:08Z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2052-11.1.0.11194</vt:lpwstr>
  </property>
  <property fmtid="{D5CDD505-2E9C-101B-9397-08002B2CF9AE}" pid="3" name="ICV">
    <vt:lpwstr>7005477E0F684EF883AF65B09A619441</vt:lpwstr>
  </property>
</Properties>
</file>