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2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0058400" cy="10058400"/>
  <p:notesSz cx="10058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>
      <p:cViewPr>
        <p:scale>
          <a:sx n="104" d="100"/>
          <a:sy n="104" d="100"/>
        </p:scale>
        <p:origin x="1584" y="-6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865357"/>
              </p:ext>
            </p:extLst>
          </p:nvPr>
        </p:nvGraphicFramePr>
        <p:xfrm>
          <a:off x="2054543" y="3141983"/>
          <a:ext cx="5949314" cy="3774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4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7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2750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Gene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Sequence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Reference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250"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200" i="1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PT1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747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Forward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GCTGCTATACTTGCTGGGATTA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57785" indent="-635">
                        <a:lnSpc>
                          <a:spcPts val="1380"/>
                        </a:lnSpc>
                        <a:spcBef>
                          <a:spcPts val="335"/>
                        </a:spcBef>
                        <a:tabLst>
                          <a:tab pos="556895" algn="l"/>
                          <a:tab pos="814705" algn="l"/>
                        </a:tabLst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ge	&amp;	Boub</a:t>
                      </a: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ki</a:t>
                      </a: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,  2012)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747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Reverse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CGAGTCTGGAGGATTAACCAAA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254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279"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i="1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PT4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Forward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CCATATCGAGTCATGTGGGCT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Reverse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GCAATAGTCATACCCATAACTGTCATG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279"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THCAS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Forward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CAGCAATTCCATTCCCTCAT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(Onofri </a:t>
                      </a: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et </a:t>
                      </a:r>
                      <a:r>
                        <a:rPr sz="1200" i="1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al.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spc="-2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2015)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Reverse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TTAGGACTCGCATGATTAGTTTTTC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279"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CBDAS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Forward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CAGCAATTCCATTCCCTCAT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(Onofri </a:t>
                      </a: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et </a:t>
                      </a:r>
                      <a:r>
                        <a:rPr sz="1200" i="1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al.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spc="-2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2015)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Reverse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ATCCAGTTTAGATGCTTTTCGT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8279"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i="1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CBCAS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Forward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CGGATGTACTGTTATGCTCCAA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(Laverty </a:t>
                      </a: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et al.</a:t>
                      </a: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spc="-1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2019)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Reverse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CATTCTCCATTAAAATAAGAAAGACAA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8279"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OAC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Forward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TCTTCACTAGCGCATCAACC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56515" indent="-635">
                        <a:lnSpc>
                          <a:spcPts val="1380"/>
                        </a:lnSpc>
                        <a:spcBef>
                          <a:spcPts val="275"/>
                        </a:spcBef>
                        <a:tabLst>
                          <a:tab pos="898525" algn="l"/>
                          <a:tab pos="1226820" algn="l"/>
                        </a:tabLst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ar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lho	</a:t>
                      </a: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200" i="1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t	al.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,  2017)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0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Reverse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GAACGGTTCCACCACCATAA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49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8279"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GPPS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Forward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AGTTCACGAGGCCATGTACA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(Booth </a:t>
                      </a: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et al.</a:t>
                      </a: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spc="-1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2017)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0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Reverse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AAGGGAGGTGGTCATGAGTG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8279">
                <a:tc rowSpan="2"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UBQ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Forward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GCCAGGATGGCAATGAAGTA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(Docimo </a:t>
                      </a:r>
                      <a:r>
                        <a:rPr sz="1200" i="1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et </a:t>
                      </a:r>
                      <a:r>
                        <a:rPr sz="1200" i="1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al.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spc="-3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2014)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01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Reverse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200" spc="-5" dirty="0">
                          <a:solidFill>
                            <a:srgbClr val="010202"/>
                          </a:solidFill>
                          <a:latin typeface="Times New Roman"/>
                          <a:cs typeface="Times New Roman"/>
                        </a:rPr>
                        <a:t>GCTATAGAGTTGAACTCCACAG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1125" marB="0">
                    <a:lnL w="6350">
                      <a:solidFill>
                        <a:srgbClr val="010202"/>
                      </a:solidFill>
                      <a:prstDash val="solid"/>
                    </a:lnL>
                    <a:lnR w="6350">
                      <a:solidFill>
                        <a:srgbClr val="010202"/>
                      </a:solidFill>
                      <a:prstDash val="solid"/>
                    </a:lnR>
                    <a:lnT w="6350">
                      <a:solidFill>
                        <a:srgbClr val="010202"/>
                      </a:solidFill>
                      <a:prstDash val="solid"/>
                    </a:lnT>
                    <a:lnB w="6350">
                      <a:solidFill>
                        <a:srgbClr val="01020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895075" y="2801697"/>
            <a:ext cx="2343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solidFill>
                  <a:srgbClr val="231F20"/>
                </a:solidFill>
                <a:latin typeface="Times New Roman"/>
                <a:cs typeface="Times New Roman"/>
              </a:rPr>
              <a:t>Table </a:t>
            </a:r>
            <a:r>
              <a:rPr sz="12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S1. </a:t>
            </a:r>
            <a:r>
              <a:rPr sz="1200" b="1" dirty="0">
                <a:solidFill>
                  <a:srgbClr val="231F20"/>
                </a:solidFill>
                <a:latin typeface="Times New Roman"/>
                <a:cs typeface="Times New Roman"/>
              </a:rPr>
              <a:t>Primers </a:t>
            </a:r>
            <a:r>
              <a:rPr sz="12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used </a:t>
            </a:r>
            <a:r>
              <a:rPr sz="1200" b="1" dirty="0">
                <a:solidFill>
                  <a:srgbClr val="231F20"/>
                </a:solidFill>
                <a:latin typeface="Times New Roman"/>
                <a:cs typeface="Times New Roman"/>
              </a:rPr>
              <a:t>for</a:t>
            </a:r>
            <a:r>
              <a:rPr sz="1200" b="1" spc="-5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b="1" spc="-30" dirty="0">
                <a:solidFill>
                  <a:srgbClr val="231F20"/>
                </a:solidFill>
                <a:latin typeface="Times New Roman"/>
                <a:cs typeface="Times New Roman"/>
              </a:rPr>
              <a:t>RT-PCR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28265" y="6705600"/>
            <a:ext cx="4801870" cy="12750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ts val="1200"/>
              </a:lnSpc>
              <a:spcBef>
                <a:spcPts val="340"/>
              </a:spcBef>
            </a:pPr>
            <a:r>
              <a:rPr sz="12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Figure S1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.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Cannabinoid biosynthetic </a:t>
            </a:r>
            <a:r>
              <a:rPr sz="1200" spc="-10" dirty="0">
                <a:solidFill>
                  <a:srgbClr val="231F20"/>
                </a:solidFill>
                <a:latin typeface="Times New Roman"/>
                <a:cs typeface="Times New Roman"/>
              </a:rPr>
              <a:t>pathway.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Purple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inscriptions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refer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to the  enzymes, including geranyl pyrophosphate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synthase (GPPS),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olivetolic acid  cyclase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(OAC),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aromatic prenyltransferase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(PT),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tetrahydrocannabinolic acid 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synthase (THCAS),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cannabidiolic acid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synthase (CBDAS),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and  cannabichromenic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synthase (CBCAS),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that catalyze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reactions. Green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labels  indicate the metabolites. A non-enzymatic conversion,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which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is expedited in  the presence of heat,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spurs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the generation the decarboxylated cannabinoids:  THC, CBD, and CBC. The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figure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is created using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231F20"/>
                </a:solidFill>
                <a:latin typeface="Times New Roman"/>
                <a:cs typeface="Times New Roman"/>
              </a:rPr>
              <a:t>Chemdraw.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74323B-78CD-793F-7797-83F7CDDC3BC1}"/>
              </a:ext>
            </a:extLst>
          </p:cNvPr>
          <p:cNvGrpSpPr/>
          <p:nvPr/>
        </p:nvGrpSpPr>
        <p:grpSpPr>
          <a:xfrm>
            <a:off x="3566160" y="2404872"/>
            <a:ext cx="3093606" cy="3816469"/>
            <a:chOff x="3566160" y="2404872"/>
            <a:chExt cx="3093606" cy="3816469"/>
          </a:xfrm>
        </p:grpSpPr>
        <p:sp>
          <p:nvSpPr>
            <p:cNvPr id="3" name="object 3"/>
            <p:cNvSpPr/>
            <p:nvPr/>
          </p:nvSpPr>
          <p:spPr>
            <a:xfrm>
              <a:off x="3566160" y="2416643"/>
              <a:ext cx="3093606" cy="38046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" name="object 4"/>
            <p:cNvSpPr/>
            <p:nvPr/>
          </p:nvSpPr>
          <p:spPr>
            <a:xfrm>
              <a:off x="5067584" y="3328462"/>
              <a:ext cx="113030" cy="92710"/>
            </a:xfrm>
            <a:custGeom>
              <a:avLst/>
              <a:gdLst/>
              <a:ahLst/>
              <a:cxnLst/>
              <a:rect l="l" t="t" r="r" b="b"/>
              <a:pathLst>
                <a:path w="113029" h="92710">
                  <a:moveTo>
                    <a:pt x="113004" y="92468"/>
                  </a:moveTo>
                  <a:lnTo>
                    <a:pt x="0" y="92468"/>
                  </a:lnTo>
                  <a:lnTo>
                    <a:pt x="0" y="0"/>
                  </a:lnTo>
                  <a:lnTo>
                    <a:pt x="113004" y="0"/>
                  </a:lnTo>
                  <a:lnTo>
                    <a:pt x="113004" y="924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054882" y="3273090"/>
              <a:ext cx="139065" cy="1320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700" b="1" dirty="0">
                  <a:solidFill>
                    <a:srgbClr val="7F3F98"/>
                  </a:solidFill>
                  <a:latin typeface="Times New Roman"/>
                  <a:cs typeface="Times New Roman"/>
                </a:rPr>
                <a:t>PT</a:t>
              </a:r>
              <a:endParaRPr sz="700">
                <a:latin typeface="Times New Roman"/>
                <a:cs typeface="Times New Roman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5879592" y="2404872"/>
              <a:ext cx="287655" cy="137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700" b="1" dirty="0">
                  <a:solidFill>
                    <a:srgbClr val="7E3E97"/>
                  </a:solidFill>
                  <a:latin typeface="Times New Roman"/>
                  <a:cs typeface="Times New Roman"/>
                </a:rPr>
                <a:t>+</a:t>
              </a:r>
              <a:r>
                <a:rPr sz="700" b="1" spc="-140" dirty="0">
                  <a:solidFill>
                    <a:srgbClr val="7E3E97"/>
                  </a:solidFill>
                  <a:latin typeface="Times New Roman"/>
                  <a:cs typeface="Times New Roman"/>
                </a:rPr>
                <a:t> </a:t>
              </a:r>
              <a:r>
                <a:rPr sz="700" b="1" dirty="0">
                  <a:solidFill>
                    <a:srgbClr val="7E3E97"/>
                  </a:solidFill>
                  <a:latin typeface="Times New Roman"/>
                  <a:cs typeface="Times New Roman"/>
                </a:rPr>
                <a:t>TKS</a:t>
              </a:r>
              <a:endParaRPr sz="700" dirty="0">
                <a:latin typeface="Times New Roman"/>
                <a:cs typeface="Times New Roman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8640" y="2098128"/>
            <a:ext cx="1467611" cy="2322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11637" y="4305635"/>
            <a:ext cx="256540" cy="0"/>
          </a:xfrm>
          <a:custGeom>
            <a:avLst/>
            <a:gdLst/>
            <a:ahLst/>
            <a:cxnLst/>
            <a:rect l="l" t="t" r="r" b="b"/>
            <a:pathLst>
              <a:path w="256539">
                <a:moveTo>
                  <a:pt x="256019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23872" y="2098116"/>
            <a:ext cx="1124712" cy="23164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01877" y="4305635"/>
            <a:ext cx="256540" cy="0"/>
          </a:xfrm>
          <a:custGeom>
            <a:avLst/>
            <a:gdLst/>
            <a:ahLst/>
            <a:cxnLst/>
            <a:rect l="l" t="t" r="r" b="b"/>
            <a:pathLst>
              <a:path w="256539">
                <a:moveTo>
                  <a:pt x="256031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59251" y="2098116"/>
            <a:ext cx="915924" cy="23133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31520" y="4305635"/>
            <a:ext cx="256540" cy="0"/>
          </a:xfrm>
          <a:custGeom>
            <a:avLst/>
            <a:gdLst/>
            <a:ahLst/>
            <a:cxnLst/>
            <a:rect l="l" t="t" r="r" b="b"/>
            <a:pathLst>
              <a:path w="256539">
                <a:moveTo>
                  <a:pt x="256032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69252" y="2098128"/>
            <a:ext cx="1149108" cy="23180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0120" y="4305635"/>
            <a:ext cx="256540" cy="0"/>
          </a:xfrm>
          <a:custGeom>
            <a:avLst/>
            <a:gdLst/>
            <a:ahLst/>
            <a:cxnLst/>
            <a:rect l="l" t="t" r="r" b="b"/>
            <a:pathLst>
              <a:path w="256540">
                <a:moveTo>
                  <a:pt x="256019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30552" y="2098128"/>
            <a:ext cx="1379207" cy="23119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118850" y="4305635"/>
            <a:ext cx="256540" cy="0"/>
          </a:xfrm>
          <a:custGeom>
            <a:avLst/>
            <a:gdLst/>
            <a:ahLst/>
            <a:cxnLst/>
            <a:rect l="l" t="t" r="r" b="b"/>
            <a:pathLst>
              <a:path w="256540">
                <a:moveTo>
                  <a:pt x="256031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98591" y="2098128"/>
            <a:ext cx="1458455" cy="23149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24068" y="4305635"/>
            <a:ext cx="256540" cy="0"/>
          </a:xfrm>
          <a:custGeom>
            <a:avLst/>
            <a:gdLst/>
            <a:ahLst/>
            <a:cxnLst/>
            <a:rect l="l" t="t" r="r" b="b"/>
            <a:pathLst>
              <a:path w="256540">
                <a:moveTo>
                  <a:pt x="256031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78223" y="2098116"/>
            <a:ext cx="1409700" cy="231188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66545" y="4305635"/>
            <a:ext cx="256540" cy="0"/>
          </a:xfrm>
          <a:custGeom>
            <a:avLst/>
            <a:gdLst/>
            <a:ahLst/>
            <a:cxnLst/>
            <a:rect l="l" t="t" r="r" b="b"/>
            <a:pathLst>
              <a:path w="256539">
                <a:moveTo>
                  <a:pt x="256019" y="0"/>
                </a:moveTo>
                <a:lnTo>
                  <a:pt x="0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233909" y="5325976"/>
            <a:ext cx="5591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Figure S2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.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Representative pictures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show flower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development over a period of 7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weeks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in  the hemp variety </a:t>
            </a:r>
            <a:r>
              <a:rPr sz="1200" spc="-40" dirty="0">
                <a:solidFill>
                  <a:srgbClr val="231F20"/>
                </a:solidFill>
                <a:latin typeface="Times New Roman"/>
                <a:cs typeface="Times New Roman"/>
              </a:rPr>
              <a:t>CW.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Scale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bar is 2 cm.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Note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that there is barely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flower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tissue developed  one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week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after transition to the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short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day</a:t>
            </a:r>
            <a:r>
              <a:rPr sz="1200" spc="-1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condition.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9455" y="6172200"/>
            <a:ext cx="6079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Figure</a:t>
            </a:r>
            <a:r>
              <a:rPr sz="1200" b="1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S3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.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Real-time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PCR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analysis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of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231F20"/>
                </a:solidFill>
                <a:latin typeface="Times New Roman"/>
                <a:cs typeface="Times New Roman"/>
              </a:rPr>
              <a:t>CBCAS</a:t>
            </a:r>
            <a:r>
              <a:rPr sz="1200" i="1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in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two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231F20"/>
                </a:solidFill>
                <a:latin typeface="Times New Roman"/>
                <a:cs typeface="Times New Roman"/>
              </a:rPr>
              <a:t>C.</a:t>
            </a:r>
            <a:r>
              <a:rPr sz="1200" i="1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i="1" spc="-5" dirty="0">
                <a:solidFill>
                  <a:srgbClr val="231F20"/>
                </a:solidFill>
                <a:latin typeface="Times New Roman"/>
                <a:cs typeface="Times New Roman"/>
              </a:rPr>
              <a:t>sativa</a:t>
            </a:r>
            <a:r>
              <a:rPr sz="1200" i="1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varieties,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CW</a:t>
            </a:r>
            <a:r>
              <a:rPr sz="1200" spc="-4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(A)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and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GG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(B).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Data 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are presented as means ±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SE (n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= 4). ** indicates </a:t>
            </a:r>
            <a:r>
              <a:rPr sz="1200" i="1" dirty="0">
                <a:solidFill>
                  <a:srgbClr val="231F20"/>
                </a:solidFill>
                <a:latin typeface="Times New Roman"/>
                <a:cs typeface="Times New Roman"/>
              </a:rPr>
              <a:t>P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&lt;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0.01.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17894" y="3184860"/>
            <a:ext cx="2963595" cy="26397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80440" y="3184860"/>
            <a:ext cx="3028381" cy="2639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0133" y="3490925"/>
            <a:ext cx="1174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B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37391" y="3490925"/>
            <a:ext cx="1174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4862" y="7315200"/>
            <a:ext cx="5908675" cy="1122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Figure</a:t>
            </a:r>
            <a:r>
              <a:rPr sz="1200" b="1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S4</a:t>
            </a:r>
            <a:r>
              <a:rPr sz="1200" spc="-5" dirty="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sz="12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Total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cannabinoid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content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in</a:t>
            </a:r>
            <a:r>
              <a:rPr sz="1200" spc="-6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White</a:t>
            </a:r>
            <a:r>
              <a:rPr sz="1200" spc="-7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20" dirty="0">
                <a:solidFill>
                  <a:srgbClr val="231F20"/>
                </a:solidFill>
                <a:latin typeface="Times New Roman"/>
                <a:cs typeface="Times New Roman"/>
              </a:rPr>
              <a:t>Tangy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Haze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flowers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over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the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period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of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four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weeks  (a-d) following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application of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MeJA.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The box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whiskers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indicate variability outside the upper  and lower quartiles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(the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upper and lower lines of the box)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(n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=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3). Different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letters indicate 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statistical significance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(</a:t>
            </a:r>
            <a:r>
              <a:rPr sz="1200" i="1" dirty="0">
                <a:solidFill>
                  <a:srgbClr val="231F20"/>
                </a:solidFill>
                <a:latin typeface="Times New Roman"/>
                <a:cs typeface="Times New Roman"/>
              </a:rPr>
              <a:t>P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&lt; 0.05) determined by one-way </a:t>
            </a:r>
            <a:r>
              <a:rPr sz="1200" spc="-35" dirty="0">
                <a:solidFill>
                  <a:srgbClr val="231F20"/>
                </a:solidFill>
                <a:latin typeface="Times New Roman"/>
                <a:cs typeface="Times New Roman"/>
              </a:rPr>
              <a:t>ANOVA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followed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by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Fisher’s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LSD. 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Percentage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data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was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arcsin transformed prior to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statistical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analysis. The untransformed data are  presented.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15152" y="2011912"/>
            <a:ext cx="6444635" cy="51167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0659" y="6248400"/>
            <a:ext cx="45770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Figure S5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.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The comparison of </a:t>
            </a:r>
            <a:r>
              <a:rPr sz="1200" i="1" spc="-5" dirty="0">
                <a:solidFill>
                  <a:srgbClr val="231F20"/>
                </a:solidFill>
                <a:latin typeface="Times New Roman"/>
                <a:cs typeface="Times New Roman"/>
              </a:rPr>
              <a:t>THCAS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expression in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week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1 between CW  and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GG. </a:t>
            </a:r>
            <a:r>
              <a:rPr sz="1200" i="1" spc="-5" dirty="0">
                <a:solidFill>
                  <a:srgbClr val="231F20"/>
                </a:solidFill>
                <a:latin typeface="Times New Roman"/>
                <a:cs typeface="Times New Roman"/>
              </a:rPr>
              <a:t>THCAS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expression is hundreds of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folds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higher in the medical  marijuana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variety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GG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than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that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in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the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hemp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variety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Times New Roman"/>
                <a:cs typeface="Times New Roman"/>
              </a:rPr>
              <a:t>CW.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Data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are</a:t>
            </a:r>
            <a:r>
              <a:rPr sz="1200" spc="-45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presented  as means ± </a:t>
            </a:r>
            <a:r>
              <a:rPr sz="1200" spc="-5" dirty="0">
                <a:solidFill>
                  <a:srgbClr val="231F20"/>
                </a:solidFill>
                <a:latin typeface="Times New Roman"/>
                <a:cs typeface="Times New Roman"/>
              </a:rPr>
              <a:t>SE (n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= 4). * indicates </a:t>
            </a:r>
            <a:r>
              <a:rPr sz="1200" i="1" dirty="0">
                <a:solidFill>
                  <a:srgbClr val="231F20"/>
                </a:solidFill>
                <a:latin typeface="Times New Roman"/>
                <a:cs typeface="Times New Roman"/>
              </a:rPr>
              <a:t>P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&lt;</a:t>
            </a:r>
            <a:r>
              <a:rPr sz="1200" spc="-5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231F20"/>
                </a:solidFill>
                <a:latin typeface="Times New Roman"/>
                <a:cs typeface="Times New Roman"/>
              </a:rPr>
              <a:t>0.05.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E42B1-0B5C-1887-B535-49D737386E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123"/>
          <a:stretch/>
        </p:blipFill>
        <p:spPr>
          <a:xfrm>
            <a:off x="3284054" y="2286000"/>
            <a:ext cx="3490291" cy="3276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429</Words>
  <Application>Microsoft Macintosh PowerPoint</Application>
  <PresentationFormat>Custom</PresentationFormat>
  <Paragraphs>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Supp. data PD</dc:title>
  <cp:lastModifiedBy>Ma, Yi</cp:lastModifiedBy>
  <cp:revision>4</cp:revision>
  <dcterms:created xsi:type="dcterms:W3CDTF">2022-05-17T18:33:13Z</dcterms:created>
  <dcterms:modified xsi:type="dcterms:W3CDTF">2022-05-30T15:31:10Z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2022-01-29T00:00:00Z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2022-05-17T00:00:00Z</vt:filetime>
  </property>
</Properties>
</file>