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602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08C576-3E32-4C4F-AD67-D764A2D7F254}" v="8" dt="2026-05-13T17:54:12.9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ikel, Rebekah (NIH/NHGRI) [E]" userId="20c0d6a4-60db-4ce1-ae9d-87c5ec5746be" providerId="ADAL" clId="{83F75D6C-C71B-40EB-A67A-2E13CA747E39}"/>
    <pc:docChg chg="custSel addSld delSld modSld">
      <pc:chgData name="Waikel, Rebekah (NIH/NHGRI) [E]" userId="20c0d6a4-60db-4ce1-ae9d-87c5ec5746be" providerId="ADAL" clId="{83F75D6C-C71B-40EB-A67A-2E13CA747E39}" dt="2026-05-13T17:59:05.857" v="444" actId="20577"/>
      <pc:docMkLst>
        <pc:docMk/>
      </pc:docMkLst>
      <pc:sldChg chg="del">
        <pc:chgData name="Waikel, Rebekah (NIH/NHGRI) [E]" userId="20c0d6a4-60db-4ce1-ae9d-87c5ec5746be" providerId="ADAL" clId="{83F75D6C-C71B-40EB-A67A-2E13CA747E39}" dt="2026-05-13T17:22:40.246" v="92" actId="2696"/>
        <pc:sldMkLst>
          <pc:docMk/>
          <pc:sldMk cId="2092212918" sldId="256"/>
        </pc:sldMkLst>
      </pc:sldChg>
      <pc:sldChg chg="addSp modSp mod">
        <pc:chgData name="Waikel, Rebekah (NIH/NHGRI) [E]" userId="20c0d6a4-60db-4ce1-ae9d-87c5ec5746be" providerId="ADAL" clId="{83F75D6C-C71B-40EB-A67A-2E13CA747E39}" dt="2026-05-13T17:53:58.631" v="396" actId="1076"/>
        <pc:sldMkLst>
          <pc:docMk/>
          <pc:sldMk cId="2495994963" sldId="257"/>
        </pc:sldMkLst>
        <pc:spChg chg="add mod">
          <ac:chgData name="Waikel, Rebekah (NIH/NHGRI) [E]" userId="20c0d6a4-60db-4ce1-ae9d-87c5ec5746be" providerId="ADAL" clId="{83F75D6C-C71B-40EB-A67A-2E13CA747E39}" dt="2026-05-13T17:53:58.631" v="396" actId="1076"/>
          <ac:spMkLst>
            <pc:docMk/>
            <pc:sldMk cId="2495994963" sldId="257"/>
            <ac:spMk id="3" creationId="{4DE92067-A6AF-9B5A-0764-0D8BF3344A0F}"/>
          </ac:spMkLst>
        </pc:spChg>
        <pc:spChg chg="mod">
          <ac:chgData name="Waikel, Rebekah (NIH/NHGRI) [E]" userId="20c0d6a4-60db-4ce1-ae9d-87c5ec5746be" providerId="ADAL" clId="{83F75D6C-C71B-40EB-A67A-2E13CA747E39}" dt="2026-05-13T17:53:03.798" v="388" actId="255"/>
          <ac:spMkLst>
            <pc:docMk/>
            <pc:sldMk cId="2495994963" sldId="257"/>
            <ac:spMk id="7" creationId="{A5668EAD-3B3D-4AD5-C5A3-113EA2964313}"/>
          </ac:spMkLst>
        </pc:spChg>
        <pc:spChg chg="add mod">
          <ac:chgData name="Waikel, Rebekah (NIH/NHGRI) [E]" userId="20c0d6a4-60db-4ce1-ae9d-87c5ec5746be" providerId="ADAL" clId="{83F75D6C-C71B-40EB-A67A-2E13CA747E39}" dt="2026-05-13T17:53:22.037" v="392" actId="113"/>
          <ac:spMkLst>
            <pc:docMk/>
            <pc:sldMk cId="2495994963" sldId="257"/>
            <ac:spMk id="8" creationId="{F2225910-CA6F-03EC-989C-5E8AF43A6328}"/>
          </ac:spMkLst>
        </pc:spChg>
        <pc:graphicFrameChg chg="mod">
          <ac:chgData name="Waikel, Rebekah (NIH/NHGRI) [E]" userId="20c0d6a4-60db-4ce1-ae9d-87c5ec5746be" providerId="ADAL" clId="{83F75D6C-C71B-40EB-A67A-2E13CA747E39}" dt="2026-05-13T17:53:11.113" v="389" actId="255"/>
          <ac:graphicFrameMkLst>
            <pc:docMk/>
            <pc:sldMk cId="2495994963" sldId="257"/>
            <ac:graphicFrameMk id="6" creationId="{D8397911-4D70-3E7C-7165-F3C7F4EAFA37}"/>
          </ac:graphicFrameMkLst>
        </pc:graphicFrameChg>
      </pc:sldChg>
      <pc:sldChg chg="addSp modSp add mod">
        <pc:chgData name="Waikel, Rebekah (NIH/NHGRI) [E]" userId="20c0d6a4-60db-4ce1-ae9d-87c5ec5746be" providerId="ADAL" clId="{83F75D6C-C71B-40EB-A67A-2E13CA747E39}" dt="2026-05-13T17:59:05.857" v="444" actId="20577"/>
        <pc:sldMkLst>
          <pc:docMk/>
          <pc:sldMk cId="715740051" sldId="602"/>
        </pc:sldMkLst>
        <pc:spChg chg="add mod">
          <ac:chgData name="Waikel, Rebekah (NIH/NHGRI) [E]" userId="20c0d6a4-60db-4ce1-ae9d-87c5ec5746be" providerId="ADAL" clId="{83F75D6C-C71B-40EB-A67A-2E13CA747E39}" dt="2026-05-13T17:55:03.783" v="428" actId="1076"/>
          <ac:spMkLst>
            <pc:docMk/>
            <pc:sldMk cId="715740051" sldId="602"/>
            <ac:spMk id="3" creationId="{E9ADB33D-55E5-AB50-BE2B-92EA5D661CC0}"/>
          </ac:spMkLst>
        </pc:spChg>
        <pc:spChg chg="mod">
          <ac:chgData name="Waikel, Rebekah (NIH/NHGRI) [E]" userId="20c0d6a4-60db-4ce1-ae9d-87c5ec5746be" providerId="ADAL" clId="{83F75D6C-C71B-40EB-A67A-2E13CA747E39}" dt="2026-05-13T17:59:05.857" v="444" actId="20577"/>
          <ac:spMkLst>
            <pc:docMk/>
            <pc:sldMk cId="715740051" sldId="602"/>
            <ac:spMk id="9" creationId="{F9666AE8-243F-FA12-4648-8436F03C8974}"/>
          </ac:spMkLst>
        </pc:spChg>
        <pc:graphicFrameChg chg="mod">
          <ac:chgData name="Waikel, Rebekah (NIH/NHGRI) [E]" userId="20c0d6a4-60db-4ce1-ae9d-87c5ec5746be" providerId="ADAL" clId="{83F75D6C-C71B-40EB-A67A-2E13CA747E39}" dt="2026-05-13T17:54:58.179" v="427" actId="1036"/>
          <ac:graphicFrameMkLst>
            <pc:docMk/>
            <pc:sldMk cId="715740051" sldId="602"/>
            <ac:graphicFrameMk id="7" creationId="{56188EA8-2E9A-73FA-1F66-C963CAA61077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nih.sharepoint.com/sites/NHGRI-MedicalGenomicsUnit/Shared%20Documents/General/Chatbot%20Survey/Chatbot%20Survey%20Analysis_7_202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nih.sharepoint.com/sites/NHGRI-MedicalGenomicsUnit/Shared%20Documents/General/Chatbot%20Survey/Chatbot%20Survey%20Analysis_7_2025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'general chatbots use'!$J$225:$P$225</c:f>
              <c:strCache>
                <c:ptCount val="7"/>
                <c:pt idx="0">
                  <c:v>ChatGPT</c:v>
                </c:pt>
                <c:pt idx="1">
                  <c:v>Google Gemini</c:v>
                </c:pt>
                <c:pt idx="2">
                  <c:v>Microsoft Copilot</c:v>
                </c:pt>
                <c:pt idx="3">
                  <c:v>MetaAI/Llama</c:v>
                </c:pt>
                <c:pt idx="4">
                  <c:v>Claude</c:v>
                </c:pt>
                <c:pt idx="5">
                  <c:v>Perplexity</c:v>
                </c:pt>
                <c:pt idx="6">
                  <c:v>Other </c:v>
                </c:pt>
              </c:strCache>
            </c:strRef>
          </c:cat>
          <c:val>
            <c:numRef>
              <c:f>'general chatbots use'!$J$226:$P$226</c:f>
              <c:numCache>
                <c:formatCode>General</c:formatCode>
                <c:ptCount val="7"/>
                <c:pt idx="0">
                  <c:v>155</c:v>
                </c:pt>
                <c:pt idx="1">
                  <c:v>42</c:v>
                </c:pt>
                <c:pt idx="2">
                  <c:v>25</c:v>
                </c:pt>
                <c:pt idx="3">
                  <c:v>14</c:v>
                </c:pt>
                <c:pt idx="4">
                  <c:v>11</c:v>
                </c:pt>
                <c:pt idx="5">
                  <c:v>9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49-4512-BCD0-9F153686581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19878408"/>
        <c:axId val="2061583880"/>
      </c:barChart>
      <c:catAx>
        <c:axId val="12198784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/>
                  <a:t>General Chatbots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1583880"/>
        <c:crosses val="autoZero"/>
        <c:auto val="1"/>
        <c:lblAlgn val="ctr"/>
        <c:lblOffset val="100"/>
        <c:noMultiLvlLbl val="0"/>
      </c:catAx>
      <c:valAx>
        <c:axId val="2061583880"/>
        <c:scaling>
          <c:orientation val="minMax"/>
          <c:max val="1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Number of Participants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9878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'New Education'!$M$219</c:f>
              <c:strCache>
                <c:ptCount val="1"/>
                <c:pt idx="0">
                  <c:v>Students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  <a:effectLst/>
          </c:spPr>
          <c:invertIfNegative val="0"/>
          <c:cat>
            <c:strRef>
              <c:f>'New Education'!$N$218:$Q$218</c:f>
              <c:strCache>
                <c:ptCount val="4"/>
                <c:pt idx="0">
                  <c:v>Yes</c:v>
                </c:pt>
                <c:pt idx="1">
                  <c:v>No</c:v>
                </c:pt>
                <c:pt idx="2">
                  <c:v>Maybe in future</c:v>
                </c:pt>
                <c:pt idx="3">
                  <c:v>Unsure</c:v>
                </c:pt>
              </c:strCache>
            </c:strRef>
          </c:cat>
          <c:val>
            <c:numRef>
              <c:f>'New Education'!$N$219:$Q$219</c:f>
              <c:numCache>
                <c:formatCode>0%</c:formatCode>
                <c:ptCount val="4"/>
                <c:pt idx="0">
                  <c:v>0.28000000000000003</c:v>
                </c:pt>
                <c:pt idx="1">
                  <c:v>0.06</c:v>
                </c:pt>
                <c:pt idx="2">
                  <c:v>0.57999999999999996</c:v>
                </c:pt>
                <c:pt idx="3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F5-44DB-971D-0F7E82C2D1B2}"/>
            </c:ext>
          </c:extLst>
        </c:ser>
        <c:ser>
          <c:idx val="1"/>
          <c:order val="1"/>
          <c:tx>
            <c:strRef>
              <c:f>'New Education'!$M$220</c:f>
              <c:strCache>
                <c:ptCount val="1"/>
                <c:pt idx="0">
                  <c:v>GCs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70C0"/>
              </a:solidFill>
            </a:ln>
            <a:effectLst/>
          </c:spPr>
          <c:invertIfNegative val="0"/>
          <c:cat>
            <c:strRef>
              <c:f>'New Education'!$N$218:$Q$218</c:f>
              <c:strCache>
                <c:ptCount val="4"/>
                <c:pt idx="0">
                  <c:v>Yes</c:v>
                </c:pt>
                <c:pt idx="1">
                  <c:v>No</c:v>
                </c:pt>
                <c:pt idx="2">
                  <c:v>Maybe in future</c:v>
                </c:pt>
                <c:pt idx="3">
                  <c:v>Unsure</c:v>
                </c:pt>
              </c:strCache>
            </c:strRef>
          </c:cat>
          <c:val>
            <c:numRef>
              <c:f>'New Education'!$N$220:$Q$220</c:f>
              <c:numCache>
                <c:formatCode>0.00%</c:formatCode>
                <c:ptCount val="4"/>
                <c:pt idx="0">
                  <c:v>0.372</c:v>
                </c:pt>
                <c:pt idx="1">
                  <c:v>4.8000000000000001E-2</c:v>
                </c:pt>
                <c:pt idx="2">
                  <c:v>0.45600000000000002</c:v>
                </c:pt>
                <c:pt idx="3">
                  <c:v>0.124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F5-44DB-971D-0F7E82C2D1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99534080"/>
        <c:axId val="1899525920"/>
      </c:barChart>
      <c:catAx>
        <c:axId val="1899534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99525920"/>
        <c:crosses val="autoZero"/>
        <c:auto val="1"/>
        <c:lblAlgn val="ctr"/>
        <c:lblOffset val="100"/>
        <c:noMultiLvlLbl val="0"/>
      </c:catAx>
      <c:valAx>
        <c:axId val="189952592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9953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9E8307-62B3-4E22-BBB2-BCECE0E92234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C6597E-8F16-49EF-B69A-28A12745E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532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B6356B-3F64-4F07-9F96-ABE6B1C0221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000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867E9-F6B2-63C6-B9ED-FF0E919EED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3F2A58-3383-4642-ADCD-2451B7311E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373E4D-88D8-044F-252D-AE66135A2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5EF04-EA9A-4A8C-B3F6-24A425BE39D0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1888C-046E-CB65-2486-64E81320C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82DB82-7969-36CD-FFB1-4C592ED6F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16118-7555-4EF1-9739-111A3A02B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664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ED02B-41B6-F8A8-D555-3C79B4684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38FCE-AEF8-BA85-5C1F-6D0B3B5D5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A0418B-89D3-0701-8891-77E7F6F66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5EF04-EA9A-4A8C-B3F6-24A425BE39D0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CE6B71-45FA-776F-877A-D8C2AB0EE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8D013C-E6E4-10E8-3767-70C4470C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16118-7555-4EF1-9739-111A3A02B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587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4A4FD-A5B3-AFDB-7EB8-9CEEB74F6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E8ECD-C414-9454-5C4F-173C78FA6D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880C5A-C9E0-CB0F-B0DF-57FA0B862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5EF04-EA9A-4A8C-B3F6-24A425BE39D0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77628-8E53-21D6-F90F-48BD4E5C9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B42242-79F7-5100-C3C1-D8171A4B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16118-7555-4EF1-9739-111A3A02B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8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56337-D164-5606-1CC0-70DFC1591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2C1C9-13E3-885E-507B-13DA7E3697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DE8B29-1D7C-32FF-354D-51EC1A50B0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BAD47C-3C87-6AA3-66EA-41D4B3336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5EF04-EA9A-4A8C-B3F6-24A425BE39D0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A17180-FBCA-5360-A05C-6B93A80BE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CBD6C9-CDE7-D575-5753-AEBF1DA20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16118-7555-4EF1-9739-111A3A02B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683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BF808-8658-6AFD-8C73-41AD6E46A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C09F52-1A1C-4A32-DE94-F2058D6D22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264162-1113-149B-69CF-B43946FE09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F50496-40AC-2030-6975-238AE83788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2A4793-15EB-B6A8-5F0D-754D945916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C8B868-043C-513F-45FF-DD3B6CFB9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5EF04-EA9A-4A8C-B3F6-24A425BE39D0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9E04B4-FC2C-C90A-D484-42816AC05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428BA1-3521-5965-5384-A83E37E14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16118-7555-4EF1-9739-111A3A02B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76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84211-FB1E-3B5A-6EC9-B59BF824C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67F0F7-E7C3-C4DE-CE77-B09F55AF4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5EF04-EA9A-4A8C-B3F6-24A425BE39D0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2AB955-CE07-06F8-B2A3-98149F43E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14EB0D-9DDD-8D43-36B2-114485D2A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16118-7555-4EF1-9739-111A3A02B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66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EE98E-22F9-B203-B297-124D0F8C8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5EF04-EA9A-4A8C-B3F6-24A425BE39D0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324F9D-E1F9-24C3-E448-344735F1B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94B25-14A5-7DB1-2B46-F2CCBF6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16118-7555-4EF1-9739-111A3A02B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046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B9A2F-57CA-4657-E953-F8312C303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925C6-195D-292D-9161-39E59D5EDD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033A9F-28D9-9D31-9A4F-EDFC9B2F39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3EB122-25A8-EAEF-968E-53E175734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5EF04-EA9A-4A8C-B3F6-24A425BE39D0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91E06A-56D4-7409-7DA5-6510A3361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3DEC53-43E4-D8EE-6B81-4A2192A28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16118-7555-4EF1-9739-111A3A02B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511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4F53A-8124-6E10-B955-4F7D0E82E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3C32ED-7FFD-9818-793A-EEA2224FAE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940FE-B323-CD0C-CA13-B6011FD043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90C3B4-A45B-CC53-AF2D-EB630A2EE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5EF04-EA9A-4A8C-B3F6-24A425BE39D0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2FD694-3F53-F637-4A94-CDBF9B2E3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ACF24A-1CDA-50AC-FB43-E234E4A38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16118-7555-4EF1-9739-111A3A02B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43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C11D6-88C6-DE2B-42DC-F157F8767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57F454-C8A7-DFD1-659C-CA8711F0D7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88C8E9-AC68-CC1E-779C-78C511ED4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5EF04-EA9A-4A8C-B3F6-24A425BE39D0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46232-75E0-63F2-89F2-7A9B5DE4A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380D1-EEDF-B97C-E871-B6D44AEB4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16118-7555-4EF1-9739-111A3A02B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593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2D131E-DF00-A52C-D0AA-FDB00BED9D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AC6952-A920-405C-04B5-67EFF6AB5A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B1823B-22F3-E9F9-F402-A0799AC05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5EF04-EA9A-4A8C-B3F6-24A425BE39D0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EA105-1CF5-4DF4-0C5A-1C8AE7E51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E4E44-2136-BFAE-1156-1965F42E0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16118-7555-4EF1-9739-111A3A02B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682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8FE6C4-A93D-D324-70D2-2048A5E68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EDF18-0232-CC49-D7BC-04C51CFAF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F93DCB-F279-78F0-EB9B-BCF66A06AD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A5EF04-EA9A-4A8C-B3F6-24A425BE39D0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F8C5DB-86A2-77B2-2A86-2E8B38B022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8E40D-64C0-B775-4B45-2B510B22A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F16118-7555-4EF1-9739-111A3A02BC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913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6188EA8-2E9A-73FA-1F66-C963CAA61077}"/>
              </a:ext>
              <a:ext uri="{147F2762-F138-4A5C-976F-8EAC2B608ADB}">
                <a16:predDERef xmlns:a16="http://schemas.microsoft.com/office/drawing/2014/main" pred="{B3579EB4-A800-D7F0-EAC9-1DEC2B4E41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0512107"/>
              </p:ext>
            </p:extLst>
          </p:nvPr>
        </p:nvGraphicFramePr>
        <p:xfrm>
          <a:off x="1173112" y="439376"/>
          <a:ext cx="9317908" cy="5597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F9666AE8-243F-FA12-4648-8436F03C8974}"/>
              </a:ext>
            </a:extLst>
          </p:cNvPr>
          <p:cNvSpPr txBox="1"/>
          <p:nvPr/>
        </p:nvSpPr>
        <p:spPr>
          <a:xfrm>
            <a:off x="454161" y="6079442"/>
            <a:ext cx="11283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Supplemental Figure 1. </a:t>
            </a:r>
            <a:r>
              <a:rPr lang="en-US" sz="1400" b="1"/>
              <a:t>Most Common Chatbot Models </a:t>
            </a:r>
            <a:r>
              <a:rPr lang="en-US" sz="1400" b="1" dirty="0"/>
              <a:t>U</a:t>
            </a:r>
            <a:r>
              <a:rPr lang="en-US" sz="1400" b="1"/>
              <a:t>sed by Survey </a:t>
            </a:r>
            <a:r>
              <a:rPr lang="en-US" sz="1400" b="1" dirty="0"/>
              <a:t>P</a:t>
            </a:r>
            <a:r>
              <a:rPr lang="en-US" sz="1400" b="1"/>
              <a:t>articipants</a:t>
            </a:r>
            <a:r>
              <a:rPr lang="en-US" sz="1400" dirty="0"/>
              <a:t>. Other models reported included Snapchat My AI and </a:t>
            </a:r>
            <a:r>
              <a:rPr lang="en-US" sz="1400" dirty="0" err="1"/>
              <a:t>NotebookLM</a:t>
            </a:r>
            <a:r>
              <a:rPr lang="en-US" sz="1400" dirty="0"/>
              <a:t>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ADB33D-55E5-AB50-BE2B-92EA5D661CC0}"/>
              </a:ext>
            </a:extLst>
          </p:cNvPr>
          <p:cNvSpPr txBox="1"/>
          <p:nvPr/>
        </p:nvSpPr>
        <p:spPr>
          <a:xfrm>
            <a:off x="3048000" y="135327"/>
            <a:ext cx="78135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Most Common </a:t>
            </a:r>
            <a:r>
              <a:rPr lang="en-US" b="1" dirty="0"/>
              <a:t>C</a:t>
            </a:r>
            <a:r>
              <a:rPr lang="en-US" sz="1800" b="1" dirty="0"/>
              <a:t>hatbot Models </a:t>
            </a:r>
            <a:r>
              <a:rPr lang="en-US" b="1" dirty="0"/>
              <a:t>U</a:t>
            </a:r>
            <a:r>
              <a:rPr lang="en-US" sz="1800" b="1" dirty="0"/>
              <a:t>sed by Survey </a:t>
            </a:r>
            <a:r>
              <a:rPr lang="en-US" b="1" dirty="0"/>
              <a:t>P</a:t>
            </a:r>
            <a:r>
              <a:rPr lang="en-US" sz="1800" b="1" dirty="0"/>
              <a:t>articipants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740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8397911-4D70-3E7C-7165-F3C7F4EAFA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4307544"/>
              </p:ext>
            </p:extLst>
          </p:nvPr>
        </p:nvGraphicFramePr>
        <p:xfrm>
          <a:off x="2389239" y="1101213"/>
          <a:ext cx="8386916" cy="5004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5668EAD-3B3D-4AD5-C5A3-113EA2964313}"/>
              </a:ext>
            </a:extLst>
          </p:cNvPr>
          <p:cNvSpPr txBox="1"/>
          <p:nvPr/>
        </p:nvSpPr>
        <p:spPr>
          <a:xfrm>
            <a:off x="658760" y="6007510"/>
            <a:ext cx="11198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Supplemental Figure 2. Should Clinical Genetics Chatbots be Added to the Genetic Counseling Curriculum? </a:t>
            </a:r>
            <a:r>
              <a:rPr lang="en-US" sz="1400" dirty="0"/>
              <a:t>Genetic counseling students (n=50) and genetic counselors (GC; n=145) responded to this question with one of four answers displayed above.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225910-CA6F-03EC-989C-5E8AF43A6328}"/>
              </a:ext>
            </a:extLst>
          </p:cNvPr>
          <p:cNvSpPr txBox="1"/>
          <p:nvPr/>
        </p:nvSpPr>
        <p:spPr>
          <a:xfrm rot="16200000">
            <a:off x="265470" y="2275527"/>
            <a:ext cx="3411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Percent</a:t>
            </a:r>
            <a:r>
              <a:rPr lang="en-US" sz="1200" b="1" dirty="0"/>
              <a:t> of Participants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E92067-A6AF-9B5A-0764-0D8BF3344A0F}"/>
              </a:ext>
            </a:extLst>
          </p:cNvPr>
          <p:cNvSpPr txBox="1"/>
          <p:nvPr/>
        </p:nvSpPr>
        <p:spPr>
          <a:xfrm>
            <a:off x="2064774" y="382836"/>
            <a:ext cx="90358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Should Clinical Genetics Chatbots be Added to the Genetic Counseling Curriculum?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994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167CF01DBF90498E7A526AA8CF1A8C" ma:contentTypeVersion="19" ma:contentTypeDescription="Create a new document." ma:contentTypeScope="" ma:versionID="b07d17b189cf4eeb46f04464d438dc13">
  <xsd:schema xmlns:xsd="http://www.w3.org/2001/XMLSchema" xmlns:xs="http://www.w3.org/2001/XMLSchema" xmlns:p="http://schemas.microsoft.com/office/2006/metadata/properties" xmlns:ns2="8b25db39-86db-462c-bb85-f3ea4045ad49" xmlns:ns3="f4d5f980-7402-491b-a3c1-a3298e9cc04b" targetNamespace="http://schemas.microsoft.com/office/2006/metadata/properties" ma:root="true" ma:fieldsID="418b912d2b72a97676cc3375d13ad1ed" ns2:_="" ns3:_="">
    <xsd:import namespace="8b25db39-86db-462c-bb85-f3ea4045ad49"/>
    <xsd:import namespace="f4d5f980-7402-491b-a3c1-a3298e9cc0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25db39-86db-462c-bb85-f3ea4045ad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8ce9f98e-9ad5-43de-b59a-72d7e946aa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d5f980-7402-491b-a3c1-a3298e9cc04b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8da89cc3-c9c0-4fe8-8b9b-fe75d8943836}" ma:internalName="TaxCatchAll" ma:showField="CatchAllData" ma:web="f4d5f980-7402-491b-a3c1-a3298e9cc04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25db39-86db-462c-bb85-f3ea4045ad49">
      <Terms xmlns="http://schemas.microsoft.com/office/infopath/2007/PartnerControls"/>
    </lcf76f155ced4ddcb4097134ff3c332f>
    <TaxCatchAll xmlns="f4d5f980-7402-491b-a3c1-a3298e9cc04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F1E133-6541-4A7E-A0DE-8230C1F182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25db39-86db-462c-bb85-f3ea4045ad49"/>
    <ds:schemaRef ds:uri="f4d5f980-7402-491b-a3c1-a3298e9cc0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805FABE-ED5A-485C-90EE-48C6A0A2BF76}">
  <ds:schemaRefs>
    <ds:schemaRef ds:uri="8b25db39-86db-462c-bb85-f3ea4045ad49"/>
    <ds:schemaRef ds:uri="http://www.w3.org/XML/1998/namespace"/>
    <ds:schemaRef ds:uri="f4d5f980-7402-491b-a3c1-a3298e9cc04b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D2F8A68E-0DB9-4801-AE23-8614A1370A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98</Words>
  <Application>Microsoft Office PowerPoint</Application>
  <PresentationFormat>Widescreen</PresentationFormat>
  <Paragraphs>8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>NHGRI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Waikel, Rebekah (NIH/NHGRI) [E]</dc:creator>
  <cp:lastModifiedBy>Waikel, Rebekah (NIH/NHGRI) [E]</cp:lastModifiedBy>
  <cp:revision>1</cp:revision>
  <dcterms:created xsi:type="dcterms:W3CDTF">2026-04-30T21:20:12Z</dcterms:created>
  <dcterms:modified xsi:type="dcterms:W3CDTF">2026-05-13T17:59:13Z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0x010100D8167CF01DBF90498E7A526AA8CF1A8C</vt:lpwstr>
  </property>
  <property fmtid="{D5CDD505-2E9C-101B-9397-08002B2CF9AE}" pid="3" name="MediaServiceImageTags">
    <vt:lpwstr/>
  </property>
</Properties>
</file>