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
  </p:notesMasterIdLst>
  <p:sldIdLst>
    <p:sldId id="257" r:id="rId2"/>
    <p:sldId id="256" r:id="rId3"/>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13"/>
    <p:restoredTop sz="86483"/>
  </p:normalViewPr>
  <p:slideViewPr>
    <p:cSldViewPr snapToGrid="0" snapToObjects="1">
      <p:cViewPr varScale="1">
        <p:scale>
          <a:sx n="61" d="100"/>
          <a:sy n="61" d="100"/>
        </p:scale>
        <p:origin x="3840" y="216"/>
      </p:cViewPr>
      <p:guideLst/>
    </p:cSldViewPr>
  </p:slideViewPr>
  <p:outlineViewPr>
    <p:cViewPr>
      <p:scale>
        <a:sx n="33" d="100"/>
        <a:sy n="33" d="100"/>
      </p:scale>
      <p:origin x="0" y="0"/>
    </p:cViewPr>
  </p:outlineViewPr>
  <p:notesTextViewPr>
    <p:cViewPr>
      <p:scale>
        <a:sx n="20" d="100"/>
        <a:sy n="20" d="100"/>
      </p:scale>
      <p:origin x="0" y="0"/>
    </p:cViewPr>
  </p:notesTextViewPr>
  <p:sorterViewPr>
    <p:cViewPr>
      <p:scale>
        <a:sx n="59" d="100"/>
        <a:sy n="5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08ABA5-38F6-9C4F-AA9A-623C5DB25A9F}" type="datetimeFigureOut">
              <a:rPr lang="en-US" smtClean="0"/>
              <a:t>7/8/25</a:t>
            </a:fld>
            <a:endParaRPr lang="en-US"/>
          </a:p>
        </p:txBody>
      </p:sp>
      <p:sp>
        <p:nvSpPr>
          <p:cNvPr id="4" name="Slide Image Placeholder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A90428-DD9D-7641-98E4-220BB48B33DE}" type="slidenum">
              <a:rPr lang="en-US" smtClean="0"/>
              <a:t>‹#›</a:t>
            </a:fld>
            <a:endParaRPr lang="en-US"/>
          </a:p>
        </p:txBody>
      </p:sp>
    </p:spTree>
    <p:extLst>
      <p:ext uri="{BB962C8B-B14F-4D97-AF65-F5344CB8AC3E}">
        <p14:creationId xmlns:p14="http://schemas.microsoft.com/office/powerpoint/2010/main" val="728191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D75E0F4-8BEE-594C-91ED-B80D1EB45961}" type="datetimeFigureOut">
              <a:rPr lang="en-US" smtClean="0"/>
              <a:t>7/8/25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0A7186-F422-4148-99F0-22F38181A5D6}" type="slidenum">
              <a:rPr lang="en-US" smtClean="0"/>
              <a:t>‹#›</a:t>
            </a:fld>
            <a:endParaRPr lang="en-US"/>
          </a:p>
        </p:txBody>
      </p:sp>
    </p:spTree>
    <p:extLst>
      <p:ext uri="{BB962C8B-B14F-4D97-AF65-F5344CB8AC3E}">
        <p14:creationId xmlns:p14="http://schemas.microsoft.com/office/powerpoint/2010/main" val="3830068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D75E0F4-8BEE-594C-91ED-B80D1EB45961}" type="datetimeFigureOut">
              <a:rPr lang="en-US" smtClean="0"/>
              <a:t>7/8/25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0A7186-F422-4148-99F0-22F38181A5D6}" type="slidenum">
              <a:rPr lang="en-US" smtClean="0"/>
              <a:t>‹#›</a:t>
            </a:fld>
            <a:endParaRPr lang="en-US"/>
          </a:p>
        </p:txBody>
      </p:sp>
    </p:spTree>
    <p:extLst>
      <p:ext uri="{BB962C8B-B14F-4D97-AF65-F5344CB8AC3E}">
        <p14:creationId xmlns:p14="http://schemas.microsoft.com/office/powerpoint/2010/main" val="4033169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D75E0F4-8BEE-594C-91ED-B80D1EB45961}" type="datetimeFigureOut">
              <a:rPr lang="en-US" smtClean="0"/>
              <a:t>7/8/25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0A7186-F422-4148-99F0-22F38181A5D6}" type="slidenum">
              <a:rPr lang="en-US" smtClean="0"/>
              <a:t>‹#›</a:t>
            </a:fld>
            <a:endParaRPr lang="en-US"/>
          </a:p>
        </p:txBody>
      </p:sp>
    </p:spTree>
    <p:extLst>
      <p:ext uri="{BB962C8B-B14F-4D97-AF65-F5344CB8AC3E}">
        <p14:creationId xmlns:p14="http://schemas.microsoft.com/office/powerpoint/2010/main" val="1130910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D75E0F4-8BEE-594C-91ED-B80D1EB45961}" type="datetimeFigureOut">
              <a:rPr lang="en-US" smtClean="0"/>
              <a:t>7/8/25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0A7186-F422-4148-99F0-22F38181A5D6}" type="slidenum">
              <a:rPr lang="en-US" smtClean="0"/>
              <a:t>‹#›</a:t>
            </a:fld>
            <a:endParaRPr lang="en-US"/>
          </a:p>
        </p:txBody>
      </p:sp>
    </p:spTree>
    <p:extLst>
      <p:ext uri="{BB962C8B-B14F-4D97-AF65-F5344CB8AC3E}">
        <p14:creationId xmlns:p14="http://schemas.microsoft.com/office/powerpoint/2010/main" val="2369581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D75E0F4-8BEE-594C-91ED-B80D1EB45961}" type="datetimeFigureOut">
              <a:rPr lang="en-US" smtClean="0"/>
              <a:t>7/8/25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0A7186-F422-4148-99F0-22F38181A5D6}" type="slidenum">
              <a:rPr lang="en-US" smtClean="0"/>
              <a:t>‹#›</a:t>
            </a:fld>
            <a:endParaRPr lang="en-US"/>
          </a:p>
        </p:txBody>
      </p:sp>
    </p:spTree>
    <p:extLst>
      <p:ext uri="{BB962C8B-B14F-4D97-AF65-F5344CB8AC3E}">
        <p14:creationId xmlns:p14="http://schemas.microsoft.com/office/powerpoint/2010/main" val="3488963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D75E0F4-8BEE-594C-91ED-B80D1EB45961}" type="datetimeFigureOut">
              <a:rPr lang="en-US" smtClean="0"/>
              <a:t>7/8/25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0A7186-F422-4148-99F0-22F38181A5D6}" type="slidenum">
              <a:rPr lang="en-US" smtClean="0"/>
              <a:t>‹#›</a:t>
            </a:fld>
            <a:endParaRPr lang="en-US"/>
          </a:p>
        </p:txBody>
      </p:sp>
    </p:spTree>
    <p:extLst>
      <p:ext uri="{BB962C8B-B14F-4D97-AF65-F5344CB8AC3E}">
        <p14:creationId xmlns:p14="http://schemas.microsoft.com/office/powerpoint/2010/main" val="1653594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75E0F4-8BEE-594C-91ED-B80D1EB45961}" type="datetimeFigureOut">
              <a:rPr lang="en-US" smtClean="0"/>
              <a:t>7/8/25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0A7186-F422-4148-99F0-22F38181A5D6}" type="slidenum">
              <a:rPr lang="en-US" smtClean="0"/>
              <a:t>‹#›</a:t>
            </a:fld>
            <a:endParaRPr lang="en-US"/>
          </a:p>
        </p:txBody>
      </p:sp>
    </p:spTree>
    <p:extLst>
      <p:ext uri="{BB962C8B-B14F-4D97-AF65-F5344CB8AC3E}">
        <p14:creationId xmlns:p14="http://schemas.microsoft.com/office/powerpoint/2010/main" val="363800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1D75E0F4-8BEE-594C-91ED-B80D1EB45961}" type="datetimeFigureOut">
              <a:rPr lang="en-US" smtClean="0"/>
              <a:t>7/8/25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0A7186-F422-4148-99F0-22F38181A5D6}" type="slidenum">
              <a:rPr lang="en-US" smtClean="0"/>
              <a:t>‹#›</a:t>
            </a:fld>
            <a:endParaRPr lang="en-US"/>
          </a:p>
        </p:txBody>
      </p:sp>
    </p:spTree>
    <p:extLst>
      <p:ext uri="{BB962C8B-B14F-4D97-AF65-F5344CB8AC3E}">
        <p14:creationId xmlns:p14="http://schemas.microsoft.com/office/powerpoint/2010/main" val="3537981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1D75E0F4-8BEE-594C-91ED-B80D1EB45961}" type="datetimeFigureOut">
              <a:rPr lang="en-US" smtClean="0"/>
              <a:t>7/8/25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0A7186-F422-4148-99F0-22F38181A5D6}" type="slidenum">
              <a:rPr lang="en-US" smtClean="0"/>
              <a:t>‹#›</a:t>
            </a:fld>
            <a:endParaRPr lang="en-US"/>
          </a:p>
        </p:txBody>
      </p:sp>
    </p:spTree>
    <p:extLst>
      <p:ext uri="{BB962C8B-B14F-4D97-AF65-F5344CB8AC3E}">
        <p14:creationId xmlns:p14="http://schemas.microsoft.com/office/powerpoint/2010/main" val="3845225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D75E0F4-8BEE-594C-91ED-B80D1EB45961}" type="datetimeFigureOut">
              <a:rPr lang="en-US" smtClean="0"/>
              <a:t>7/8/25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0A7186-F422-4148-99F0-22F38181A5D6}" type="slidenum">
              <a:rPr lang="en-US" smtClean="0"/>
              <a:t>‹#›</a:t>
            </a:fld>
            <a:endParaRPr lang="en-US"/>
          </a:p>
        </p:txBody>
      </p:sp>
    </p:spTree>
    <p:extLst>
      <p:ext uri="{BB962C8B-B14F-4D97-AF65-F5344CB8AC3E}">
        <p14:creationId xmlns:p14="http://schemas.microsoft.com/office/powerpoint/2010/main" val="3460298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D75E0F4-8BEE-594C-91ED-B80D1EB45961}" type="datetimeFigureOut">
              <a:rPr lang="en-US" smtClean="0"/>
              <a:t>7/8/25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0A7186-F422-4148-99F0-22F38181A5D6}" type="slidenum">
              <a:rPr lang="en-US" smtClean="0"/>
              <a:t>‹#›</a:t>
            </a:fld>
            <a:endParaRPr lang="en-US"/>
          </a:p>
        </p:txBody>
      </p:sp>
    </p:spTree>
    <p:extLst>
      <p:ext uri="{BB962C8B-B14F-4D97-AF65-F5344CB8AC3E}">
        <p14:creationId xmlns:p14="http://schemas.microsoft.com/office/powerpoint/2010/main" val="2912326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1D75E0F4-8BEE-594C-91ED-B80D1EB45961}" type="datetimeFigureOut">
              <a:rPr lang="en-US" smtClean="0"/>
              <a:t>7/8/25</a:t>
            </a:fld>
            <a:endParaRPr 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880A7186-F422-4148-99F0-22F38181A5D6}" type="slidenum">
              <a:rPr lang="en-US" smtClean="0"/>
              <a:t>‹#›</a:t>
            </a:fld>
            <a:endParaRPr lang="en-US"/>
          </a:p>
        </p:txBody>
      </p:sp>
    </p:spTree>
    <p:extLst>
      <p:ext uri="{BB962C8B-B14F-4D97-AF65-F5344CB8AC3E}">
        <p14:creationId xmlns:p14="http://schemas.microsoft.com/office/powerpoint/2010/main" val="15171688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CD91A66-7B72-F8CC-D4B7-B161BC78343F}"/>
              </a:ext>
            </a:extLst>
          </p:cNvPr>
          <p:cNvSpPr txBox="1"/>
          <p:nvPr/>
        </p:nvSpPr>
        <p:spPr>
          <a:xfrm>
            <a:off x="17417" y="10849429"/>
            <a:ext cx="6823165" cy="1015663"/>
          </a:xfrm>
          <a:prstGeom prst="rect">
            <a:avLst/>
          </a:prstGeom>
          <a:noFill/>
          <a:ln>
            <a:noFill/>
          </a:ln>
        </p:spPr>
        <p:txBody>
          <a:bodyPr wrap="square" rtlCol="0">
            <a:spAutoFit/>
          </a:bodyPr>
          <a:lstStyle/>
          <a:p>
            <a:pPr algn="just"/>
            <a:r>
              <a:rPr lang="en-GB" sz="1200" b="1" dirty="0"/>
              <a:t>Supplementary Figure 1. IgG binding profiles of all participants </a:t>
            </a:r>
            <a:r>
              <a:rPr lang="en-GB" sz="1200" b="1"/>
              <a:t>at T0. </a:t>
            </a:r>
            <a:r>
              <a:rPr lang="en-GB" sz="1200" dirty="0"/>
              <a:t>Binary heat-map showing serum IgG reactivity to six MPXV proteins (A29L, A35R, B6R, D6L, H3L, M1R) in all 176 participants. Each row represents one individual; each column one antigen. Blue squares represent reactive (signal ≥ assay cut-off); light-green squares represent non-reactive participants. The colour-coded side bar indicates individuals born before 1980 (orange squares) or in or after 1980 (grey). </a:t>
            </a:r>
            <a:endParaRPr lang="en-GB" sz="1200" b="1" dirty="0">
              <a:cs typeface="Times New Roman" panose="02020603050405020304" pitchFamily="18" charset="0"/>
            </a:endParaRPr>
          </a:p>
        </p:txBody>
      </p:sp>
      <p:pic>
        <p:nvPicPr>
          <p:cNvPr id="6" name="Picture 5">
            <a:extLst>
              <a:ext uri="{FF2B5EF4-FFF2-40B4-BE49-F238E27FC236}">
                <a16:creationId xmlns:a16="http://schemas.microsoft.com/office/drawing/2014/main" id="{16A0E7D4-E392-FFE0-1860-FD378F171FAF}"/>
              </a:ext>
            </a:extLst>
          </p:cNvPr>
          <p:cNvPicPr>
            <a:picLocks noChangeAspect="1"/>
          </p:cNvPicPr>
          <p:nvPr/>
        </p:nvPicPr>
        <p:blipFill>
          <a:blip r:embed="rId2"/>
          <a:stretch>
            <a:fillRect/>
          </a:stretch>
        </p:blipFill>
        <p:spPr>
          <a:xfrm>
            <a:off x="0" y="-1"/>
            <a:ext cx="6183506" cy="10666549"/>
          </a:xfrm>
          <a:prstGeom prst="rect">
            <a:avLst/>
          </a:prstGeom>
        </p:spPr>
      </p:pic>
    </p:spTree>
    <p:extLst>
      <p:ext uri="{BB962C8B-B14F-4D97-AF65-F5344CB8AC3E}">
        <p14:creationId xmlns:p14="http://schemas.microsoft.com/office/powerpoint/2010/main" val="1797277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E7DDB64-FAAB-3AD6-45C4-C206116A228C}"/>
              </a:ext>
            </a:extLst>
          </p:cNvPr>
          <p:cNvPicPr>
            <a:picLocks noChangeAspect="1"/>
          </p:cNvPicPr>
          <p:nvPr/>
        </p:nvPicPr>
        <p:blipFill>
          <a:blip r:embed="rId2"/>
          <a:stretch>
            <a:fillRect/>
          </a:stretch>
        </p:blipFill>
        <p:spPr>
          <a:xfrm>
            <a:off x="0" y="0"/>
            <a:ext cx="6858000" cy="1564968"/>
          </a:xfrm>
          <a:prstGeom prst="rect">
            <a:avLst/>
          </a:prstGeom>
        </p:spPr>
      </p:pic>
      <p:sp>
        <p:nvSpPr>
          <p:cNvPr id="3" name="TextBox 2">
            <a:extLst>
              <a:ext uri="{FF2B5EF4-FFF2-40B4-BE49-F238E27FC236}">
                <a16:creationId xmlns:a16="http://schemas.microsoft.com/office/drawing/2014/main" id="{7C0264C0-93CB-316F-8F15-FEF7980367E8}"/>
              </a:ext>
            </a:extLst>
          </p:cNvPr>
          <p:cNvSpPr txBox="1"/>
          <p:nvPr/>
        </p:nvSpPr>
        <p:spPr>
          <a:xfrm>
            <a:off x="34835" y="10569336"/>
            <a:ext cx="6823165" cy="1384995"/>
          </a:xfrm>
          <a:prstGeom prst="rect">
            <a:avLst/>
          </a:prstGeom>
          <a:noFill/>
          <a:ln>
            <a:noFill/>
          </a:ln>
        </p:spPr>
        <p:txBody>
          <a:bodyPr wrap="square" rtlCol="0">
            <a:spAutoFit/>
          </a:bodyPr>
          <a:lstStyle/>
          <a:p>
            <a:pPr algn="just"/>
            <a:r>
              <a:rPr lang="en-GB" sz="1200" b="1" dirty="0"/>
              <a:t>Supplementary Figure 2. Assay validation for the six-plex MPXV IgG Luminex panel</a:t>
            </a:r>
            <a:r>
              <a:rPr lang="en-GB" sz="1200" b="1"/>
              <a:t>: </a:t>
            </a:r>
            <a:r>
              <a:rPr lang="en-GB" sz="1200"/>
              <a:t>Mean </a:t>
            </a:r>
            <a:r>
              <a:rPr lang="en-GB" sz="1200" dirty="0"/>
              <a:t>fluorescence intensity (MFI) values for six MPXV antigens (A29L, A35R, B6R, D6L, H3L, M1R) shown for the negative reference set (individual infant sera from infants born after 1980) and the WHO International Standard for MPXV (black arrow). Horizontal dashed line represents the antigen-specific cut-off (mean of negatives + 3 SD).All infant samples fall below or on their respective thresholds, while the WHO standard is consistently above, confirming high analytical specificity and separation between negative and positive controls for every target.</a:t>
            </a:r>
          </a:p>
        </p:txBody>
      </p:sp>
    </p:spTree>
    <p:extLst>
      <p:ext uri="{BB962C8B-B14F-4D97-AF65-F5344CB8AC3E}">
        <p14:creationId xmlns:p14="http://schemas.microsoft.com/office/powerpoint/2010/main" val="387317718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51124</TotalTime>
  <Words>203</Words>
  <Application>Microsoft Macintosh PowerPoint</Application>
  <PresentationFormat>Widescreen</PresentationFormat>
  <Paragraphs>2</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Aptos</vt:lpstr>
      <vt:lpstr>Arial</vt:lpstr>
      <vt:lpstr>Calibri</vt:lpstr>
      <vt:lpstr>Calibri Light</vt:lpstr>
      <vt:lpstr>Times New Roman</vt:lpstr>
      <vt:lpstr>Office Theme</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Adam Abdullahi</dc:creator>
  <cp:keywords/>
  <dc:description/>
  <cp:lastModifiedBy>Adam Abdullahi</cp:lastModifiedBy>
  <cp:revision>2304</cp:revision>
  <cp:lastPrinted>2025-04-14T15:02:12Z</cp:lastPrinted>
  <dcterms:created xsi:type="dcterms:W3CDTF">2022-03-30T20:09:25Z</dcterms:created>
  <dcterms:modified xsi:type="dcterms:W3CDTF">2025-07-08T08:03:07Z</dcterms:modified>
  <cp:category/>
</cp:coreProperties>
</file>