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6858000" cy="9906000" type="A4"/>
  <p:notesSz cx="6669088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>
        <p:scale>
          <a:sx n="125" d="100"/>
          <a:sy n="125" d="100"/>
        </p:scale>
        <p:origin x="732" y="-21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0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01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20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305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16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12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71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24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49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39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33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FDBDF-DAE8-4D80-A637-91E8652A7D65}" type="datetimeFigureOut">
              <a:rPr lang="de-DE" smtClean="0"/>
              <a:t>27.09.2019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3980-7C50-45B3-8502-A2A6F445E5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42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bgerundetes Rechteck 139"/>
          <p:cNvSpPr/>
          <p:nvPr/>
        </p:nvSpPr>
        <p:spPr>
          <a:xfrm>
            <a:off x="2316845" y="7716410"/>
            <a:ext cx="2851192" cy="644670"/>
          </a:xfrm>
          <a:prstGeom prst="roundRect">
            <a:avLst>
              <a:gd name="adj" fmla="val 77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Passing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CRFs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including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identification code </a:t>
            </a: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and allocation to </a:t>
            </a:r>
            <a:r>
              <a:rPr lang="en-US" sz="1000" dirty="0" err="1" smtClean="0">
                <a:solidFill>
                  <a:schemeClr val="tx1"/>
                </a:solidFill>
                <a:latin typeface="+mj-lt"/>
              </a:rPr>
              <a:t>i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ntervention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arm in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program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cycle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92" name="Abgerundetes Rechteck 91"/>
          <p:cNvSpPr/>
          <p:nvPr/>
        </p:nvSpPr>
        <p:spPr>
          <a:xfrm>
            <a:off x="834850" y="5374746"/>
            <a:ext cx="5333938" cy="2359844"/>
          </a:xfrm>
          <a:prstGeom prst="roundRect">
            <a:avLst>
              <a:gd name="adj" fmla="val 307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8" name="Abgerundetes Rechteck 47"/>
          <p:cNvSpPr/>
          <p:nvPr/>
        </p:nvSpPr>
        <p:spPr>
          <a:xfrm>
            <a:off x="1210501" y="3446474"/>
            <a:ext cx="2165605" cy="1153781"/>
          </a:xfrm>
          <a:prstGeom prst="roundRect">
            <a:avLst>
              <a:gd name="adj" fmla="val 77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Passing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CRFs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for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present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intervention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cycle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a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designated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study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-independent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person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at UKE;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Notifictation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about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scheduling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program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variant in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designed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intervention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arm (e.g.,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standard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version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SFP: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Tuesday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, 04 Jul-16 Aug.)</a:t>
            </a:r>
          </a:p>
        </p:txBody>
      </p:sp>
      <p:sp>
        <p:nvSpPr>
          <p:cNvPr id="31" name="Abgerundetes Rechteck 30"/>
          <p:cNvSpPr/>
          <p:nvPr/>
        </p:nvSpPr>
        <p:spPr>
          <a:xfrm>
            <a:off x="3326705" y="3110052"/>
            <a:ext cx="2344075" cy="1026307"/>
          </a:xfrm>
          <a:prstGeom prst="roundRect">
            <a:avLst>
              <a:gd name="adj" fmla="val 66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000" dirty="0" smtClean="0">
                <a:solidFill>
                  <a:schemeClr val="tx1"/>
                </a:solidFill>
                <a:latin typeface="+mj-lt"/>
              </a:rPr>
              <a:t>Information </a:t>
            </a:r>
            <a:r>
              <a:rPr lang="en-US" sz="1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about the sample size of participating families in the designed intervention cycle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UKE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Biometry</a:t>
            </a:r>
            <a:endParaRPr lang="de-DE" sz="10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661643" y="1970999"/>
            <a:ext cx="5462016" cy="1325245"/>
          </a:xfrm>
          <a:prstGeom prst="roundRect">
            <a:avLst>
              <a:gd name="adj" fmla="val 196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100" dirty="0" smtClean="0">
                <a:solidFill>
                  <a:schemeClr val="tx1"/>
                </a:solidFill>
              </a:rPr>
              <a:t>UKE IMAC-Mind </a:t>
            </a:r>
            <a:r>
              <a:rPr lang="de-DE" sz="1100" dirty="0" err="1">
                <a:solidFill>
                  <a:schemeClr val="tx1"/>
                </a:solidFill>
              </a:rPr>
              <a:t>t</a:t>
            </a:r>
            <a:r>
              <a:rPr lang="de-DE" sz="1100" dirty="0" err="1" smtClean="0">
                <a:solidFill>
                  <a:schemeClr val="tx1"/>
                </a:solidFill>
              </a:rPr>
              <a:t>rial</a:t>
            </a:r>
            <a:r>
              <a:rPr lang="de-DE" sz="1100" dirty="0" smtClean="0">
                <a:solidFill>
                  <a:schemeClr val="tx1"/>
                </a:solidFill>
              </a:rPr>
              <a:t> </a:t>
            </a:r>
            <a:r>
              <a:rPr lang="de-DE" sz="1100" dirty="0" err="1">
                <a:solidFill>
                  <a:schemeClr val="tx1"/>
                </a:solidFill>
              </a:rPr>
              <a:t>t</a:t>
            </a:r>
            <a:r>
              <a:rPr lang="de-DE" sz="1100" dirty="0" err="1" smtClean="0">
                <a:solidFill>
                  <a:schemeClr val="tx1"/>
                </a:solidFill>
              </a:rPr>
              <a:t>eam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959864" y="3607908"/>
            <a:ext cx="45872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000" dirty="0">
              <a:latin typeface="+mj-lt"/>
            </a:endParaRPr>
          </a:p>
        </p:txBody>
      </p:sp>
      <p:sp>
        <p:nvSpPr>
          <p:cNvPr id="40" name="Abgerundetes Rechteck 39"/>
          <p:cNvSpPr/>
          <p:nvPr/>
        </p:nvSpPr>
        <p:spPr>
          <a:xfrm>
            <a:off x="764275" y="2277928"/>
            <a:ext cx="5281684" cy="237851"/>
          </a:xfrm>
          <a:prstGeom prst="roundRect">
            <a:avLst>
              <a:gd name="adj" fmla="val 11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Receives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t</a:t>
            </a:r>
            <a:r>
              <a:rPr lang="de-DE" sz="1000" baseline="-25000" dirty="0" smtClean="0">
                <a:solidFill>
                  <a:schemeClr val="tx1"/>
                </a:solidFill>
                <a:latin typeface="+mj-lt"/>
              </a:rPr>
              <a:t>0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-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CRF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with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basic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information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from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ntervention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centers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files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in a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secure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folder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. 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4" name="Gerade Verbindung mit Pfeil 33"/>
          <p:cNvCxnSpPr/>
          <p:nvPr/>
        </p:nvCxnSpPr>
        <p:spPr>
          <a:xfrm flipH="1">
            <a:off x="3207224" y="5039265"/>
            <a:ext cx="418508" cy="2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1197863" y="3293577"/>
            <a:ext cx="0" cy="1478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bgerundetes Rechteck 21"/>
          <p:cNvSpPr/>
          <p:nvPr/>
        </p:nvSpPr>
        <p:spPr>
          <a:xfrm>
            <a:off x="764275" y="2562142"/>
            <a:ext cx="5281684" cy="672675"/>
          </a:xfrm>
          <a:prstGeom prst="roundRect">
            <a:avLst>
              <a:gd name="adj" fmla="val 5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 soon as there are sufficient consenting </a:t>
            </a:r>
            <a:r>
              <a:rPr lang="en-US" sz="1000" dirty="0" smtClean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participants (CRFs) </a:t>
            </a:r>
            <a:r>
              <a:rPr lang="en-US" sz="10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for a single intervention cycle of seven sessions (typically 6-8 families per intervention arm), the following random allocation process will be </a:t>
            </a:r>
            <a:r>
              <a:rPr lang="en-US" sz="1000" dirty="0" smtClean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applied for the present intervention cycle:</a:t>
            </a:r>
          </a:p>
          <a:p>
            <a:pPr algn="ctr"/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Abgerundetes Rechteck 29"/>
          <p:cNvSpPr/>
          <p:nvPr/>
        </p:nvSpPr>
        <p:spPr>
          <a:xfrm>
            <a:off x="1010531" y="3917583"/>
            <a:ext cx="422443" cy="225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33" name="Abgerundetes Rechteck 32"/>
          <p:cNvSpPr/>
          <p:nvPr/>
        </p:nvSpPr>
        <p:spPr>
          <a:xfrm>
            <a:off x="5643419" y="3513261"/>
            <a:ext cx="419696" cy="225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35" name="Abgerundetes Rechteck 34"/>
          <p:cNvSpPr/>
          <p:nvPr/>
        </p:nvSpPr>
        <p:spPr>
          <a:xfrm>
            <a:off x="3303396" y="5022682"/>
            <a:ext cx="422443" cy="225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5670780" y="3296244"/>
            <a:ext cx="0" cy="661688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bgerundetes Rechteck 48"/>
          <p:cNvSpPr/>
          <p:nvPr/>
        </p:nvSpPr>
        <p:spPr>
          <a:xfrm>
            <a:off x="3625732" y="3977164"/>
            <a:ext cx="2527474" cy="1223440"/>
          </a:xfrm>
          <a:prstGeom prst="roundRect">
            <a:avLst>
              <a:gd name="adj" fmla="val 307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100" dirty="0" smtClean="0">
                <a:solidFill>
                  <a:schemeClr val="tx1"/>
                </a:solidFill>
              </a:rPr>
              <a:t>UKE </a:t>
            </a:r>
            <a:r>
              <a:rPr lang="de-DE" sz="1100" dirty="0" err="1" smtClean="0">
                <a:solidFill>
                  <a:schemeClr val="tx1"/>
                </a:solidFill>
              </a:rPr>
              <a:t>Biometry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25" name="Abgerundetes Rechteck 24"/>
          <p:cNvSpPr/>
          <p:nvPr/>
        </p:nvSpPr>
        <p:spPr>
          <a:xfrm>
            <a:off x="3725839" y="4256077"/>
            <a:ext cx="2337276" cy="858396"/>
          </a:xfrm>
          <a:prstGeom prst="roundRect">
            <a:avLst>
              <a:gd name="adj" fmla="val 59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Designated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trial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statistician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(AD)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creates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0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randomization sequence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(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amount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lines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=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amount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0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participating </a:t>
            </a:r>
            <a:r>
              <a:rPr lang="en-US" sz="1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families in the designed intervention </a:t>
            </a:r>
            <a:r>
              <a:rPr lang="en-US" sz="10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cycle, 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e.g., 6 + 6 = 12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lines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).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6" name="Abgerundetes Rechteck 55"/>
          <p:cNvSpPr/>
          <p:nvPr/>
        </p:nvSpPr>
        <p:spPr>
          <a:xfrm>
            <a:off x="682451" y="4791522"/>
            <a:ext cx="2527474" cy="2943067"/>
          </a:xfrm>
          <a:prstGeom prst="roundRect">
            <a:avLst>
              <a:gd name="adj" fmla="val 91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100" dirty="0" smtClean="0">
                <a:solidFill>
                  <a:schemeClr val="tx1"/>
                </a:solidFill>
              </a:rPr>
              <a:t>Study-independent </a:t>
            </a:r>
            <a:r>
              <a:rPr lang="de-DE" sz="1100" dirty="0" err="1" smtClean="0">
                <a:solidFill>
                  <a:schemeClr val="tx1"/>
                </a:solidFill>
              </a:rPr>
              <a:t>person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2" name="Abgerundetes Rechteck 41"/>
          <p:cNvSpPr/>
          <p:nvPr/>
        </p:nvSpPr>
        <p:spPr>
          <a:xfrm>
            <a:off x="764275" y="5142743"/>
            <a:ext cx="2355559" cy="390476"/>
          </a:xfrm>
          <a:prstGeom prst="roundRect">
            <a:avLst>
              <a:gd name="adj" fmla="val 104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smtClean="0">
                <a:solidFill>
                  <a:schemeClr val="tx1"/>
                </a:solidFill>
                <a:latin typeface="+mj-lt"/>
              </a:rPr>
              <a:t>Generates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identification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codes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according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SOP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records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on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CRFs.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Abgerundetes Rechteck 64"/>
          <p:cNvSpPr/>
          <p:nvPr/>
        </p:nvSpPr>
        <p:spPr>
          <a:xfrm>
            <a:off x="758737" y="6184632"/>
            <a:ext cx="2361097" cy="853084"/>
          </a:xfrm>
          <a:prstGeom prst="roundRect">
            <a:avLst>
              <a:gd name="adj" fmla="val 57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Randomly assigns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an index identification code (each family receives multiple, associated codes) to the randomized sequence for this program cycle. 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3" name="Gerade Verbindung mit Pfeil 42"/>
          <p:cNvCxnSpPr/>
          <p:nvPr/>
        </p:nvCxnSpPr>
        <p:spPr>
          <a:xfrm flipH="1">
            <a:off x="1072645" y="5560515"/>
            <a:ext cx="7772" cy="56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Abgerundetes Rechteck 82"/>
          <p:cNvSpPr/>
          <p:nvPr/>
        </p:nvSpPr>
        <p:spPr>
          <a:xfrm>
            <a:off x="770697" y="7183227"/>
            <a:ext cx="5292417" cy="407057"/>
          </a:xfrm>
          <a:prstGeom prst="roundRect">
            <a:avLst>
              <a:gd name="adj" fmla="val 57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Adds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allocation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trial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arm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for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each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family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on CRFs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according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randomization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sequence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.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84" name="Gerade Verbindung mit Pfeil 83"/>
          <p:cNvCxnSpPr/>
          <p:nvPr/>
        </p:nvCxnSpPr>
        <p:spPr>
          <a:xfrm>
            <a:off x="1959864" y="7043707"/>
            <a:ext cx="0" cy="139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Abgerundetes Rechteck 90"/>
          <p:cNvSpPr/>
          <p:nvPr/>
        </p:nvSpPr>
        <p:spPr>
          <a:xfrm>
            <a:off x="1072645" y="5550123"/>
            <a:ext cx="1970806" cy="586749"/>
          </a:xfrm>
          <a:prstGeom prst="roundRect">
            <a:avLst>
              <a:gd name="adj" fmla="val 77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err="1">
                <a:solidFill>
                  <a:schemeClr val="tx1"/>
                </a:solidFill>
                <a:latin typeface="+mj-lt"/>
              </a:rPr>
              <a:t>N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time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restrictions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for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program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participation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recorded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on CRF.</a:t>
            </a:r>
          </a:p>
        </p:txBody>
      </p:sp>
      <p:cxnSp>
        <p:nvCxnSpPr>
          <p:cNvPr id="94" name="Gerade Verbindung mit Pfeil 93"/>
          <p:cNvCxnSpPr>
            <a:stCxn id="21" idx="2"/>
          </p:cNvCxnSpPr>
          <p:nvPr/>
        </p:nvCxnSpPr>
        <p:spPr>
          <a:xfrm>
            <a:off x="4865411" y="7035762"/>
            <a:ext cx="6840" cy="147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Abgerundetes Rechteck 102"/>
          <p:cNvSpPr/>
          <p:nvPr/>
        </p:nvSpPr>
        <p:spPr>
          <a:xfrm>
            <a:off x="799310" y="5761428"/>
            <a:ext cx="422443" cy="225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4a</a:t>
            </a:r>
          </a:p>
        </p:txBody>
      </p:sp>
      <p:sp>
        <p:nvSpPr>
          <p:cNvPr id="104" name="Abgerundetes Rechteck 103"/>
          <p:cNvSpPr/>
          <p:nvPr/>
        </p:nvSpPr>
        <p:spPr>
          <a:xfrm>
            <a:off x="3291749" y="5480962"/>
            <a:ext cx="2582061" cy="605732"/>
          </a:xfrm>
          <a:prstGeom prst="roundRect">
            <a:avLst>
              <a:gd name="adj" fmla="val 773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Absolute time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restrictions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family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(e.g., </a:t>
            </a:r>
            <a:r>
              <a:rPr lang="en-US" sz="1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holidays, </a:t>
            </a:r>
            <a:r>
              <a:rPr lang="en-US" sz="10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carers’</a:t>
            </a:r>
            <a:r>
              <a:rPr lang="en-US" sz="1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weekday absences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de-DE" sz="1000" dirty="0" err="1">
                <a:solidFill>
                  <a:schemeClr val="tx1"/>
                </a:solidFill>
                <a:latin typeface="+mj-lt"/>
              </a:rPr>
              <a:t>for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+mj-lt"/>
              </a:rPr>
              <a:t>program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+mj-lt"/>
              </a:rPr>
              <a:t>participation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+mj-lt"/>
              </a:rPr>
              <a:t>recorded</a:t>
            </a:r>
            <a:r>
              <a:rPr lang="de-DE" sz="1000" dirty="0">
                <a:solidFill>
                  <a:schemeClr val="tx1"/>
                </a:solidFill>
                <a:latin typeface="+mj-lt"/>
              </a:rPr>
              <a:t> on 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CRF.</a:t>
            </a:r>
          </a:p>
        </p:txBody>
      </p:sp>
      <p:cxnSp>
        <p:nvCxnSpPr>
          <p:cNvPr id="108" name="Gewinkelte Verbindung 107"/>
          <p:cNvCxnSpPr/>
          <p:nvPr/>
        </p:nvCxnSpPr>
        <p:spPr>
          <a:xfrm>
            <a:off x="3114026" y="5514123"/>
            <a:ext cx="2615731" cy="613231"/>
          </a:xfrm>
          <a:prstGeom prst="bentConnector3">
            <a:avLst>
              <a:gd name="adj1" fmla="val 1000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bgerundetes Rechteck 20"/>
          <p:cNvSpPr/>
          <p:nvPr/>
        </p:nvSpPr>
        <p:spPr>
          <a:xfrm>
            <a:off x="3684862" y="6182678"/>
            <a:ext cx="2361097" cy="853084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+mj-lt"/>
              </a:rPr>
              <a:t>A</a:t>
            </a: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ssigns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an index identification code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compatible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with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time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restrictions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family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to the randomized sequence </a:t>
            </a: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and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marks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entry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according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to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SOP. 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8" name="Abgerundetes Rechteck 137"/>
          <p:cNvSpPr/>
          <p:nvPr/>
        </p:nvSpPr>
        <p:spPr>
          <a:xfrm>
            <a:off x="5689016" y="5720329"/>
            <a:ext cx="422443" cy="225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dirty="0" smtClean="0">
                <a:solidFill>
                  <a:schemeClr val="tx1"/>
                </a:solidFill>
                <a:latin typeface="+mj-lt"/>
              </a:rPr>
              <a:t>4b</a:t>
            </a:r>
          </a:p>
        </p:txBody>
      </p:sp>
      <p:cxnSp>
        <p:nvCxnSpPr>
          <p:cNvPr id="141" name="Gerade Verbindung mit Pfeil 140"/>
          <p:cNvCxnSpPr/>
          <p:nvPr/>
        </p:nvCxnSpPr>
        <p:spPr>
          <a:xfrm>
            <a:off x="2293303" y="7741676"/>
            <a:ext cx="1" cy="658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Abgerundetes Rechteck 138"/>
          <p:cNvSpPr/>
          <p:nvPr/>
        </p:nvSpPr>
        <p:spPr>
          <a:xfrm>
            <a:off x="706772" y="8393741"/>
            <a:ext cx="5462016" cy="981170"/>
          </a:xfrm>
          <a:prstGeom prst="roundRect">
            <a:avLst>
              <a:gd name="adj" fmla="val 402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100" dirty="0" smtClean="0">
                <a:solidFill>
                  <a:schemeClr val="tx1"/>
                </a:solidFill>
              </a:rPr>
              <a:t>UKE IMAC-Mind SP06 Team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834851" y="8731993"/>
            <a:ext cx="5211108" cy="501579"/>
          </a:xfrm>
          <a:prstGeom prst="roundRect">
            <a:avLst>
              <a:gd name="adj" fmla="val 11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 smtClean="0">
                <a:solidFill>
                  <a:schemeClr val="tx1"/>
                </a:solidFill>
                <a:latin typeface="+mj-lt"/>
              </a:rPr>
              <a:t>UKE IMAC-Mind SP06 Team (non-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blinded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): 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Coordinates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implementation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program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cycle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based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on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these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procedures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000" dirty="0" err="1" smtClean="0">
                <a:solidFill>
                  <a:schemeClr val="tx1"/>
                </a:solidFill>
                <a:latin typeface="+mj-lt"/>
              </a:rPr>
              <a:t>documents</a:t>
            </a:r>
            <a:r>
              <a:rPr lang="de-DE" sz="1000" dirty="0" smtClean="0">
                <a:solidFill>
                  <a:schemeClr val="tx1"/>
                </a:solidFill>
                <a:latin typeface="+mj-lt"/>
              </a:rPr>
              <a:t>.</a:t>
            </a:r>
            <a:endParaRPr lang="de-DE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6" name="Abgerundetes Rechteck 145"/>
          <p:cNvSpPr/>
          <p:nvPr/>
        </p:nvSpPr>
        <p:spPr>
          <a:xfrm>
            <a:off x="650907" y="1582026"/>
            <a:ext cx="5472752" cy="194617"/>
          </a:xfrm>
          <a:prstGeom prst="roundRect">
            <a:avLst>
              <a:gd name="adj" fmla="val 11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>
                <a:solidFill>
                  <a:schemeClr val="tx1"/>
                </a:solidFill>
              </a:rPr>
              <a:t>Randomization</a:t>
            </a:r>
            <a:r>
              <a:rPr lang="de-DE" sz="1400" dirty="0" smtClean="0">
                <a:solidFill>
                  <a:schemeClr val="tx1"/>
                </a:solidFill>
              </a:rPr>
              <a:t> </a:t>
            </a:r>
            <a:r>
              <a:rPr lang="de-DE" sz="1400" dirty="0" err="1" smtClean="0">
                <a:solidFill>
                  <a:schemeClr val="tx1"/>
                </a:solidFill>
              </a:rPr>
              <a:t>Procedure</a:t>
            </a:r>
            <a:r>
              <a:rPr lang="de-DE" sz="1400" dirty="0" smtClean="0">
                <a:solidFill>
                  <a:schemeClr val="tx1"/>
                </a:solidFill>
              </a:rPr>
              <a:t> IMAC-Mind SP 6 (SFP-Mind </a:t>
            </a:r>
            <a:r>
              <a:rPr lang="de-DE" sz="1400" dirty="0" err="1" smtClean="0">
                <a:solidFill>
                  <a:schemeClr val="tx1"/>
                </a:solidFill>
              </a:rPr>
              <a:t>trial</a:t>
            </a:r>
            <a:r>
              <a:rPr lang="de-DE" sz="1400" dirty="0" smtClean="0">
                <a:solidFill>
                  <a:schemeClr val="tx1"/>
                </a:solidFill>
              </a:rPr>
              <a:t>) </a:t>
            </a:r>
            <a:endParaRPr lang="de-DE" sz="1400" dirty="0">
              <a:solidFill>
                <a:schemeClr val="tx1"/>
              </a:solidFill>
            </a:endParaRPr>
          </a:p>
        </p:txBody>
      </p:sp>
      <p:pic>
        <p:nvPicPr>
          <p:cNvPr id="147" name="Grafik 1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359" y="-61242"/>
            <a:ext cx="2093641" cy="20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28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318</Words>
  <Application>Microsoft Office PowerPoint</Application>
  <PresentationFormat>A4-Papier (210x297 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Laurenz, Lea Josette</dc:creator>
  <cp:lastModifiedBy>Arnaud, Nicolas</cp:lastModifiedBy>
  <cp:revision>44</cp:revision>
  <cp:lastPrinted>2019-06-21T14:47:29Z</cp:lastPrinted>
  <dcterms:created xsi:type="dcterms:W3CDTF">2019-06-18T18:09:32Z</dcterms:created>
  <dcterms:modified xsi:type="dcterms:W3CDTF">2019-09-27T15:52:34Z</dcterms:modified>
</cp:coreProperties>
</file>