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6858000" cy="9906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615" userDrawn="1">
          <p15:clr>
            <a:srgbClr val="A4A3A4"/>
          </p15:clr>
        </p15:guide>
        <p15:guide id="2" pos="36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p:scale>
          <a:sx n="66" d="100"/>
          <a:sy n="66" d="100"/>
        </p:scale>
        <p:origin x="1694" y="38"/>
      </p:cViewPr>
      <p:guideLst>
        <p:guide orient="horz" pos="5615"/>
        <p:guide pos="36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fld id="{1C31BD77-9A91-4A76-8FA0-4E5B1F8B5578}" type="datetimeFigureOut">
              <a:rPr lang="en-GB" smtClean="0"/>
              <a:t>22/03/2018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BED895-7E81-4E3C-9DA2-3221B8C63BCE}" type="slidenum">
              <a:rPr lang="en-GB" smtClean="0"/>
              <a:t>‹Nº›</a:t>
            </a:fld>
            <a:endParaRPr lang="en-GB"/>
          </a:p>
        </p:txBody>
      </p:sp>
    </p:spTree>
    <p:extLst>
      <p:ext uri="{BB962C8B-B14F-4D97-AF65-F5344CB8AC3E}">
        <p14:creationId xmlns:p14="http://schemas.microsoft.com/office/powerpoint/2010/main" val="4763950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1C31BD77-9A91-4A76-8FA0-4E5B1F8B5578}" type="datetimeFigureOut">
              <a:rPr lang="en-GB" smtClean="0"/>
              <a:t>22/03/2018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BED895-7E81-4E3C-9DA2-3221B8C63BCE}" type="slidenum">
              <a:rPr lang="en-GB" smtClean="0"/>
              <a:t>‹Nº›</a:t>
            </a:fld>
            <a:endParaRPr lang="en-GB"/>
          </a:p>
        </p:txBody>
      </p:sp>
    </p:spTree>
    <p:extLst>
      <p:ext uri="{BB962C8B-B14F-4D97-AF65-F5344CB8AC3E}">
        <p14:creationId xmlns:p14="http://schemas.microsoft.com/office/powerpoint/2010/main" val="33706663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1C31BD77-9A91-4A76-8FA0-4E5B1F8B5578}" type="datetimeFigureOut">
              <a:rPr lang="en-GB" smtClean="0"/>
              <a:t>22/03/2018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BED895-7E81-4E3C-9DA2-3221B8C63BCE}" type="slidenum">
              <a:rPr lang="en-GB" smtClean="0"/>
              <a:t>‹Nº›</a:t>
            </a:fld>
            <a:endParaRPr lang="en-GB"/>
          </a:p>
        </p:txBody>
      </p:sp>
    </p:spTree>
    <p:extLst>
      <p:ext uri="{BB962C8B-B14F-4D97-AF65-F5344CB8AC3E}">
        <p14:creationId xmlns:p14="http://schemas.microsoft.com/office/powerpoint/2010/main" val="28350857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1C31BD77-9A91-4A76-8FA0-4E5B1F8B5578}" type="datetimeFigureOut">
              <a:rPr lang="en-GB" smtClean="0"/>
              <a:t>22/03/2018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4BED895-7E81-4E3C-9DA2-3221B8C63BCE}" type="slidenum">
              <a:rPr lang="en-GB" smtClean="0"/>
              <a:t>‹Nº›</a:t>
            </a:fld>
            <a:endParaRPr lang="en-GB"/>
          </a:p>
        </p:txBody>
      </p:sp>
    </p:spTree>
    <p:extLst>
      <p:ext uri="{BB962C8B-B14F-4D97-AF65-F5344CB8AC3E}">
        <p14:creationId xmlns:p14="http://schemas.microsoft.com/office/powerpoint/2010/main" val="28824389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Editar el estilo de texto del patrón</a:t>
            </a:r>
          </a:p>
        </p:txBody>
      </p:sp>
      <p:sp>
        <p:nvSpPr>
          <p:cNvPr id="4" name="Content Placeholder 3"/>
          <p:cNvSpPr>
            <a:spLocks noGrp="1"/>
          </p:cNvSpPr>
          <p:nvPr>
            <p:ph sz="half" idx="2"/>
          </p:nvPr>
        </p:nvSpPr>
        <p:spPr>
          <a:xfrm>
            <a:off x="472381" y="3618442"/>
            <a:ext cx="2901255" cy="5322183"/>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Editar el estilo de texto del patrón</a:t>
            </a:r>
          </a:p>
        </p:txBody>
      </p:sp>
      <p:sp>
        <p:nvSpPr>
          <p:cNvPr id="6" name="Content Placeholder 5"/>
          <p:cNvSpPr>
            <a:spLocks noGrp="1"/>
          </p:cNvSpPr>
          <p:nvPr>
            <p:ph sz="quarter" idx="4"/>
          </p:nvPr>
        </p:nvSpPr>
        <p:spPr>
          <a:xfrm>
            <a:off x="3471863" y="3618442"/>
            <a:ext cx="2915543" cy="5322183"/>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1C31BD77-9A91-4A76-8FA0-4E5B1F8B5578}" type="datetimeFigureOut">
              <a:rPr lang="en-GB" smtClean="0"/>
              <a:t>22/03/2018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4BED895-7E81-4E3C-9DA2-3221B8C63BCE}" type="slidenum">
              <a:rPr lang="en-GB" smtClean="0"/>
              <a:t>‹Nº›</a:t>
            </a:fld>
            <a:endParaRPr lang="en-GB"/>
          </a:p>
        </p:txBody>
      </p:sp>
    </p:spTree>
    <p:extLst>
      <p:ext uri="{BB962C8B-B14F-4D97-AF65-F5344CB8AC3E}">
        <p14:creationId xmlns:p14="http://schemas.microsoft.com/office/powerpoint/2010/main" val="33241707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1C31BD77-9A91-4A76-8FA0-4E5B1F8B5578}" type="datetimeFigureOut">
              <a:rPr lang="en-GB" smtClean="0"/>
              <a:t>22/03/2018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4BED895-7E81-4E3C-9DA2-3221B8C63BCE}" type="slidenum">
              <a:rPr lang="en-GB" smtClean="0"/>
              <a:t>‹Nº›</a:t>
            </a:fld>
            <a:endParaRPr lang="en-GB"/>
          </a:p>
        </p:txBody>
      </p:sp>
    </p:spTree>
    <p:extLst>
      <p:ext uri="{BB962C8B-B14F-4D97-AF65-F5344CB8AC3E}">
        <p14:creationId xmlns:p14="http://schemas.microsoft.com/office/powerpoint/2010/main" val="31882565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31BD77-9A91-4A76-8FA0-4E5B1F8B5578}" type="datetimeFigureOut">
              <a:rPr lang="en-GB" smtClean="0"/>
              <a:t>22/03/2018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4BED895-7E81-4E3C-9DA2-3221B8C63BCE}" type="slidenum">
              <a:rPr lang="en-GB" smtClean="0"/>
              <a:t>‹Nº›</a:t>
            </a:fld>
            <a:endParaRPr lang="en-GB"/>
          </a:p>
        </p:txBody>
      </p:sp>
    </p:spTree>
    <p:extLst>
      <p:ext uri="{BB962C8B-B14F-4D97-AF65-F5344CB8AC3E}">
        <p14:creationId xmlns:p14="http://schemas.microsoft.com/office/powerpoint/2010/main" val="18226652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1C31BD77-9A91-4A76-8FA0-4E5B1F8B5578}" type="datetimeFigureOut">
              <a:rPr lang="en-GB" smtClean="0"/>
              <a:t>22/03/2018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4BED895-7E81-4E3C-9DA2-3221B8C63BCE}" type="slidenum">
              <a:rPr lang="en-GB" smtClean="0"/>
              <a:t>‹Nº›</a:t>
            </a:fld>
            <a:endParaRPr lang="en-GB"/>
          </a:p>
        </p:txBody>
      </p:sp>
    </p:spTree>
    <p:extLst>
      <p:ext uri="{BB962C8B-B14F-4D97-AF65-F5344CB8AC3E}">
        <p14:creationId xmlns:p14="http://schemas.microsoft.com/office/powerpoint/2010/main" val="2023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1C31BD77-9A91-4A76-8FA0-4E5B1F8B5578}" type="datetimeFigureOut">
              <a:rPr lang="en-GB" smtClean="0"/>
              <a:t>22/03/2018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4BED895-7E81-4E3C-9DA2-3221B8C63BCE}" type="slidenum">
              <a:rPr lang="en-GB" smtClean="0"/>
              <a:t>‹Nº›</a:t>
            </a:fld>
            <a:endParaRPr lang="en-GB"/>
          </a:p>
        </p:txBody>
      </p:sp>
    </p:spTree>
    <p:extLst>
      <p:ext uri="{BB962C8B-B14F-4D97-AF65-F5344CB8AC3E}">
        <p14:creationId xmlns:p14="http://schemas.microsoft.com/office/powerpoint/2010/main" val="8561451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1C31BD77-9A91-4A76-8FA0-4E5B1F8B5578}" type="datetimeFigureOut">
              <a:rPr lang="en-GB" smtClean="0"/>
              <a:t>22/03/2018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BED895-7E81-4E3C-9DA2-3221B8C63BCE}" type="slidenum">
              <a:rPr lang="en-GB" smtClean="0"/>
              <a:t>‹Nº›</a:t>
            </a:fld>
            <a:endParaRPr lang="en-GB"/>
          </a:p>
        </p:txBody>
      </p:sp>
    </p:spTree>
    <p:extLst>
      <p:ext uri="{BB962C8B-B14F-4D97-AF65-F5344CB8AC3E}">
        <p14:creationId xmlns:p14="http://schemas.microsoft.com/office/powerpoint/2010/main" val="4159073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1C31BD77-9A91-4A76-8FA0-4E5B1F8B5578}" type="datetimeFigureOut">
              <a:rPr lang="en-GB" smtClean="0"/>
              <a:t>22/03/2018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BED895-7E81-4E3C-9DA2-3221B8C63BCE}" type="slidenum">
              <a:rPr lang="en-GB" smtClean="0"/>
              <a:t>‹Nº›</a:t>
            </a:fld>
            <a:endParaRPr lang="en-GB"/>
          </a:p>
        </p:txBody>
      </p:sp>
    </p:spTree>
    <p:extLst>
      <p:ext uri="{BB962C8B-B14F-4D97-AF65-F5344CB8AC3E}">
        <p14:creationId xmlns:p14="http://schemas.microsoft.com/office/powerpoint/2010/main" val="1991964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1C31BD77-9A91-4A76-8FA0-4E5B1F8B5578}" type="datetimeFigureOut">
              <a:rPr lang="en-GB" smtClean="0"/>
              <a:t>22/03/2018</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04BED895-7E81-4E3C-9DA2-3221B8C63BCE}" type="slidenum">
              <a:rPr lang="en-GB" smtClean="0"/>
              <a:t>‹Nº›</a:t>
            </a:fld>
            <a:endParaRPr lang="en-GB"/>
          </a:p>
        </p:txBody>
      </p:sp>
    </p:spTree>
    <p:extLst>
      <p:ext uri="{BB962C8B-B14F-4D97-AF65-F5344CB8AC3E}">
        <p14:creationId xmlns:p14="http://schemas.microsoft.com/office/powerpoint/2010/main" val="31510791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2.emf"/><Relationship Id="rId7" Type="http://schemas.openxmlformats.org/officeDocument/2006/relationships/image" Target="../media/image6.emf"/><Relationship Id="rId2"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0" name="Grupo 239"/>
          <p:cNvGrpSpPr/>
          <p:nvPr/>
        </p:nvGrpSpPr>
        <p:grpSpPr>
          <a:xfrm>
            <a:off x="503177" y="365990"/>
            <a:ext cx="5578599" cy="7589469"/>
            <a:chOff x="503177" y="365990"/>
            <a:chExt cx="5578599" cy="7589469"/>
          </a:xfrm>
        </p:grpSpPr>
        <p:sp>
          <p:nvSpPr>
            <p:cNvPr id="236" name="CuadroTexto 235"/>
            <p:cNvSpPr txBox="1"/>
            <p:nvPr/>
          </p:nvSpPr>
          <p:spPr>
            <a:xfrm>
              <a:off x="3408648" y="6678186"/>
              <a:ext cx="2673128" cy="1277273"/>
            </a:xfrm>
            <a:prstGeom prst="rect">
              <a:avLst/>
            </a:prstGeom>
            <a:noFill/>
          </p:spPr>
          <p:txBody>
            <a:bodyPr wrap="square" rtlCol="0">
              <a:spAutoFit/>
            </a:bodyPr>
            <a:lstStyle/>
            <a:p>
              <a:pPr algn="just"/>
              <a:r>
                <a:rPr lang="en-GB" sz="1100" dirty="0" smtClean="0"/>
                <a:t>Test of different CB2 primary antibodies in spleen samples (with high CB2 expression levels in normal conditions) harvested from CB2GFP mice (lines 1,2 and 3) and CB2KO mice (lines 4,5 and 6). GFP and beta-actin </a:t>
              </a:r>
              <a:r>
                <a:rPr lang="en-GB" sz="1100" dirty="0" err="1" smtClean="0"/>
                <a:t>immunodetection</a:t>
              </a:r>
              <a:r>
                <a:rPr lang="en-GB" sz="1100" dirty="0" smtClean="0"/>
                <a:t> was employed as internal controls.</a:t>
              </a:r>
              <a:endParaRPr lang="en-GB" sz="1100" dirty="0"/>
            </a:p>
          </p:txBody>
        </p:sp>
        <p:grpSp>
          <p:nvGrpSpPr>
            <p:cNvPr id="239" name="Grupo 238"/>
            <p:cNvGrpSpPr/>
            <p:nvPr/>
          </p:nvGrpSpPr>
          <p:grpSpPr>
            <a:xfrm>
              <a:off x="503177" y="365990"/>
              <a:ext cx="5578599" cy="7564622"/>
              <a:chOff x="503177" y="365990"/>
              <a:chExt cx="5578599" cy="7564622"/>
            </a:xfrm>
          </p:grpSpPr>
          <p:pic>
            <p:nvPicPr>
              <p:cNvPr id="4" name="Imagen 3"/>
              <p:cNvPicPr>
                <a:picLocks noChangeAspect="1"/>
              </p:cNvPicPr>
              <p:nvPr/>
            </p:nvPicPr>
            <p:blipFill rotWithShape="1">
              <a:blip r:embed="rId2"/>
              <a:srcRect l="14876" r="21638"/>
              <a:stretch/>
            </p:blipFill>
            <p:spPr>
              <a:xfrm>
                <a:off x="4353776" y="6033307"/>
                <a:ext cx="1728000" cy="239267"/>
              </a:xfrm>
              <a:prstGeom prst="rect">
                <a:avLst/>
              </a:prstGeom>
            </p:spPr>
          </p:pic>
          <p:pic>
            <p:nvPicPr>
              <p:cNvPr id="5" name="Imagen 4"/>
              <p:cNvPicPr>
                <a:picLocks noChangeAspect="1"/>
              </p:cNvPicPr>
              <p:nvPr/>
            </p:nvPicPr>
            <p:blipFill rotWithShape="1">
              <a:blip r:embed="rId3"/>
              <a:srcRect l="17461" t="57985" r="26018" b="27712"/>
              <a:stretch/>
            </p:blipFill>
            <p:spPr>
              <a:xfrm>
                <a:off x="4353776" y="5653779"/>
                <a:ext cx="1728000" cy="320040"/>
              </a:xfrm>
              <a:prstGeom prst="rect">
                <a:avLst/>
              </a:prstGeom>
            </p:spPr>
          </p:pic>
          <p:grpSp>
            <p:nvGrpSpPr>
              <p:cNvPr id="222" name="Grupo 221"/>
              <p:cNvGrpSpPr/>
              <p:nvPr/>
            </p:nvGrpSpPr>
            <p:grpSpPr>
              <a:xfrm>
                <a:off x="1560852" y="366953"/>
                <a:ext cx="1532407" cy="276999"/>
                <a:chOff x="1524933" y="775296"/>
                <a:chExt cx="1532407" cy="276999"/>
              </a:xfrm>
            </p:grpSpPr>
            <p:cxnSp>
              <p:nvCxnSpPr>
                <p:cNvPr id="17" name="Conector recto 16"/>
                <p:cNvCxnSpPr/>
                <p:nvPr/>
              </p:nvCxnSpPr>
              <p:spPr>
                <a:xfrm>
                  <a:off x="1524933" y="1019285"/>
                  <a:ext cx="72292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Conector recto 17"/>
                <p:cNvCxnSpPr/>
                <p:nvPr/>
              </p:nvCxnSpPr>
              <p:spPr>
                <a:xfrm>
                  <a:off x="2334417" y="1019285"/>
                  <a:ext cx="722923" cy="0"/>
                </a:xfrm>
                <a:prstGeom prst="line">
                  <a:avLst/>
                </a:prstGeom>
              </p:spPr>
              <p:style>
                <a:lnRef idx="1">
                  <a:schemeClr val="accent1"/>
                </a:lnRef>
                <a:fillRef idx="0">
                  <a:schemeClr val="accent1"/>
                </a:fillRef>
                <a:effectRef idx="0">
                  <a:schemeClr val="accent1"/>
                </a:effectRef>
                <a:fontRef idx="minor">
                  <a:schemeClr val="tx1"/>
                </a:fontRef>
              </p:style>
            </p:cxnSp>
            <p:sp>
              <p:nvSpPr>
                <p:cNvPr id="19" name="CuadroTexto 18"/>
                <p:cNvSpPr txBox="1"/>
                <p:nvPr/>
              </p:nvSpPr>
              <p:spPr>
                <a:xfrm>
                  <a:off x="1548000" y="775296"/>
                  <a:ext cx="676788" cy="276999"/>
                </a:xfrm>
                <a:prstGeom prst="rect">
                  <a:avLst/>
                </a:prstGeom>
                <a:noFill/>
              </p:spPr>
              <p:txBody>
                <a:bodyPr wrap="none" rtlCol="0">
                  <a:spAutoFit/>
                </a:bodyPr>
                <a:lstStyle/>
                <a:p>
                  <a:r>
                    <a:rPr lang="es-ES" sz="1200" dirty="0" smtClean="0"/>
                    <a:t>CB2GFP</a:t>
                  </a:r>
                  <a:endParaRPr lang="en-GB" sz="1200" dirty="0"/>
                </a:p>
              </p:txBody>
            </p:sp>
            <p:sp>
              <p:nvSpPr>
                <p:cNvPr id="20" name="CuadroTexto 19"/>
                <p:cNvSpPr txBox="1"/>
                <p:nvPr/>
              </p:nvSpPr>
              <p:spPr>
                <a:xfrm>
                  <a:off x="2394000" y="775296"/>
                  <a:ext cx="603755" cy="276999"/>
                </a:xfrm>
                <a:prstGeom prst="rect">
                  <a:avLst/>
                </a:prstGeom>
                <a:noFill/>
              </p:spPr>
              <p:txBody>
                <a:bodyPr wrap="none" rtlCol="0">
                  <a:spAutoFit/>
                </a:bodyPr>
                <a:lstStyle/>
                <a:p>
                  <a:r>
                    <a:rPr lang="es-ES" sz="1200" dirty="0" smtClean="0"/>
                    <a:t>CB2KO</a:t>
                  </a:r>
                  <a:endParaRPr lang="en-GB" sz="1200" dirty="0"/>
                </a:p>
              </p:txBody>
            </p:sp>
          </p:grpSp>
          <p:grpSp>
            <p:nvGrpSpPr>
              <p:cNvPr id="217" name="Grupo 216"/>
              <p:cNvGrpSpPr/>
              <p:nvPr/>
            </p:nvGrpSpPr>
            <p:grpSpPr>
              <a:xfrm>
                <a:off x="771390" y="799722"/>
                <a:ext cx="2408011" cy="2308438"/>
                <a:chOff x="867989" y="1089089"/>
                <a:chExt cx="2408011" cy="2308438"/>
              </a:xfrm>
            </p:grpSpPr>
            <p:pic>
              <p:nvPicPr>
                <p:cNvPr id="7" name="Imagen 6"/>
                <p:cNvPicPr>
                  <a:picLocks noChangeAspect="1"/>
                </p:cNvPicPr>
                <p:nvPr/>
              </p:nvPicPr>
              <p:blipFill rotWithShape="1">
                <a:blip r:embed="rId4"/>
                <a:srcRect l="24284" r="25713"/>
                <a:stretch/>
              </p:blipFill>
              <p:spPr>
                <a:xfrm>
                  <a:off x="1548000" y="1105425"/>
                  <a:ext cx="1728000" cy="2282734"/>
                </a:xfrm>
                <a:prstGeom prst="rect">
                  <a:avLst/>
                </a:prstGeom>
              </p:spPr>
            </p:pic>
            <p:sp>
              <p:nvSpPr>
                <p:cNvPr id="11" name="CuadroTexto 10"/>
                <p:cNvSpPr txBox="1"/>
                <p:nvPr/>
              </p:nvSpPr>
              <p:spPr>
                <a:xfrm>
                  <a:off x="1526629" y="3120528"/>
                  <a:ext cx="715260" cy="276999"/>
                </a:xfrm>
                <a:prstGeom prst="rect">
                  <a:avLst/>
                </a:prstGeom>
                <a:noFill/>
              </p:spPr>
              <p:txBody>
                <a:bodyPr wrap="none" rtlCol="0">
                  <a:spAutoFit/>
                </a:bodyPr>
                <a:lstStyle/>
                <a:p>
                  <a:r>
                    <a:rPr lang="es-ES" sz="1200" dirty="0">
                      <a:solidFill>
                        <a:schemeClr val="accent4"/>
                      </a:solidFill>
                    </a:rPr>
                    <a:t>R&amp;D Mo</a:t>
                  </a:r>
                  <a:endParaRPr lang="en-GB" sz="1200" dirty="0">
                    <a:solidFill>
                      <a:schemeClr val="accent4"/>
                    </a:solidFill>
                  </a:endParaRPr>
                </a:p>
              </p:txBody>
            </p:sp>
            <p:grpSp>
              <p:nvGrpSpPr>
                <p:cNvPr id="109" name="Grupo 108"/>
                <p:cNvGrpSpPr/>
                <p:nvPr/>
              </p:nvGrpSpPr>
              <p:grpSpPr>
                <a:xfrm>
                  <a:off x="867989" y="1089089"/>
                  <a:ext cx="630663" cy="2116931"/>
                  <a:chOff x="880181" y="1089089"/>
                  <a:chExt cx="630663" cy="2116931"/>
                </a:xfrm>
              </p:grpSpPr>
              <p:cxnSp>
                <p:nvCxnSpPr>
                  <p:cNvPr id="47" name="Conector recto 46"/>
                  <p:cNvCxnSpPr/>
                  <p:nvPr/>
                </p:nvCxnSpPr>
                <p:spPr>
                  <a:xfrm>
                    <a:off x="1268413" y="1352550"/>
                    <a:ext cx="24243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Conector recto 47"/>
                  <p:cNvCxnSpPr/>
                  <p:nvPr/>
                </p:nvCxnSpPr>
                <p:spPr>
                  <a:xfrm>
                    <a:off x="1268413" y="1398270"/>
                    <a:ext cx="24243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Conector recto 48"/>
                  <p:cNvCxnSpPr/>
                  <p:nvPr/>
                </p:nvCxnSpPr>
                <p:spPr>
                  <a:xfrm>
                    <a:off x="1268413" y="1455420"/>
                    <a:ext cx="24243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Conector recto 49"/>
                  <p:cNvCxnSpPr/>
                  <p:nvPr/>
                </p:nvCxnSpPr>
                <p:spPr>
                  <a:xfrm>
                    <a:off x="1268413" y="1558290"/>
                    <a:ext cx="24243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Conector recto 50"/>
                  <p:cNvCxnSpPr/>
                  <p:nvPr/>
                </p:nvCxnSpPr>
                <p:spPr>
                  <a:xfrm>
                    <a:off x="1418366" y="1657350"/>
                    <a:ext cx="9247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Conector recto 51"/>
                  <p:cNvCxnSpPr/>
                  <p:nvPr/>
                </p:nvCxnSpPr>
                <p:spPr>
                  <a:xfrm>
                    <a:off x="1418366" y="1802130"/>
                    <a:ext cx="9247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Conector recto 52"/>
                  <p:cNvCxnSpPr/>
                  <p:nvPr/>
                </p:nvCxnSpPr>
                <p:spPr>
                  <a:xfrm>
                    <a:off x="1418366" y="2004060"/>
                    <a:ext cx="9247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Conector recto 53"/>
                  <p:cNvCxnSpPr/>
                  <p:nvPr/>
                </p:nvCxnSpPr>
                <p:spPr>
                  <a:xfrm>
                    <a:off x="1418366" y="2278380"/>
                    <a:ext cx="9247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Conector recto 54"/>
                  <p:cNvCxnSpPr/>
                  <p:nvPr/>
                </p:nvCxnSpPr>
                <p:spPr>
                  <a:xfrm>
                    <a:off x="1418366" y="2556510"/>
                    <a:ext cx="9247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Conector recto 55"/>
                  <p:cNvCxnSpPr/>
                  <p:nvPr/>
                </p:nvCxnSpPr>
                <p:spPr>
                  <a:xfrm>
                    <a:off x="1418366" y="2708910"/>
                    <a:ext cx="9247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Conector recto 56"/>
                  <p:cNvCxnSpPr/>
                  <p:nvPr/>
                </p:nvCxnSpPr>
                <p:spPr>
                  <a:xfrm>
                    <a:off x="1418366" y="2922270"/>
                    <a:ext cx="9247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Conector recto 57"/>
                  <p:cNvCxnSpPr/>
                  <p:nvPr/>
                </p:nvCxnSpPr>
                <p:spPr>
                  <a:xfrm>
                    <a:off x="1418366" y="3089910"/>
                    <a:ext cx="92478" cy="0"/>
                  </a:xfrm>
                  <a:prstGeom prst="line">
                    <a:avLst/>
                  </a:prstGeom>
                </p:spPr>
                <p:style>
                  <a:lnRef idx="1">
                    <a:schemeClr val="accent1"/>
                  </a:lnRef>
                  <a:fillRef idx="0">
                    <a:schemeClr val="accent1"/>
                  </a:fillRef>
                  <a:effectRef idx="0">
                    <a:schemeClr val="accent1"/>
                  </a:effectRef>
                  <a:fontRef idx="minor">
                    <a:schemeClr val="tx1"/>
                  </a:fontRef>
                </p:style>
              </p:cxnSp>
              <p:sp>
                <p:nvSpPr>
                  <p:cNvPr id="60" name="CuadroTexto 59"/>
                  <p:cNvSpPr txBox="1"/>
                  <p:nvPr/>
                </p:nvSpPr>
                <p:spPr>
                  <a:xfrm>
                    <a:off x="1136558" y="1529837"/>
                    <a:ext cx="316176" cy="1323439"/>
                  </a:xfrm>
                  <a:prstGeom prst="rect">
                    <a:avLst/>
                  </a:prstGeom>
                  <a:noFill/>
                </p:spPr>
                <p:txBody>
                  <a:bodyPr wrap="none" rtlCol="0">
                    <a:spAutoFit/>
                  </a:bodyPr>
                  <a:lstStyle/>
                  <a:p>
                    <a:pPr algn="r"/>
                    <a:r>
                      <a:rPr lang="es-ES" sz="1000" dirty="0" smtClean="0"/>
                      <a:t>75</a:t>
                    </a:r>
                  </a:p>
                  <a:p>
                    <a:pPr algn="r"/>
                    <a:r>
                      <a:rPr lang="es-ES" sz="1000" dirty="0" smtClean="0"/>
                      <a:t>63</a:t>
                    </a:r>
                  </a:p>
                  <a:p>
                    <a:pPr algn="r"/>
                    <a:endParaRPr lang="es-ES" sz="1000" dirty="0"/>
                  </a:p>
                  <a:p>
                    <a:pPr algn="r"/>
                    <a:endParaRPr lang="es-ES" sz="1000" dirty="0" smtClean="0"/>
                  </a:p>
                  <a:p>
                    <a:pPr algn="r"/>
                    <a:r>
                      <a:rPr lang="es-ES" sz="1000" dirty="0" smtClean="0"/>
                      <a:t>35</a:t>
                    </a:r>
                  </a:p>
                  <a:p>
                    <a:pPr algn="r"/>
                    <a:endParaRPr lang="es-ES" sz="1000" dirty="0" smtClean="0"/>
                  </a:p>
                  <a:p>
                    <a:pPr algn="r"/>
                    <a:r>
                      <a:rPr lang="es-ES" sz="1000" dirty="0" smtClean="0"/>
                      <a:t>25</a:t>
                    </a:r>
                  </a:p>
                  <a:p>
                    <a:pPr algn="r"/>
                    <a:r>
                      <a:rPr lang="es-ES" sz="1000" dirty="0" smtClean="0"/>
                      <a:t>20</a:t>
                    </a:r>
                  </a:p>
                </p:txBody>
              </p:sp>
              <p:sp>
                <p:nvSpPr>
                  <p:cNvPr id="61" name="CuadroTexto 60"/>
                  <p:cNvSpPr txBox="1"/>
                  <p:nvPr/>
                </p:nvSpPr>
                <p:spPr>
                  <a:xfrm>
                    <a:off x="1136558" y="1882581"/>
                    <a:ext cx="316176" cy="1323439"/>
                  </a:xfrm>
                  <a:prstGeom prst="rect">
                    <a:avLst/>
                  </a:prstGeom>
                  <a:noFill/>
                </p:spPr>
                <p:txBody>
                  <a:bodyPr wrap="none" rtlCol="0">
                    <a:spAutoFit/>
                  </a:bodyPr>
                  <a:lstStyle/>
                  <a:p>
                    <a:pPr algn="r"/>
                    <a:r>
                      <a:rPr lang="es-ES" sz="1000" dirty="0" smtClean="0"/>
                      <a:t>48</a:t>
                    </a:r>
                  </a:p>
                  <a:p>
                    <a:pPr algn="r"/>
                    <a:endParaRPr lang="es-ES" sz="1000" dirty="0" smtClean="0"/>
                  </a:p>
                  <a:p>
                    <a:pPr algn="r"/>
                    <a:endParaRPr lang="es-ES" sz="1000" dirty="0"/>
                  </a:p>
                  <a:p>
                    <a:pPr algn="r"/>
                    <a:endParaRPr lang="es-ES" sz="1000" dirty="0" smtClean="0"/>
                  </a:p>
                  <a:p>
                    <a:pPr algn="r"/>
                    <a:endParaRPr lang="es-ES" sz="1000" dirty="0"/>
                  </a:p>
                  <a:p>
                    <a:pPr algn="r"/>
                    <a:endParaRPr lang="es-ES" sz="1000" dirty="0" smtClean="0"/>
                  </a:p>
                  <a:p>
                    <a:pPr algn="r"/>
                    <a:r>
                      <a:rPr lang="es-ES" sz="1000" dirty="0" smtClean="0"/>
                      <a:t>17</a:t>
                    </a:r>
                  </a:p>
                  <a:p>
                    <a:pPr algn="r"/>
                    <a:r>
                      <a:rPr lang="es-ES" sz="1000" dirty="0" smtClean="0"/>
                      <a:t>11</a:t>
                    </a:r>
                  </a:p>
                </p:txBody>
              </p:sp>
              <p:sp>
                <p:nvSpPr>
                  <p:cNvPr id="62" name="CuadroTexto 61"/>
                  <p:cNvSpPr txBox="1"/>
                  <p:nvPr/>
                </p:nvSpPr>
                <p:spPr>
                  <a:xfrm>
                    <a:off x="880181" y="1089089"/>
                    <a:ext cx="381836" cy="707886"/>
                  </a:xfrm>
                  <a:prstGeom prst="rect">
                    <a:avLst/>
                  </a:prstGeom>
                  <a:noFill/>
                </p:spPr>
                <p:txBody>
                  <a:bodyPr wrap="none" rtlCol="0">
                    <a:spAutoFit/>
                  </a:bodyPr>
                  <a:lstStyle/>
                  <a:p>
                    <a:pPr algn="r"/>
                    <a:r>
                      <a:rPr lang="es-ES" sz="1000" dirty="0" smtClean="0"/>
                      <a:t>245</a:t>
                    </a:r>
                  </a:p>
                  <a:p>
                    <a:pPr algn="r"/>
                    <a:r>
                      <a:rPr lang="es-ES" sz="1000" dirty="0" smtClean="0"/>
                      <a:t>180</a:t>
                    </a:r>
                  </a:p>
                  <a:p>
                    <a:pPr algn="r"/>
                    <a:r>
                      <a:rPr lang="es-ES" sz="1000" dirty="0" smtClean="0"/>
                      <a:t>135</a:t>
                    </a:r>
                  </a:p>
                  <a:p>
                    <a:pPr algn="r"/>
                    <a:r>
                      <a:rPr lang="es-ES" sz="1000" dirty="0" smtClean="0"/>
                      <a:t>100</a:t>
                    </a:r>
                  </a:p>
                </p:txBody>
              </p:sp>
              <p:cxnSp>
                <p:nvCxnSpPr>
                  <p:cNvPr id="72" name="Conector recto 71"/>
                  <p:cNvCxnSpPr/>
                  <p:nvPr/>
                </p:nvCxnSpPr>
                <p:spPr>
                  <a:xfrm flipV="1">
                    <a:off x="1196340" y="1558290"/>
                    <a:ext cx="72073" cy="99060"/>
                  </a:xfrm>
                  <a:prstGeom prst="line">
                    <a:avLst/>
                  </a:prstGeom>
                </p:spPr>
                <p:style>
                  <a:lnRef idx="1">
                    <a:schemeClr val="accent1"/>
                  </a:lnRef>
                  <a:fillRef idx="0">
                    <a:schemeClr val="accent1"/>
                  </a:fillRef>
                  <a:effectRef idx="0">
                    <a:schemeClr val="accent1"/>
                  </a:effectRef>
                  <a:fontRef idx="minor">
                    <a:schemeClr val="tx1"/>
                  </a:fontRef>
                </p:style>
              </p:cxnSp>
              <p:cxnSp>
                <p:nvCxnSpPr>
                  <p:cNvPr id="80" name="Conector recto 79"/>
                  <p:cNvCxnSpPr>
                    <a:stCxn id="62" idx="3"/>
                    <a:endCxn id="62" idx="3"/>
                  </p:cNvCxnSpPr>
                  <p:nvPr/>
                </p:nvCxnSpPr>
                <p:spPr>
                  <a:xfrm>
                    <a:off x="1262017" y="1443032"/>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0" name="Conector recto 99"/>
                  <p:cNvCxnSpPr/>
                  <p:nvPr/>
                </p:nvCxnSpPr>
                <p:spPr>
                  <a:xfrm flipH="1">
                    <a:off x="1196340" y="1451610"/>
                    <a:ext cx="72073" cy="78227"/>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Conector recto 101"/>
                  <p:cNvCxnSpPr/>
                  <p:nvPr/>
                </p:nvCxnSpPr>
                <p:spPr>
                  <a:xfrm flipH="1" flipV="1">
                    <a:off x="1196340" y="1375410"/>
                    <a:ext cx="72073" cy="228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Conector recto 106"/>
                  <p:cNvCxnSpPr/>
                  <p:nvPr/>
                </p:nvCxnSpPr>
                <p:spPr>
                  <a:xfrm flipH="1" flipV="1">
                    <a:off x="1196975" y="1223010"/>
                    <a:ext cx="71438" cy="130810"/>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216" name="Grupo 215"/>
              <p:cNvGrpSpPr/>
              <p:nvPr/>
            </p:nvGrpSpPr>
            <p:grpSpPr>
              <a:xfrm>
                <a:off x="754493" y="3258885"/>
                <a:ext cx="2406908" cy="2296904"/>
                <a:chOff x="851092" y="3548252"/>
                <a:chExt cx="2406908" cy="2296904"/>
              </a:xfrm>
            </p:grpSpPr>
            <p:pic>
              <p:nvPicPr>
                <p:cNvPr id="8" name="Imagen 7"/>
                <p:cNvPicPr>
                  <a:picLocks noChangeAspect="1"/>
                </p:cNvPicPr>
                <p:nvPr/>
              </p:nvPicPr>
              <p:blipFill rotWithShape="1">
                <a:blip r:embed="rId5"/>
                <a:srcRect l="22805" r="26834"/>
                <a:stretch/>
              </p:blipFill>
              <p:spPr>
                <a:xfrm>
                  <a:off x="1530000" y="3548252"/>
                  <a:ext cx="1728000" cy="2282734"/>
                </a:xfrm>
                <a:prstGeom prst="rect">
                  <a:avLst/>
                </a:prstGeom>
              </p:spPr>
            </p:pic>
            <p:sp>
              <p:nvSpPr>
                <p:cNvPr id="10" name="CuadroTexto 9"/>
                <p:cNvSpPr txBox="1"/>
                <p:nvPr/>
              </p:nvSpPr>
              <p:spPr>
                <a:xfrm>
                  <a:off x="1501090" y="5568157"/>
                  <a:ext cx="1194430" cy="276999"/>
                </a:xfrm>
                <a:prstGeom prst="rect">
                  <a:avLst/>
                </a:prstGeom>
                <a:noFill/>
              </p:spPr>
              <p:txBody>
                <a:bodyPr wrap="none" rtlCol="0">
                  <a:spAutoFit/>
                </a:bodyPr>
                <a:lstStyle/>
                <a:p>
                  <a:r>
                    <a:rPr lang="es-ES" sz="1200" dirty="0">
                      <a:solidFill>
                        <a:schemeClr val="accent4"/>
                      </a:solidFill>
                    </a:rPr>
                    <a:t>ABR </a:t>
                  </a:r>
                  <a:r>
                    <a:rPr lang="es-ES" sz="1200" dirty="0" smtClean="0">
                      <a:solidFill>
                        <a:schemeClr val="accent4"/>
                      </a:solidFill>
                    </a:rPr>
                    <a:t>PA1-744 Rb</a:t>
                  </a:r>
                  <a:endParaRPr lang="en-GB" sz="1200" dirty="0">
                    <a:solidFill>
                      <a:schemeClr val="accent4"/>
                    </a:solidFill>
                  </a:endParaRPr>
                </a:p>
              </p:txBody>
            </p:sp>
            <p:grpSp>
              <p:nvGrpSpPr>
                <p:cNvPr id="131" name="Grupo 130"/>
                <p:cNvGrpSpPr/>
                <p:nvPr/>
              </p:nvGrpSpPr>
              <p:grpSpPr>
                <a:xfrm>
                  <a:off x="851092" y="3582570"/>
                  <a:ext cx="630663" cy="2116931"/>
                  <a:chOff x="880181" y="1089089"/>
                  <a:chExt cx="630663" cy="2116931"/>
                </a:xfrm>
              </p:grpSpPr>
              <p:cxnSp>
                <p:nvCxnSpPr>
                  <p:cNvPr id="132" name="Conector recto 131"/>
                  <p:cNvCxnSpPr/>
                  <p:nvPr/>
                </p:nvCxnSpPr>
                <p:spPr>
                  <a:xfrm>
                    <a:off x="1268413" y="1352550"/>
                    <a:ext cx="24243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3" name="Conector recto 132"/>
                  <p:cNvCxnSpPr/>
                  <p:nvPr/>
                </p:nvCxnSpPr>
                <p:spPr>
                  <a:xfrm>
                    <a:off x="1268413" y="1398270"/>
                    <a:ext cx="24243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4" name="Conector recto 133"/>
                  <p:cNvCxnSpPr/>
                  <p:nvPr/>
                </p:nvCxnSpPr>
                <p:spPr>
                  <a:xfrm>
                    <a:off x="1268413" y="1455420"/>
                    <a:ext cx="24243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5" name="Conector recto 134"/>
                  <p:cNvCxnSpPr/>
                  <p:nvPr/>
                </p:nvCxnSpPr>
                <p:spPr>
                  <a:xfrm>
                    <a:off x="1268413" y="1558290"/>
                    <a:ext cx="24243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6" name="Conector recto 135"/>
                  <p:cNvCxnSpPr/>
                  <p:nvPr/>
                </p:nvCxnSpPr>
                <p:spPr>
                  <a:xfrm>
                    <a:off x="1418366" y="1657350"/>
                    <a:ext cx="9247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7" name="Conector recto 136"/>
                  <p:cNvCxnSpPr/>
                  <p:nvPr/>
                </p:nvCxnSpPr>
                <p:spPr>
                  <a:xfrm>
                    <a:off x="1418366" y="1802130"/>
                    <a:ext cx="9247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8" name="Conector recto 137"/>
                  <p:cNvCxnSpPr/>
                  <p:nvPr/>
                </p:nvCxnSpPr>
                <p:spPr>
                  <a:xfrm>
                    <a:off x="1418366" y="2004060"/>
                    <a:ext cx="9247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9" name="Conector recto 138"/>
                  <p:cNvCxnSpPr/>
                  <p:nvPr/>
                </p:nvCxnSpPr>
                <p:spPr>
                  <a:xfrm>
                    <a:off x="1418366" y="2278380"/>
                    <a:ext cx="9247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0" name="Conector recto 139"/>
                  <p:cNvCxnSpPr/>
                  <p:nvPr/>
                </p:nvCxnSpPr>
                <p:spPr>
                  <a:xfrm>
                    <a:off x="1418366" y="2556510"/>
                    <a:ext cx="9247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1" name="Conector recto 140"/>
                  <p:cNvCxnSpPr/>
                  <p:nvPr/>
                </p:nvCxnSpPr>
                <p:spPr>
                  <a:xfrm>
                    <a:off x="1418366" y="2708910"/>
                    <a:ext cx="9247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2" name="Conector recto 141"/>
                  <p:cNvCxnSpPr/>
                  <p:nvPr/>
                </p:nvCxnSpPr>
                <p:spPr>
                  <a:xfrm>
                    <a:off x="1418366" y="2922270"/>
                    <a:ext cx="9247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3" name="Conector recto 142"/>
                  <p:cNvCxnSpPr/>
                  <p:nvPr/>
                </p:nvCxnSpPr>
                <p:spPr>
                  <a:xfrm>
                    <a:off x="1418366" y="3089910"/>
                    <a:ext cx="92478" cy="0"/>
                  </a:xfrm>
                  <a:prstGeom prst="line">
                    <a:avLst/>
                  </a:prstGeom>
                </p:spPr>
                <p:style>
                  <a:lnRef idx="1">
                    <a:schemeClr val="accent1"/>
                  </a:lnRef>
                  <a:fillRef idx="0">
                    <a:schemeClr val="accent1"/>
                  </a:fillRef>
                  <a:effectRef idx="0">
                    <a:schemeClr val="accent1"/>
                  </a:effectRef>
                  <a:fontRef idx="minor">
                    <a:schemeClr val="tx1"/>
                  </a:fontRef>
                </p:style>
              </p:cxnSp>
              <p:sp>
                <p:nvSpPr>
                  <p:cNvPr id="144" name="CuadroTexto 143"/>
                  <p:cNvSpPr txBox="1"/>
                  <p:nvPr/>
                </p:nvSpPr>
                <p:spPr>
                  <a:xfrm>
                    <a:off x="1136558" y="1529837"/>
                    <a:ext cx="316176" cy="1323439"/>
                  </a:xfrm>
                  <a:prstGeom prst="rect">
                    <a:avLst/>
                  </a:prstGeom>
                  <a:noFill/>
                </p:spPr>
                <p:txBody>
                  <a:bodyPr wrap="none" rtlCol="0">
                    <a:spAutoFit/>
                  </a:bodyPr>
                  <a:lstStyle/>
                  <a:p>
                    <a:pPr algn="r"/>
                    <a:r>
                      <a:rPr lang="es-ES" sz="1000" dirty="0" smtClean="0"/>
                      <a:t>75</a:t>
                    </a:r>
                  </a:p>
                  <a:p>
                    <a:pPr algn="r"/>
                    <a:r>
                      <a:rPr lang="es-ES" sz="1000" dirty="0" smtClean="0"/>
                      <a:t>63</a:t>
                    </a:r>
                  </a:p>
                  <a:p>
                    <a:pPr algn="r"/>
                    <a:endParaRPr lang="es-ES" sz="1000" dirty="0"/>
                  </a:p>
                  <a:p>
                    <a:pPr algn="r"/>
                    <a:endParaRPr lang="es-ES" sz="1000" dirty="0" smtClean="0"/>
                  </a:p>
                  <a:p>
                    <a:pPr algn="r"/>
                    <a:r>
                      <a:rPr lang="es-ES" sz="1000" dirty="0" smtClean="0"/>
                      <a:t>35</a:t>
                    </a:r>
                  </a:p>
                  <a:p>
                    <a:pPr algn="r"/>
                    <a:endParaRPr lang="es-ES" sz="1000" dirty="0" smtClean="0"/>
                  </a:p>
                  <a:p>
                    <a:pPr algn="r"/>
                    <a:r>
                      <a:rPr lang="es-ES" sz="1000" dirty="0" smtClean="0"/>
                      <a:t>25</a:t>
                    </a:r>
                  </a:p>
                  <a:p>
                    <a:pPr algn="r"/>
                    <a:r>
                      <a:rPr lang="es-ES" sz="1000" dirty="0" smtClean="0"/>
                      <a:t>20</a:t>
                    </a:r>
                  </a:p>
                </p:txBody>
              </p:sp>
              <p:sp>
                <p:nvSpPr>
                  <p:cNvPr id="145" name="CuadroTexto 144"/>
                  <p:cNvSpPr txBox="1"/>
                  <p:nvPr/>
                </p:nvSpPr>
                <p:spPr>
                  <a:xfrm>
                    <a:off x="1136558" y="1882581"/>
                    <a:ext cx="316176" cy="1323439"/>
                  </a:xfrm>
                  <a:prstGeom prst="rect">
                    <a:avLst/>
                  </a:prstGeom>
                  <a:noFill/>
                </p:spPr>
                <p:txBody>
                  <a:bodyPr wrap="none" rtlCol="0">
                    <a:spAutoFit/>
                  </a:bodyPr>
                  <a:lstStyle/>
                  <a:p>
                    <a:pPr algn="r"/>
                    <a:r>
                      <a:rPr lang="es-ES" sz="1000" dirty="0" smtClean="0"/>
                      <a:t>48</a:t>
                    </a:r>
                  </a:p>
                  <a:p>
                    <a:pPr algn="r"/>
                    <a:endParaRPr lang="es-ES" sz="1000" dirty="0" smtClean="0"/>
                  </a:p>
                  <a:p>
                    <a:pPr algn="r"/>
                    <a:endParaRPr lang="es-ES" sz="1000" dirty="0"/>
                  </a:p>
                  <a:p>
                    <a:pPr algn="r"/>
                    <a:endParaRPr lang="es-ES" sz="1000" dirty="0" smtClean="0"/>
                  </a:p>
                  <a:p>
                    <a:pPr algn="r"/>
                    <a:endParaRPr lang="es-ES" sz="1000" dirty="0"/>
                  </a:p>
                  <a:p>
                    <a:pPr algn="r"/>
                    <a:endParaRPr lang="es-ES" sz="1000" dirty="0" smtClean="0"/>
                  </a:p>
                  <a:p>
                    <a:pPr algn="r"/>
                    <a:r>
                      <a:rPr lang="es-ES" sz="1000" dirty="0" smtClean="0"/>
                      <a:t>17</a:t>
                    </a:r>
                  </a:p>
                  <a:p>
                    <a:pPr algn="r"/>
                    <a:r>
                      <a:rPr lang="es-ES" sz="1000" dirty="0" smtClean="0"/>
                      <a:t>11</a:t>
                    </a:r>
                  </a:p>
                </p:txBody>
              </p:sp>
              <p:sp>
                <p:nvSpPr>
                  <p:cNvPr id="146" name="CuadroTexto 145"/>
                  <p:cNvSpPr txBox="1"/>
                  <p:nvPr/>
                </p:nvSpPr>
                <p:spPr>
                  <a:xfrm>
                    <a:off x="880181" y="1089089"/>
                    <a:ext cx="381836" cy="707886"/>
                  </a:xfrm>
                  <a:prstGeom prst="rect">
                    <a:avLst/>
                  </a:prstGeom>
                  <a:noFill/>
                </p:spPr>
                <p:txBody>
                  <a:bodyPr wrap="none" rtlCol="0">
                    <a:spAutoFit/>
                  </a:bodyPr>
                  <a:lstStyle/>
                  <a:p>
                    <a:pPr algn="r"/>
                    <a:r>
                      <a:rPr lang="es-ES" sz="1000" dirty="0" smtClean="0"/>
                      <a:t>245</a:t>
                    </a:r>
                  </a:p>
                  <a:p>
                    <a:pPr algn="r"/>
                    <a:r>
                      <a:rPr lang="es-ES" sz="1000" dirty="0" smtClean="0"/>
                      <a:t>180</a:t>
                    </a:r>
                  </a:p>
                  <a:p>
                    <a:pPr algn="r"/>
                    <a:r>
                      <a:rPr lang="es-ES" sz="1000" dirty="0" smtClean="0"/>
                      <a:t>135</a:t>
                    </a:r>
                  </a:p>
                  <a:p>
                    <a:pPr algn="r"/>
                    <a:r>
                      <a:rPr lang="es-ES" sz="1000" dirty="0" smtClean="0"/>
                      <a:t>100</a:t>
                    </a:r>
                  </a:p>
                </p:txBody>
              </p:sp>
              <p:cxnSp>
                <p:nvCxnSpPr>
                  <p:cNvPr id="147" name="Conector recto 146"/>
                  <p:cNvCxnSpPr/>
                  <p:nvPr/>
                </p:nvCxnSpPr>
                <p:spPr>
                  <a:xfrm flipV="1">
                    <a:off x="1196340" y="1558290"/>
                    <a:ext cx="72073" cy="990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8" name="Conector recto 147"/>
                  <p:cNvCxnSpPr>
                    <a:stCxn id="146" idx="3"/>
                    <a:endCxn id="146" idx="3"/>
                  </p:cNvCxnSpPr>
                  <p:nvPr/>
                </p:nvCxnSpPr>
                <p:spPr>
                  <a:xfrm>
                    <a:off x="1262017" y="1443032"/>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9" name="Conector recto 148"/>
                  <p:cNvCxnSpPr/>
                  <p:nvPr/>
                </p:nvCxnSpPr>
                <p:spPr>
                  <a:xfrm flipH="1">
                    <a:off x="1196340" y="1451610"/>
                    <a:ext cx="72073" cy="78227"/>
                  </a:xfrm>
                  <a:prstGeom prst="line">
                    <a:avLst/>
                  </a:prstGeom>
                </p:spPr>
                <p:style>
                  <a:lnRef idx="1">
                    <a:schemeClr val="accent1"/>
                  </a:lnRef>
                  <a:fillRef idx="0">
                    <a:schemeClr val="accent1"/>
                  </a:fillRef>
                  <a:effectRef idx="0">
                    <a:schemeClr val="accent1"/>
                  </a:effectRef>
                  <a:fontRef idx="minor">
                    <a:schemeClr val="tx1"/>
                  </a:fontRef>
                </p:style>
              </p:cxnSp>
              <p:cxnSp>
                <p:nvCxnSpPr>
                  <p:cNvPr id="150" name="Conector recto 149"/>
                  <p:cNvCxnSpPr/>
                  <p:nvPr/>
                </p:nvCxnSpPr>
                <p:spPr>
                  <a:xfrm flipH="1" flipV="1">
                    <a:off x="1196340" y="1375410"/>
                    <a:ext cx="72073" cy="228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1" name="Conector recto 150"/>
                  <p:cNvCxnSpPr/>
                  <p:nvPr/>
                </p:nvCxnSpPr>
                <p:spPr>
                  <a:xfrm flipH="1" flipV="1">
                    <a:off x="1196975" y="1223010"/>
                    <a:ext cx="71438" cy="130810"/>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215" name="Grupo 214"/>
              <p:cNvGrpSpPr/>
              <p:nvPr/>
            </p:nvGrpSpPr>
            <p:grpSpPr>
              <a:xfrm>
                <a:off x="750549" y="5647878"/>
                <a:ext cx="2410852" cy="2282734"/>
                <a:chOff x="847148" y="5937245"/>
                <a:chExt cx="2410852" cy="2282734"/>
              </a:xfrm>
            </p:grpSpPr>
            <p:pic>
              <p:nvPicPr>
                <p:cNvPr id="9" name="Imagen 8"/>
                <p:cNvPicPr>
                  <a:picLocks noChangeAspect="1"/>
                </p:cNvPicPr>
                <p:nvPr/>
              </p:nvPicPr>
              <p:blipFill rotWithShape="1">
                <a:blip r:embed="rId6"/>
                <a:srcRect l="23029" r="26612"/>
                <a:stretch/>
              </p:blipFill>
              <p:spPr>
                <a:xfrm>
                  <a:off x="1530000" y="5937245"/>
                  <a:ext cx="1728000" cy="2282734"/>
                </a:xfrm>
                <a:prstGeom prst="rect">
                  <a:avLst/>
                </a:prstGeom>
              </p:spPr>
            </p:pic>
            <p:sp>
              <p:nvSpPr>
                <p:cNvPr id="12" name="CuadroTexto 11"/>
                <p:cNvSpPr txBox="1"/>
                <p:nvPr/>
              </p:nvSpPr>
              <p:spPr>
                <a:xfrm>
                  <a:off x="1471890" y="7937039"/>
                  <a:ext cx="1388842" cy="276999"/>
                </a:xfrm>
                <a:prstGeom prst="rect">
                  <a:avLst/>
                </a:prstGeom>
                <a:noFill/>
              </p:spPr>
              <p:txBody>
                <a:bodyPr wrap="none" rtlCol="0">
                  <a:spAutoFit/>
                </a:bodyPr>
                <a:lstStyle/>
                <a:p>
                  <a:r>
                    <a:rPr lang="es-ES" sz="1200" dirty="0" err="1">
                      <a:solidFill>
                        <a:schemeClr val="accent4"/>
                      </a:solidFill>
                    </a:rPr>
                    <a:t>Cayman</a:t>
                  </a:r>
                  <a:r>
                    <a:rPr lang="es-ES" sz="1200" dirty="0">
                      <a:solidFill>
                        <a:schemeClr val="accent4"/>
                      </a:solidFill>
                    </a:rPr>
                    <a:t> 101550 Rb</a:t>
                  </a:r>
                  <a:endParaRPr lang="en-GB" sz="1200" dirty="0">
                    <a:solidFill>
                      <a:schemeClr val="accent4"/>
                    </a:solidFill>
                  </a:endParaRPr>
                </a:p>
              </p:txBody>
            </p:sp>
            <p:grpSp>
              <p:nvGrpSpPr>
                <p:cNvPr id="152" name="Grupo 151"/>
                <p:cNvGrpSpPr/>
                <p:nvPr/>
              </p:nvGrpSpPr>
              <p:grpSpPr>
                <a:xfrm>
                  <a:off x="847148" y="5973107"/>
                  <a:ext cx="630663" cy="2116931"/>
                  <a:chOff x="880181" y="1089089"/>
                  <a:chExt cx="630663" cy="2116931"/>
                </a:xfrm>
              </p:grpSpPr>
              <p:cxnSp>
                <p:nvCxnSpPr>
                  <p:cNvPr id="153" name="Conector recto 152"/>
                  <p:cNvCxnSpPr/>
                  <p:nvPr/>
                </p:nvCxnSpPr>
                <p:spPr>
                  <a:xfrm>
                    <a:off x="1268413" y="1352550"/>
                    <a:ext cx="24243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4" name="Conector recto 153"/>
                  <p:cNvCxnSpPr/>
                  <p:nvPr/>
                </p:nvCxnSpPr>
                <p:spPr>
                  <a:xfrm>
                    <a:off x="1268413" y="1398270"/>
                    <a:ext cx="24243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5" name="Conector recto 154"/>
                  <p:cNvCxnSpPr/>
                  <p:nvPr/>
                </p:nvCxnSpPr>
                <p:spPr>
                  <a:xfrm>
                    <a:off x="1268413" y="1455420"/>
                    <a:ext cx="24243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6" name="Conector recto 155"/>
                  <p:cNvCxnSpPr/>
                  <p:nvPr/>
                </p:nvCxnSpPr>
                <p:spPr>
                  <a:xfrm>
                    <a:off x="1268413" y="1558290"/>
                    <a:ext cx="24243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7" name="Conector recto 156"/>
                  <p:cNvCxnSpPr/>
                  <p:nvPr/>
                </p:nvCxnSpPr>
                <p:spPr>
                  <a:xfrm>
                    <a:off x="1418366" y="1657350"/>
                    <a:ext cx="9247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8" name="Conector recto 157"/>
                  <p:cNvCxnSpPr/>
                  <p:nvPr/>
                </p:nvCxnSpPr>
                <p:spPr>
                  <a:xfrm>
                    <a:off x="1418366" y="1802130"/>
                    <a:ext cx="9247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9" name="Conector recto 158"/>
                  <p:cNvCxnSpPr/>
                  <p:nvPr/>
                </p:nvCxnSpPr>
                <p:spPr>
                  <a:xfrm>
                    <a:off x="1418366" y="2004060"/>
                    <a:ext cx="9247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0" name="Conector recto 159"/>
                  <p:cNvCxnSpPr/>
                  <p:nvPr/>
                </p:nvCxnSpPr>
                <p:spPr>
                  <a:xfrm>
                    <a:off x="1418366" y="2278380"/>
                    <a:ext cx="9247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1" name="Conector recto 160"/>
                  <p:cNvCxnSpPr/>
                  <p:nvPr/>
                </p:nvCxnSpPr>
                <p:spPr>
                  <a:xfrm>
                    <a:off x="1418366" y="2556510"/>
                    <a:ext cx="9247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2" name="Conector recto 161"/>
                  <p:cNvCxnSpPr/>
                  <p:nvPr/>
                </p:nvCxnSpPr>
                <p:spPr>
                  <a:xfrm>
                    <a:off x="1418366" y="2708910"/>
                    <a:ext cx="9247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3" name="Conector recto 162"/>
                  <p:cNvCxnSpPr/>
                  <p:nvPr/>
                </p:nvCxnSpPr>
                <p:spPr>
                  <a:xfrm>
                    <a:off x="1418366" y="2922270"/>
                    <a:ext cx="9247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4" name="Conector recto 163"/>
                  <p:cNvCxnSpPr/>
                  <p:nvPr/>
                </p:nvCxnSpPr>
                <p:spPr>
                  <a:xfrm>
                    <a:off x="1418366" y="3089910"/>
                    <a:ext cx="92478" cy="0"/>
                  </a:xfrm>
                  <a:prstGeom prst="line">
                    <a:avLst/>
                  </a:prstGeom>
                </p:spPr>
                <p:style>
                  <a:lnRef idx="1">
                    <a:schemeClr val="accent1"/>
                  </a:lnRef>
                  <a:fillRef idx="0">
                    <a:schemeClr val="accent1"/>
                  </a:fillRef>
                  <a:effectRef idx="0">
                    <a:schemeClr val="accent1"/>
                  </a:effectRef>
                  <a:fontRef idx="minor">
                    <a:schemeClr val="tx1"/>
                  </a:fontRef>
                </p:style>
              </p:cxnSp>
              <p:sp>
                <p:nvSpPr>
                  <p:cNvPr id="165" name="CuadroTexto 164"/>
                  <p:cNvSpPr txBox="1"/>
                  <p:nvPr/>
                </p:nvSpPr>
                <p:spPr>
                  <a:xfrm>
                    <a:off x="1136558" y="1529837"/>
                    <a:ext cx="316176" cy="1323439"/>
                  </a:xfrm>
                  <a:prstGeom prst="rect">
                    <a:avLst/>
                  </a:prstGeom>
                  <a:noFill/>
                </p:spPr>
                <p:txBody>
                  <a:bodyPr wrap="none" rtlCol="0">
                    <a:spAutoFit/>
                  </a:bodyPr>
                  <a:lstStyle/>
                  <a:p>
                    <a:pPr algn="r"/>
                    <a:r>
                      <a:rPr lang="es-ES" sz="1000" dirty="0" smtClean="0"/>
                      <a:t>75</a:t>
                    </a:r>
                  </a:p>
                  <a:p>
                    <a:pPr algn="r"/>
                    <a:r>
                      <a:rPr lang="es-ES" sz="1000" dirty="0" smtClean="0"/>
                      <a:t>63</a:t>
                    </a:r>
                  </a:p>
                  <a:p>
                    <a:pPr algn="r"/>
                    <a:endParaRPr lang="es-ES" sz="1000" dirty="0"/>
                  </a:p>
                  <a:p>
                    <a:pPr algn="r"/>
                    <a:endParaRPr lang="es-ES" sz="1000" dirty="0" smtClean="0"/>
                  </a:p>
                  <a:p>
                    <a:pPr algn="r"/>
                    <a:r>
                      <a:rPr lang="es-ES" sz="1000" dirty="0" smtClean="0"/>
                      <a:t>35</a:t>
                    </a:r>
                  </a:p>
                  <a:p>
                    <a:pPr algn="r"/>
                    <a:endParaRPr lang="es-ES" sz="1000" dirty="0" smtClean="0"/>
                  </a:p>
                  <a:p>
                    <a:pPr algn="r"/>
                    <a:r>
                      <a:rPr lang="es-ES" sz="1000" dirty="0" smtClean="0"/>
                      <a:t>25</a:t>
                    </a:r>
                  </a:p>
                  <a:p>
                    <a:pPr algn="r"/>
                    <a:r>
                      <a:rPr lang="es-ES" sz="1000" dirty="0" smtClean="0"/>
                      <a:t>20</a:t>
                    </a:r>
                  </a:p>
                </p:txBody>
              </p:sp>
              <p:sp>
                <p:nvSpPr>
                  <p:cNvPr id="166" name="CuadroTexto 165"/>
                  <p:cNvSpPr txBox="1"/>
                  <p:nvPr/>
                </p:nvSpPr>
                <p:spPr>
                  <a:xfrm>
                    <a:off x="1136558" y="1882581"/>
                    <a:ext cx="316176" cy="1323439"/>
                  </a:xfrm>
                  <a:prstGeom prst="rect">
                    <a:avLst/>
                  </a:prstGeom>
                  <a:noFill/>
                </p:spPr>
                <p:txBody>
                  <a:bodyPr wrap="none" rtlCol="0">
                    <a:spAutoFit/>
                  </a:bodyPr>
                  <a:lstStyle/>
                  <a:p>
                    <a:pPr algn="r"/>
                    <a:r>
                      <a:rPr lang="es-ES" sz="1000" dirty="0" smtClean="0"/>
                      <a:t>48</a:t>
                    </a:r>
                  </a:p>
                  <a:p>
                    <a:pPr algn="r"/>
                    <a:endParaRPr lang="es-ES" sz="1000" dirty="0" smtClean="0"/>
                  </a:p>
                  <a:p>
                    <a:pPr algn="r"/>
                    <a:endParaRPr lang="es-ES" sz="1000" dirty="0"/>
                  </a:p>
                  <a:p>
                    <a:pPr algn="r"/>
                    <a:endParaRPr lang="es-ES" sz="1000" dirty="0" smtClean="0"/>
                  </a:p>
                  <a:p>
                    <a:pPr algn="r"/>
                    <a:endParaRPr lang="es-ES" sz="1000" dirty="0"/>
                  </a:p>
                  <a:p>
                    <a:pPr algn="r"/>
                    <a:endParaRPr lang="es-ES" sz="1000" dirty="0" smtClean="0"/>
                  </a:p>
                  <a:p>
                    <a:pPr algn="r"/>
                    <a:r>
                      <a:rPr lang="es-ES" sz="1000" dirty="0" smtClean="0"/>
                      <a:t>17</a:t>
                    </a:r>
                  </a:p>
                  <a:p>
                    <a:pPr algn="r"/>
                    <a:r>
                      <a:rPr lang="es-ES" sz="1000" dirty="0" smtClean="0"/>
                      <a:t>11</a:t>
                    </a:r>
                  </a:p>
                </p:txBody>
              </p:sp>
              <p:sp>
                <p:nvSpPr>
                  <p:cNvPr id="167" name="CuadroTexto 166"/>
                  <p:cNvSpPr txBox="1"/>
                  <p:nvPr/>
                </p:nvSpPr>
                <p:spPr>
                  <a:xfrm>
                    <a:off x="880181" y="1089089"/>
                    <a:ext cx="381836" cy="707886"/>
                  </a:xfrm>
                  <a:prstGeom prst="rect">
                    <a:avLst/>
                  </a:prstGeom>
                  <a:noFill/>
                </p:spPr>
                <p:txBody>
                  <a:bodyPr wrap="none" rtlCol="0">
                    <a:spAutoFit/>
                  </a:bodyPr>
                  <a:lstStyle/>
                  <a:p>
                    <a:pPr algn="r"/>
                    <a:r>
                      <a:rPr lang="es-ES" sz="1000" dirty="0" smtClean="0"/>
                      <a:t>245</a:t>
                    </a:r>
                  </a:p>
                  <a:p>
                    <a:pPr algn="r"/>
                    <a:r>
                      <a:rPr lang="es-ES" sz="1000" dirty="0" smtClean="0"/>
                      <a:t>180</a:t>
                    </a:r>
                  </a:p>
                  <a:p>
                    <a:pPr algn="r"/>
                    <a:r>
                      <a:rPr lang="es-ES" sz="1000" dirty="0" smtClean="0"/>
                      <a:t>135</a:t>
                    </a:r>
                  </a:p>
                  <a:p>
                    <a:pPr algn="r"/>
                    <a:r>
                      <a:rPr lang="es-ES" sz="1000" dirty="0" smtClean="0"/>
                      <a:t>100</a:t>
                    </a:r>
                  </a:p>
                </p:txBody>
              </p:sp>
              <p:cxnSp>
                <p:nvCxnSpPr>
                  <p:cNvPr id="168" name="Conector recto 167"/>
                  <p:cNvCxnSpPr/>
                  <p:nvPr/>
                </p:nvCxnSpPr>
                <p:spPr>
                  <a:xfrm flipV="1">
                    <a:off x="1196340" y="1558290"/>
                    <a:ext cx="72073" cy="990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9" name="Conector recto 168"/>
                  <p:cNvCxnSpPr>
                    <a:stCxn id="167" idx="3"/>
                    <a:endCxn id="167" idx="3"/>
                  </p:cNvCxnSpPr>
                  <p:nvPr/>
                </p:nvCxnSpPr>
                <p:spPr>
                  <a:xfrm>
                    <a:off x="1262017" y="1443032"/>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0" name="Conector recto 169"/>
                  <p:cNvCxnSpPr/>
                  <p:nvPr/>
                </p:nvCxnSpPr>
                <p:spPr>
                  <a:xfrm flipH="1">
                    <a:off x="1196340" y="1451610"/>
                    <a:ext cx="72073" cy="78227"/>
                  </a:xfrm>
                  <a:prstGeom prst="line">
                    <a:avLst/>
                  </a:prstGeom>
                </p:spPr>
                <p:style>
                  <a:lnRef idx="1">
                    <a:schemeClr val="accent1"/>
                  </a:lnRef>
                  <a:fillRef idx="0">
                    <a:schemeClr val="accent1"/>
                  </a:fillRef>
                  <a:effectRef idx="0">
                    <a:schemeClr val="accent1"/>
                  </a:effectRef>
                  <a:fontRef idx="minor">
                    <a:schemeClr val="tx1"/>
                  </a:fontRef>
                </p:style>
              </p:cxnSp>
              <p:cxnSp>
                <p:nvCxnSpPr>
                  <p:cNvPr id="171" name="Conector recto 170"/>
                  <p:cNvCxnSpPr/>
                  <p:nvPr/>
                </p:nvCxnSpPr>
                <p:spPr>
                  <a:xfrm flipH="1" flipV="1">
                    <a:off x="1196340" y="1375410"/>
                    <a:ext cx="72073" cy="228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2" name="Conector recto 171"/>
                  <p:cNvCxnSpPr/>
                  <p:nvPr/>
                </p:nvCxnSpPr>
                <p:spPr>
                  <a:xfrm flipH="1" flipV="1">
                    <a:off x="1196975" y="1223010"/>
                    <a:ext cx="71438" cy="130810"/>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218" name="Grupo 217"/>
              <p:cNvGrpSpPr/>
              <p:nvPr/>
            </p:nvGrpSpPr>
            <p:grpSpPr>
              <a:xfrm>
                <a:off x="3594181" y="812765"/>
                <a:ext cx="2487595" cy="2330126"/>
                <a:chOff x="3701174" y="1097659"/>
                <a:chExt cx="2487595" cy="2330126"/>
              </a:xfrm>
            </p:grpSpPr>
            <p:pic>
              <p:nvPicPr>
                <p:cNvPr id="39" name="Imagen 38"/>
                <p:cNvPicPr>
                  <a:picLocks noChangeAspect="1"/>
                </p:cNvPicPr>
                <p:nvPr/>
              </p:nvPicPr>
              <p:blipFill rotWithShape="1">
                <a:blip r:embed="rId7"/>
                <a:srcRect l="27939" r="21700" b="1685"/>
                <a:stretch/>
              </p:blipFill>
              <p:spPr>
                <a:xfrm>
                  <a:off x="4460769" y="1105425"/>
                  <a:ext cx="1728000" cy="2282400"/>
                </a:xfrm>
                <a:prstGeom prst="rect">
                  <a:avLst/>
                </a:prstGeom>
              </p:spPr>
            </p:pic>
            <p:sp>
              <p:nvSpPr>
                <p:cNvPr id="40" name="CuadroTexto 39"/>
                <p:cNvSpPr txBox="1"/>
                <p:nvPr/>
              </p:nvSpPr>
              <p:spPr>
                <a:xfrm>
                  <a:off x="4406346" y="3150786"/>
                  <a:ext cx="1284198" cy="276999"/>
                </a:xfrm>
                <a:prstGeom prst="rect">
                  <a:avLst/>
                </a:prstGeom>
                <a:noFill/>
              </p:spPr>
              <p:txBody>
                <a:bodyPr wrap="none" rtlCol="0">
                  <a:spAutoFit/>
                </a:bodyPr>
                <a:lstStyle/>
                <a:p>
                  <a:r>
                    <a:rPr lang="es-ES" sz="1200" dirty="0">
                      <a:solidFill>
                        <a:schemeClr val="accent4"/>
                      </a:solidFill>
                    </a:rPr>
                    <a:t>ABR </a:t>
                  </a:r>
                  <a:r>
                    <a:rPr lang="es-ES" sz="1200" dirty="0" smtClean="0">
                      <a:solidFill>
                        <a:schemeClr val="accent4"/>
                      </a:solidFill>
                    </a:rPr>
                    <a:t>PA1-746A </a:t>
                  </a:r>
                  <a:r>
                    <a:rPr lang="es-ES" sz="1200" dirty="0" smtClean="0">
                      <a:solidFill>
                        <a:schemeClr val="accent4"/>
                      </a:solidFill>
                    </a:rPr>
                    <a:t>Rb</a:t>
                  </a:r>
                  <a:endParaRPr lang="en-GB" sz="1200" dirty="0">
                    <a:solidFill>
                      <a:schemeClr val="accent4"/>
                    </a:solidFill>
                  </a:endParaRPr>
                </a:p>
              </p:txBody>
            </p:sp>
            <p:grpSp>
              <p:nvGrpSpPr>
                <p:cNvPr id="173" name="Grupo 172"/>
                <p:cNvGrpSpPr/>
                <p:nvPr/>
              </p:nvGrpSpPr>
              <p:grpSpPr>
                <a:xfrm>
                  <a:off x="3701174" y="1097659"/>
                  <a:ext cx="630663" cy="2116931"/>
                  <a:chOff x="880181" y="1089089"/>
                  <a:chExt cx="630663" cy="2116931"/>
                </a:xfrm>
              </p:grpSpPr>
              <p:cxnSp>
                <p:nvCxnSpPr>
                  <p:cNvPr id="174" name="Conector recto 173"/>
                  <p:cNvCxnSpPr/>
                  <p:nvPr/>
                </p:nvCxnSpPr>
                <p:spPr>
                  <a:xfrm>
                    <a:off x="1268413" y="1352550"/>
                    <a:ext cx="24243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5" name="Conector recto 174"/>
                  <p:cNvCxnSpPr/>
                  <p:nvPr/>
                </p:nvCxnSpPr>
                <p:spPr>
                  <a:xfrm>
                    <a:off x="1268413" y="1398270"/>
                    <a:ext cx="24243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6" name="Conector recto 175"/>
                  <p:cNvCxnSpPr/>
                  <p:nvPr/>
                </p:nvCxnSpPr>
                <p:spPr>
                  <a:xfrm>
                    <a:off x="1268413" y="1455420"/>
                    <a:ext cx="24243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Conector recto 176"/>
                  <p:cNvCxnSpPr/>
                  <p:nvPr/>
                </p:nvCxnSpPr>
                <p:spPr>
                  <a:xfrm>
                    <a:off x="1268413" y="1558290"/>
                    <a:ext cx="24243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8" name="Conector recto 177"/>
                  <p:cNvCxnSpPr/>
                  <p:nvPr/>
                </p:nvCxnSpPr>
                <p:spPr>
                  <a:xfrm>
                    <a:off x="1418366" y="1657350"/>
                    <a:ext cx="9247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9" name="Conector recto 178"/>
                  <p:cNvCxnSpPr/>
                  <p:nvPr/>
                </p:nvCxnSpPr>
                <p:spPr>
                  <a:xfrm>
                    <a:off x="1418366" y="1802130"/>
                    <a:ext cx="9247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0" name="Conector recto 179"/>
                  <p:cNvCxnSpPr/>
                  <p:nvPr/>
                </p:nvCxnSpPr>
                <p:spPr>
                  <a:xfrm>
                    <a:off x="1418366" y="2004060"/>
                    <a:ext cx="9247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Conector recto 180"/>
                  <p:cNvCxnSpPr/>
                  <p:nvPr/>
                </p:nvCxnSpPr>
                <p:spPr>
                  <a:xfrm>
                    <a:off x="1418366" y="2278380"/>
                    <a:ext cx="9247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2" name="Conector recto 181"/>
                  <p:cNvCxnSpPr/>
                  <p:nvPr/>
                </p:nvCxnSpPr>
                <p:spPr>
                  <a:xfrm>
                    <a:off x="1418366" y="2556510"/>
                    <a:ext cx="9247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3" name="Conector recto 182"/>
                  <p:cNvCxnSpPr/>
                  <p:nvPr/>
                </p:nvCxnSpPr>
                <p:spPr>
                  <a:xfrm>
                    <a:off x="1418366" y="2708910"/>
                    <a:ext cx="9247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4" name="Conector recto 183"/>
                  <p:cNvCxnSpPr/>
                  <p:nvPr/>
                </p:nvCxnSpPr>
                <p:spPr>
                  <a:xfrm>
                    <a:off x="1418366" y="2922270"/>
                    <a:ext cx="9247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5" name="Conector recto 184"/>
                  <p:cNvCxnSpPr/>
                  <p:nvPr/>
                </p:nvCxnSpPr>
                <p:spPr>
                  <a:xfrm>
                    <a:off x="1418366" y="3089910"/>
                    <a:ext cx="92478" cy="0"/>
                  </a:xfrm>
                  <a:prstGeom prst="line">
                    <a:avLst/>
                  </a:prstGeom>
                </p:spPr>
                <p:style>
                  <a:lnRef idx="1">
                    <a:schemeClr val="accent1"/>
                  </a:lnRef>
                  <a:fillRef idx="0">
                    <a:schemeClr val="accent1"/>
                  </a:fillRef>
                  <a:effectRef idx="0">
                    <a:schemeClr val="accent1"/>
                  </a:effectRef>
                  <a:fontRef idx="minor">
                    <a:schemeClr val="tx1"/>
                  </a:fontRef>
                </p:style>
              </p:cxnSp>
              <p:sp>
                <p:nvSpPr>
                  <p:cNvPr id="186" name="CuadroTexto 185"/>
                  <p:cNvSpPr txBox="1"/>
                  <p:nvPr/>
                </p:nvSpPr>
                <p:spPr>
                  <a:xfrm>
                    <a:off x="1136558" y="1529837"/>
                    <a:ext cx="316176" cy="1323439"/>
                  </a:xfrm>
                  <a:prstGeom prst="rect">
                    <a:avLst/>
                  </a:prstGeom>
                  <a:noFill/>
                </p:spPr>
                <p:txBody>
                  <a:bodyPr wrap="none" rtlCol="0">
                    <a:spAutoFit/>
                  </a:bodyPr>
                  <a:lstStyle/>
                  <a:p>
                    <a:pPr algn="r"/>
                    <a:r>
                      <a:rPr lang="es-ES" sz="1000" dirty="0" smtClean="0"/>
                      <a:t>75</a:t>
                    </a:r>
                  </a:p>
                  <a:p>
                    <a:pPr algn="r"/>
                    <a:r>
                      <a:rPr lang="es-ES" sz="1000" dirty="0" smtClean="0"/>
                      <a:t>63</a:t>
                    </a:r>
                  </a:p>
                  <a:p>
                    <a:pPr algn="r"/>
                    <a:endParaRPr lang="es-ES" sz="1000" dirty="0"/>
                  </a:p>
                  <a:p>
                    <a:pPr algn="r"/>
                    <a:endParaRPr lang="es-ES" sz="1000" dirty="0" smtClean="0"/>
                  </a:p>
                  <a:p>
                    <a:pPr algn="r"/>
                    <a:r>
                      <a:rPr lang="es-ES" sz="1000" dirty="0" smtClean="0"/>
                      <a:t>35</a:t>
                    </a:r>
                  </a:p>
                  <a:p>
                    <a:pPr algn="r"/>
                    <a:endParaRPr lang="es-ES" sz="1000" dirty="0" smtClean="0"/>
                  </a:p>
                  <a:p>
                    <a:pPr algn="r"/>
                    <a:r>
                      <a:rPr lang="es-ES" sz="1000" dirty="0" smtClean="0"/>
                      <a:t>25</a:t>
                    </a:r>
                  </a:p>
                  <a:p>
                    <a:pPr algn="r"/>
                    <a:r>
                      <a:rPr lang="es-ES" sz="1000" dirty="0" smtClean="0"/>
                      <a:t>20</a:t>
                    </a:r>
                  </a:p>
                </p:txBody>
              </p:sp>
              <p:sp>
                <p:nvSpPr>
                  <p:cNvPr id="187" name="CuadroTexto 186"/>
                  <p:cNvSpPr txBox="1"/>
                  <p:nvPr/>
                </p:nvSpPr>
                <p:spPr>
                  <a:xfrm>
                    <a:off x="1136558" y="1882581"/>
                    <a:ext cx="316176" cy="1323439"/>
                  </a:xfrm>
                  <a:prstGeom prst="rect">
                    <a:avLst/>
                  </a:prstGeom>
                  <a:noFill/>
                </p:spPr>
                <p:txBody>
                  <a:bodyPr wrap="none" rtlCol="0">
                    <a:spAutoFit/>
                  </a:bodyPr>
                  <a:lstStyle/>
                  <a:p>
                    <a:pPr algn="r"/>
                    <a:r>
                      <a:rPr lang="es-ES" sz="1000" dirty="0" smtClean="0"/>
                      <a:t>48</a:t>
                    </a:r>
                  </a:p>
                  <a:p>
                    <a:pPr algn="r"/>
                    <a:endParaRPr lang="es-ES" sz="1000" dirty="0" smtClean="0"/>
                  </a:p>
                  <a:p>
                    <a:pPr algn="r"/>
                    <a:endParaRPr lang="es-ES" sz="1000" dirty="0"/>
                  </a:p>
                  <a:p>
                    <a:pPr algn="r"/>
                    <a:endParaRPr lang="es-ES" sz="1000" dirty="0" smtClean="0"/>
                  </a:p>
                  <a:p>
                    <a:pPr algn="r"/>
                    <a:endParaRPr lang="es-ES" sz="1000" dirty="0"/>
                  </a:p>
                  <a:p>
                    <a:pPr algn="r"/>
                    <a:endParaRPr lang="es-ES" sz="1000" dirty="0" smtClean="0"/>
                  </a:p>
                  <a:p>
                    <a:pPr algn="r"/>
                    <a:r>
                      <a:rPr lang="es-ES" sz="1000" dirty="0" smtClean="0"/>
                      <a:t>17</a:t>
                    </a:r>
                  </a:p>
                  <a:p>
                    <a:pPr algn="r"/>
                    <a:r>
                      <a:rPr lang="es-ES" sz="1000" dirty="0" smtClean="0"/>
                      <a:t>11</a:t>
                    </a:r>
                  </a:p>
                </p:txBody>
              </p:sp>
              <p:sp>
                <p:nvSpPr>
                  <p:cNvPr id="188" name="CuadroTexto 187"/>
                  <p:cNvSpPr txBox="1"/>
                  <p:nvPr/>
                </p:nvSpPr>
                <p:spPr>
                  <a:xfrm>
                    <a:off x="880181" y="1089089"/>
                    <a:ext cx="381836" cy="707886"/>
                  </a:xfrm>
                  <a:prstGeom prst="rect">
                    <a:avLst/>
                  </a:prstGeom>
                  <a:noFill/>
                </p:spPr>
                <p:txBody>
                  <a:bodyPr wrap="none" rtlCol="0">
                    <a:spAutoFit/>
                  </a:bodyPr>
                  <a:lstStyle/>
                  <a:p>
                    <a:pPr algn="r"/>
                    <a:r>
                      <a:rPr lang="es-ES" sz="1000" dirty="0" smtClean="0"/>
                      <a:t>245</a:t>
                    </a:r>
                  </a:p>
                  <a:p>
                    <a:pPr algn="r"/>
                    <a:r>
                      <a:rPr lang="es-ES" sz="1000" dirty="0" smtClean="0"/>
                      <a:t>180</a:t>
                    </a:r>
                  </a:p>
                  <a:p>
                    <a:pPr algn="r"/>
                    <a:r>
                      <a:rPr lang="es-ES" sz="1000" dirty="0" smtClean="0"/>
                      <a:t>135</a:t>
                    </a:r>
                  </a:p>
                  <a:p>
                    <a:pPr algn="r"/>
                    <a:r>
                      <a:rPr lang="es-ES" sz="1000" dirty="0" smtClean="0"/>
                      <a:t>100</a:t>
                    </a:r>
                  </a:p>
                </p:txBody>
              </p:sp>
              <p:cxnSp>
                <p:nvCxnSpPr>
                  <p:cNvPr id="189" name="Conector recto 188"/>
                  <p:cNvCxnSpPr/>
                  <p:nvPr/>
                </p:nvCxnSpPr>
                <p:spPr>
                  <a:xfrm flipV="1">
                    <a:off x="1196340" y="1558290"/>
                    <a:ext cx="72073" cy="990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0" name="Conector recto 189"/>
                  <p:cNvCxnSpPr>
                    <a:stCxn id="188" idx="3"/>
                    <a:endCxn id="188" idx="3"/>
                  </p:cNvCxnSpPr>
                  <p:nvPr/>
                </p:nvCxnSpPr>
                <p:spPr>
                  <a:xfrm>
                    <a:off x="1262017" y="1443032"/>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1" name="Conector recto 190"/>
                  <p:cNvCxnSpPr/>
                  <p:nvPr/>
                </p:nvCxnSpPr>
                <p:spPr>
                  <a:xfrm flipH="1">
                    <a:off x="1196340" y="1451610"/>
                    <a:ext cx="72073" cy="78227"/>
                  </a:xfrm>
                  <a:prstGeom prst="line">
                    <a:avLst/>
                  </a:prstGeom>
                </p:spPr>
                <p:style>
                  <a:lnRef idx="1">
                    <a:schemeClr val="accent1"/>
                  </a:lnRef>
                  <a:fillRef idx="0">
                    <a:schemeClr val="accent1"/>
                  </a:fillRef>
                  <a:effectRef idx="0">
                    <a:schemeClr val="accent1"/>
                  </a:effectRef>
                  <a:fontRef idx="minor">
                    <a:schemeClr val="tx1"/>
                  </a:fontRef>
                </p:style>
              </p:cxnSp>
              <p:cxnSp>
                <p:nvCxnSpPr>
                  <p:cNvPr id="192" name="Conector recto 191"/>
                  <p:cNvCxnSpPr/>
                  <p:nvPr/>
                </p:nvCxnSpPr>
                <p:spPr>
                  <a:xfrm flipH="1" flipV="1">
                    <a:off x="1196340" y="1375410"/>
                    <a:ext cx="72073" cy="228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3" name="Conector recto 192"/>
                  <p:cNvCxnSpPr/>
                  <p:nvPr/>
                </p:nvCxnSpPr>
                <p:spPr>
                  <a:xfrm flipH="1" flipV="1">
                    <a:off x="1196975" y="1223010"/>
                    <a:ext cx="71438" cy="130810"/>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219" name="Grupo 218"/>
              <p:cNvGrpSpPr/>
              <p:nvPr/>
            </p:nvGrpSpPr>
            <p:grpSpPr>
              <a:xfrm>
                <a:off x="3601703" y="3263405"/>
                <a:ext cx="2480073" cy="2321534"/>
                <a:chOff x="3708696" y="3683986"/>
                <a:chExt cx="2480073" cy="2321534"/>
              </a:xfrm>
            </p:grpSpPr>
            <p:pic>
              <p:nvPicPr>
                <p:cNvPr id="38" name="Imagen 37"/>
                <p:cNvPicPr>
                  <a:picLocks noChangeAspect="1"/>
                </p:cNvPicPr>
                <p:nvPr/>
              </p:nvPicPr>
              <p:blipFill rotWithShape="1">
                <a:blip r:embed="rId8"/>
                <a:srcRect l="29342" r="20296" b="1686"/>
                <a:stretch/>
              </p:blipFill>
              <p:spPr>
                <a:xfrm>
                  <a:off x="4460769" y="3683986"/>
                  <a:ext cx="1728000" cy="2282400"/>
                </a:xfrm>
                <a:prstGeom prst="rect">
                  <a:avLst/>
                </a:prstGeom>
              </p:spPr>
            </p:pic>
            <p:sp>
              <p:nvSpPr>
                <p:cNvPr id="41" name="CuadroTexto 40"/>
                <p:cNvSpPr txBox="1"/>
                <p:nvPr/>
              </p:nvSpPr>
              <p:spPr>
                <a:xfrm>
                  <a:off x="4402659" y="5728521"/>
                  <a:ext cx="1428468" cy="276999"/>
                </a:xfrm>
                <a:prstGeom prst="rect">
                  <a:avLst/>
                </a:prstGeom>
                <a:noFill/>
              </p:spPr>
              <p:txBody>
                <a:bodyPr wrap="none" rtlCol="0">
                  <a:spAutoFit/>
                </a:bodyPr>
                <a:lstStyle/>
                <a:p>
                  <a:r>
                    <a:rPr lang="es-ES" sz="1200" dirty="0" err="1">
                      <a:solidFill>
                        <a:schemeClr val="accent4"/>
                      </a:solidFill>
                    </a:rPr>
                    <a:t>Thermo</a:t>
                  </a:r>
                  <a:r>
                    <a:rPr lang="es-ES" sz="1200" dirty="0">
                      <a:solidFill>
                        <a:schemeClr val="accent4"/>
                      </a:solidFill>
                    </a:rPr>
                    <a:t> </a:t>
                  </a:r>
                  <a:r>
                    <a:rPr lang="es-ES" sz="1200" dirty="0" smtClean="0">
                      <a:solidFill>
                        <a:schemeClr val="accent4"/>
                      </a:solidFill>
                    </a:rPr>
                    <a:t>PA1-744 Rb</a:t>
                  </a:r>
                  <a:endParaRPr lang="en-GB" sz="1200" dirty="0">
                    <a:solidFill>
                      <a:schemeClr val="accent4"/>
                    </a:solidFill>
                  </a:endParaRPr>
                </a:p>
              </p:txBody>
            </p:sp>
            <p:grpSp>
              <p:nvGrpSpPr>
                <p:cNvPr id="194" name="Grupo 193"/>
                <p:cNvGrpSpPr/>
                <p:nvPr/>
              </p:nvGrpSpPr>
              <p:grpSpPr>
                <a:xfrm>
                  <a:off x="3708696" y="3689680"/>
                  <a:ext cx="630663" cy="2116931"/>
                  <a:chOff x="880181" y="1089089"/>
                  <a:chExt cx="630663" cy="2116931"/>
                </a:xfrm>
              </p:grpSpPr>
              <p:cxnSp>
                <p:nvCxnSpPr>
                  <p:cNvPr id="195" name="Conector recto 194"/>
                  <p:cNvCxnSpPr/>
                  <p:nvPr/>
                </p:nvCxnSpPr>
                <p:spPr>
                  <a:xfrm>
                    <a:off x="1268413" y="1352550"/>
                    <a:ext cx="24243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6" name="Conector recto 195"/>
                  <p:cNvCxnSpPr/>
                  <p:nvPr/>
                </p:nvCxnSpPr>
                <p:spPr>
                  <a:xfrm>
                    <a:off x="1268413" y="1398270"/>
                    <a:ext cx="24243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7" name="Conector recto 196"/>
                  <p:cNvCxnSpPr/>
                  <p:nvPr/>
                </p:nvCxnSpPr>
                <p:spPr>
                  <a:xfrm>
                    <a:off x="1268413" y="1455420"/>
                    <a:ext cx="24243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8" name="Conector recto 197"/>
                  <p:cNvCxnSpPr/>
                  <p:nvPr/>
                </p:nvCxnSpPr>
                <p:spPr>
                  <a:xfrm>
                    <a:off x="1268413" y="1558290"/>
                    <a:ext cx="24243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9" name="Conector recto 198"/>
                  <p:cNvCxnSpPr/>
                  <p:nvPr/>
                </p:nvCxnSpPr>
                <p:spPr>
                  <a:xfrm>
                    <a:off x="1418366" y="1657350"/>
                    <a:ext cx="9247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0" name="Conector recto 199"/>
                  <p:cNvCxnSpPr/>
                  <p:nvPr/>
                </p:nvCxnSpPr>
                <p:spPr>
                  <a:xfrm>
                    <a:off x="1418366" y="1802130"/>
                    <a:ext cx="9247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1" name="Conector recto 200"/>
                  <p:cNvCxnSpPr/>
                  <p:nvPr/>
                </p:nvCxnSpPr>
                <p:spPr>
                  <a:xfrm>
                    <a:off x="1418366" y="2004060"/>
                    <a:ext cx="9247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2" name="Conector recto 201"/>
                  <p:cNvCxnSpPr/>
                  <p:nvPr/>
                </p:nvCxnSpPr>
                <p:spPr>
                  <a:xfrm>
                    <a:off x="1418366" y="2278380"/>
                    <a:ext cx="9247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3" name="Conector recto 202"/>
                  <p:cNvCxnSpPr/>
                  <p:nvPr/>
                </p:nvCxnSpPr>
                <p:spPr>
                  <a:xfrm>
                    <a:off x="1418366" y="2556510"/>
                    <a:ext cx="9247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4" name="Conector recto 203"/>
                  <p:cNvCxnSpPr/>
                  <p:nvPr/>
                </p:nvCxnSpPr>
                <p:spPr>
                  <a:xfrm>
                    <a:off x="1418366" y="2708910"/>
                    <a:ext cx="9247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5" name="Conector recto 204"/>
                  <p:cNvCxnSpPr/>
                  <p:nvPr/>
                </p:nvCxnSpPr>
                <p:spPr>
                  <a:xfrm>
                    <a:off x="1418366" y="2922270"/>
                    <a:ext cx="9247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6" name="Conector recto 205"/>
                  <p:cNvCxnSpPr/>
                  <p:nvPr/>
                </p:nvCxnSpPr>
                <p:spPr>
                  <a:xfrm>
                    <a:off x="1418366" y="3089910"/>
                    <a:ext cx="92478" cy="0"/>
                  </a:xfrm>
                  <a:prstGeom prst="line">
                    <a:avLst/>
                  </a:prstGeom>
                </p:spPr>
                <p:style>
                  <a:lnRef idx="1">
                    <a:schemeClr val="accent1"/>
                  </a:lnRef>
                  <a:fillRef idx="0">
                    <a:schemeClr val="accent1"/>
                  </a:fillRef>
                  <a:effectRef idx="0">
                    <a:schemeClr val="accent1"/>
                  </a:effectRef>
                  <a:fontRef idx="minor">
                    <a:schemeClr val="tx1"/>
                  </a:fontRef>
                </p:style>
              </p:cxnSp>
              <p:sp>
                <p:nvSpPr>
                  <p:cNvPr id="207" name="CuadroTexto 206"/>
                  <p:cNvSpPr txBox="1"/>
                  <p:nvPr/>
                </p:nvSpPr>
                <p:spPr>
                  <a:xfrm>
                    <a:off x="1136558" y="1529837"/>
                    <a:ext cx="316176" cy="1323439"/>
                  </a:xfrm>
                  <a:prstGeom prst="rect">
                    <a:avLst/>
                  </a:prstGeom>
                  <a:noFill/>
                </p:spPr>
                <p:txBody>
                  <a:bodyPr wrap="none" rtlCol="0">
                    <a:spAutoFit/>
                  </a:bodyPr>
                  <a:lstStyle/>
                  <a:p>
                    <a:pPr algn="r"/>
                    <a:r>
                      <a:rPr lang="es-ES" sz="1000" dirty="0" smtClean="0"/>
                      <a:t>75</a:t>
                    </a:r>
                  </a:p>
                  <a:p>
                    <a:pPr algn="r"/>
                    <a:r>
                      <a:rPr lang="es-ES" sz="1000" dirty="0" smtClean="0"/>
                      <a:t>63</a:t>
                    </a:r>
                  </a:p>
                  <a:p>
                    <a:pPr algn="r"/>
                    <a:endParaRPr lang="es-ES" sz="1000" dirty="0"/>
                  </a:p>
                  <a:p>
                    <a:pPr algn="r"/>
                    <a:endParaRPr lang="es-ES" sz="1000" dirty="0" smtClean="0"/>
                  </a:p>
                  <a:p>
                    <a:pPr algn="r"/>
                    <a:r>
                      <a:rPr lang="es-ES" sz="1000" dirty="0" smtClean="0"/>
                      <a:t>35</a:t>
                    </a:r>
                  </a:p>
                  <a:p>
                    <a:pPr algn="r"/>
                    <a:endParaRPr lang="es-ES" sz="1000" dirty="0" smtClean="0"/>
                  </a:p>
                  <a:p>
                    <a:pPr algn="r"/>
                    <a:r>
                      <a:rPr lang="es-ES" sz="1000" dirty="0" smtClean="0"/>
                      <a:t>25</a:t>
                    </a:r>
                  </a:p>
                  <a:p>
                    <a:pPr algn="r"/>
                    <a:r>
                      <a:rPr lang="es-ES" sz="1000" dirty="0" smtClean="0"/>
                      <a:t>20</a:t>
                    </a:r>
                  </a:p>
                </p:txBody>
              </p:sp>
              <p:sp>
                <p:nvSpPr>
                  <p:cNvPr id="208" name="CuadroTexto 207"/>
                  <p:cNvSpPr txBox="1"/>
                  <p:nvPr/>
                </p:nvSpPr>
                <p:spPr>
                  <a:xfrm>
                    <a:off x="1136558" y="1882581"/>
                    <a:ext cx="316176" cy="1323439"/>
                  </a:xfrm>
                  <a:prstGeom prst="rect">
                    <a:avLst/>
                  </a:prstGeom>
                  <a:noFill/>
                </p:spPr>
                <p:txBody>
                  <a:bodyPr wrap="none" rtlCol="0">
                    <a:spAutoFit/>
                  </a:bodyPr>
                  <a:lstStyle/>
                  <a:p>
                    <a:pPr algn="r"/>
                    <a:r>
                      <a:rPr lang="es-ES" sz="1000" dirty="0" smtClean="0"/>
                      <a:t>48</a:t>
                    </a:r>
                  </a:p>
                  <a:p>
                    <a:pPr algn="r"/>
                    <a:endParaRPr lang="es-ES" sz="1000" dirty="0" smtClean="0"/>
                  </a:p>
                  <a:p>
                    <a:pPr algn="r"/>
                    <a:endParaRPr lang="es-ES" sz="1000" dirty="0"/>
                  </a:p>
                  <a:p>
                    <a:pPr algn="r"/>
                    <a:endParaRPr lang="es-ES" sz="1000" dirty="0" smtClean="0"/>
                  </a:p>
                  <a:p>
                    <a:pPr algn="r"/>
                    <a:endParaRPr lang="es-ES" sz="1000" dirty="0"/>
                  </a:p>
                  <a:p>
                    <a:pPr algn="r"/>
                    <a:endParaRPr lang="es-ES" sz="1000" dirty="0" smtClean="0"/>
                  </a:p>
                  <a:p>
                    <a:pPr algn="r"/>
                    <a:r>
                      <a:rPr lang="es-ES" sz="1000" dirty="0" smtClean="0"/>
                      <a:t>17</a:t>
                    </a:r>
                  </a:p>
                  <a:p>
                    <a:pPr algn="r"/>
                    <a:r>
                      <a:rPr lang="es-ES" sz="1000" dirty="0" smtClean="0"/>
                      <a:t>11</a:t>
                    </a:r>
                  </a:p>
                </p:txBody>
              </p:sp>
              <p:sp>
                <p:nvSpPr>
                  <p:cNvPr id="209" name="CuadroTexto 208"/>
                  <p:cNvSpPr txBox="1"/>
                  <p:nvPr/>
                </p:nvSpPr>
                <p:spPr>
                  <a:xfrm>
                    <a:off x="880181" y="1089089"/>
                    <a:ext cx="381836" cy="707886"/>
                  </a:xfrm>
                  <a:prstGeom prst="rect">
                    <a:avLst/>
                  </a:prstGeom>
                  <a:noFill/>
                </p:spPr>
                <p:txBody>
                  <a:bodyPr wrap="none" rtlCol="0">
                    <a:spAutoFit/>
                  </a:bodyPr>
                  <a:lstStyle/>
                  <a:p>
                    <a:pPr algn="r"/>
                    <a:r>
                      <a:rPr lang="es-ES" sz="1000" dirty="0" smtClean="0"/>
                      <a:t>245</a:t>
                    </a:r>
                  </a:p>
                  <a:p>
                    <a:pPr algn="r"/>
                    <a:r>
                      <a:rPr lang="es-ES" sz="1000" dirty="0" smtClean="0"/>
                      <a:t>180</a:t>
                    </a:r>
                  </a:p>
                  <a:p>
                    <a:pPr algn="r"/>
                    <a:r>
                      <a:rPr lang="es-ES" sz="1000" dirty="0" smtClean="0"/>
                      <a:t>135</a:t>
                    </a:r>
                  </a:p>
                  <a:p>
                    <a:pPr algn="r"/>
                    <a:r>
                      <a:rPr lang="es-ES" sz="1000" dirty="0" smtClean="0"/>
                      <a:t>100</a:t>
                    </a:r>
                  </a:p>
                </p:txBody>
              </p:sp>
              <p:cxnSp>
                <p:nvCxnSpPr>
                  <p:cNvPr id="210" name="Conector recto 209"/>
                  <p:cNvCxnSpPr/>
                  <p:nvPr/>
                </p:nvCxnSpPr>
                <p:spPr>
                  <a:xfrm flipV="1">
                    <a:off x="1196340" y="1558290"/>
                    <a:ext cx="72073" cy="9906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Conector recto 210"/>
                  <p:cNvCxnSpPr>
                    <a:stCxn id="209" idx="3"/>
                    <a:endCxn id="209" idx="3"/>
                  </p:cNvCxnSpPr>
                  <p:nvPr/>
                </p:nvCxnSpPr>
                <p:spPr>
                  <a:xfrm>
                    <a:off x="1262017" y="1443032"/>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2" name="Conector recto 211"/>
                  <p:cNvCxnSpPr/>
                  <p:nvPr/>
                </p:nvCxnSpPr>
                <p:spPr>
                  <a:xfrm flipH="1">
                    <a:off x="1196340" y="1451610"/>
                    <a:ext cx="72073" cy="78227"/>
                  </a:xfrm>
                  <a:prstGeom prst="line">
                    <a:avLst/>
                  </a:prstGeom>
                </p:spPr>
                <p:style>
                  <a:lnRef idx="1">
                    <a:schemeClr val="accent1"/>
                  </a:lnRef>
                  <a:fillRef idx="0">
                    <a:schemeClr val="accent1"/>
                  </a:fillRef>
                  <a:effectRef idx="0">
                    <a:schemeClr val="accent1"/>
                  </a:effectRef>
                  <a:fontRef idx="minor">
                    <a:schemeClr val="tx1"/>
                  </a:fontRef>
                </p:style>
              </p:cxnSp>
              <p:cxnSp>
                <p:nvCxnSpPr>
                  <p:cNvPr id="213" name="Conector recto 212"/>
                  <p:cNvCxnSpPr/>
                  <p:nvPr/>
                </p:nvCxnSpPr>
                <p:spPr>
                  <a:xfrm flipH="1" flipV="1">
                    <a:off x="1196340" y="1375410"/>
                    <a:ext cx="72073" cy="2286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4" name="Conector recto 213"/>
                  <p:cNvCxnSpPr/>
                  <p:nvPr/>
                </p:nvCxnSpPr>
                <p:spPr>
                  <a:xfrm flipH="1" flipV="1">
                    <a:off x="1196975" y="1223010"/>
                    <a:ext cx="71438" cy="130810"/>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223" name="Grupo 222"/>
              <p:cNvGrpSpPr/>
              <p:nvPr/>
            </p:nvGrpSpPr>
            <p:grpSpPr>
              <a:xfrm>
                <a:off x="4451572" y="365990"/>
                <a:ext cx="1532407" cy="276999"/>
                <a:chOff x="1524933" y="775296"/>
                <a:chExt cx="1532407" cy="276999"/>
              </a:xfrm>
            </p:grpSpPr>
            <p:cxnSp>
              <p:nvCxnSpPr>
                <p:cNvPr id="224" name="Conector recto 223"/>
                <p:cNvCxnSpPr/>
                <p:nvPr/>
              </p:nvCxnSpPr>
              <p:spPr>
                <a:xfrm>
                  <a:off x="1524933" y="1019285"/>
                  <a:ext cx="72292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5" name="Conector recto 224"/>
                <p:cNvCxnSpPr/>
                <p:nvPr/>
              </p:nvCxnSpPr>
              <p:spPr>
                <a:xfrm>
                  <a:off x="2334417" y="1019285"/>
                  <a:ext cx="722923" cy="0"/>
                </a:xfrm>
                <a:prstGeom prst="line">
                  <a:avLst/>
                </a:prstGeom>
              </p:spPr>
              <p:style>
                <a:lnRef idx="1">
                  <a:schemeClr val="accent1"/>
                </a:lnRef>
                <a:fillRef idx="0">
                  <a:schemeClr val="accent1"/>
                </a:fillRef>
                <a:effectRef idx="0">
                  <a:schemeClr val="accent1"/>
                </a:effectRef>
                <a:fontRef idx="minor">
                  <a:schemeClr val="tx1"/>
                </a:fontRef>
              </p:style>
            </p:cxnSp>
            <p:sp>
              <p:nvSpPr>
                <p:cNvPr id="226" name="CuadroTexto 225"/>
                <p:cNvSpPr txBox="1"/>
                <p:nvPr/>
              </p:nvSpPr>
              <p:spPr>
                <a:xfrm>
                  <a:off x="1548000" y="775296"/>
                  <a:ext cx="676788" cy="276999"/>
                </a:xfrm>
                <a:prstGeom prst="rect">
                  <a:avLst/>
                </a:prstGeom>
                <a:noFill/>
              </p:spPr>
              <p:txBody>
                <a:bodyPr wrap="none" rtlCol="0">
                  <a:spAutoFit/>
                </a:bodyPr>
                <a:lstStyle/>
                <a:p>
                  <a:r>
                    <a:rPr lang="es-ES" sz="1200" dirty="0" smtClean="0"/>
                    <a:t>CB2GFP</a:t>
                  </a:r>
                  <a:endParaRPr lang="en-GB" sz="1200" dirty="0"/>
                </a:p>
              </p:txBody>
            </p:sp>
            <p:sp>
              <p:nvSpPr>
                <p:cNvPr id="227" name="CuadroTexto 226"/>
                <p:cNvSpPr txBox="1"/>
                <p:nvPr/>
              </p:nvSpPr>
              <p:spPr>
                <a:xfrm>
                  <a:off x="2394000" y="775296"/>
                  <a:ext cx="603755" cy="276999"/>
                </a:xfrm>
                <a:prstGeom prst="rect">
                  <a:avLst/>
                </a:prstGeom>
                <a:noFill/>
              </p:spPr>
              <p:txBody>
                <a:bodyPr wrap="none" rtlCol="0">
                  <a:spAutoFit/>
                </a:bodyPr>
                <a:lstStyle/>
                <a:p>
                  <a:r>
                    <a:rPr lang="es-ES" sz="1200" dirty="0" smtClean="0"/>
                    <a:t>CB2KO</a:t>
                  </a:r>
                  <a:endParaRPr lang="en-GB" sz="1200" dirty="0"/>
                </a:p>
              </p:txBody>
            </p:sp>
          </p:grpSp>
          <p:sp>
            <p:nvSpPr>
              <p:cNvPr id="228" name="CuadroTexto 227"/>
              <p:cNvSpPr txBox="1"/>
              <p:nvPr/>
            </p:nvSpPr>
            <p:spPr>
              <a:xfrm>
                <a:off x="3887062" y="5679966"/>
                <a:ext cx="433132" cy="276999"/>
              </a:xfrm>
              <a:prstGeom prst="rect">
                <a:avLst/>
              </a:prstGeom>
              <a:noFill/>
            </p:spPr>
            <p:txBody>
              <a:bodyPr wrap="none" rtlCol="0">
                <a:spAutoFit/>
              </a:bodyPr>
              <a:lstStyle/>
              <a:p>
                <a:pPr algn="r"/>
                <a:r>
                  <a:rPr lang="es-ES" sz="1200" dirty="0" smtClean="0"/>
                  <a:t>GFP</a:t>
                </a:r>
                <a:endParaRPr lang="en-GB" sz="1200" dirty="0"/>
              </a:p>
            </p:txBody>
          </p:sp>
          <p:sp>
            <p:nvSpPr>
              <p:cNvPr id="229" name="CuadroTexto 228"/>
              <p:cNvSpPr txBox="1"/>
              <p:nvPr/>
            </p:nvSpPr>
            <p:spPr>
              <a:xfrm>
                <a:off x="3708636" y="6014440"/>
                <a:ext cx="619080" cy="276999"/>
              </a:xfrm>
              <a:prstGeom prst="rect">
                <a:avLst/>
              </a:prstGeom>
              <a:noFill/>
            </p:spPr>
            <p:txBody>
              <a:bodyPr wrap="none" rtlCol="0">
                <a:spAutoFit/>
              </a:bodyPr>
              <a:lstStyle/>
              <a:p>
                <a:pPr algn="r"/>
                <a:r>
                  <a:rPr lang="el-GR" sz="1200" dirty="0" smtClean="0">
                    <a:latin typeface="Calibri" panose="020F0502020204030204" pitchFamily="34" charset="0"/>
                    <a:cs typeface="Calibri" panose="020F0502020204030204" pitchFamily="34" charset="0"/>
                  </a:rPr>
                  <a:t>β</a:t>
                </a:r>
                <a:r>
                  <a:rPr lang="es-ES" sz="1200" dirty="0" smtClean="0"/>
                  <a:t>-</a:t>
                </a:r>
                <a:r>
                  <a:rPr lang="es-ES" sz="1200" dirty="0" err="1" smtClean="0"/>
                  <a:t>actin</a:t>
                </a:r>
                <a:endParaRPr lang="en-GB" sz="1200" dirty="0"/>
              </a:p>
            </p:txBody>
          </p:sp>
          <p:sp>
            <p:nvSpPr>
              <p:cNvPr id="230" name="Flecha derecha 229"/>
              <p:cNvSpPr/>
              <p:nvPr/>
            </p:nvSpPr>
            <p:spPr>
              <a:xfrm>
                <a:off x="503178" y="1622092"/>
                <a:ext cx="519457" cy="287364"/>
              </a:xfrm>
              <a:prstGeom prst="rightArrow">
                <a:avLst>
                  <a:gd name="adj1" fmla="val 68694"/>
                  <a:gd name="adj2" fmla="val 45868"/>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dirty="0" smtClean="0">
                    <a:solidFill>
                      <a:schemeClr val="tx1"/>
                    </a:solidFill>
                  </a:rPr>
                  <a:t>CB2</a:t>
                </a:r>
                <a:endParaRPr lang="en-GB" sz="1200" dirty="0">
                  <a:solidFill>
                    <a:schemeClr val="tx1"/>
                  </a:solidFill>
                </a:endParaRPr>
              </a:p>
            </p:txBody>
          </p:sp>
          <p:sp>
            <p:nvSpPr>
              <p:cNvPr id="231" name="Flecha derecha 230"/>
              <p:cNvSpPr/>
              <p:nvPr/>
            </p:nvSpPr>
            <p:spPr>
              <a:xfrm>
                <a:off x="513312" y="4115200"/>
                <a:ext cx="519457" cy="287364"/>
              </a:xfrm>
              <a:prstGeom prst="rightArrow">
                <a:avLst>
                  <a:gd name="adj1" fmla="val 68694"/>
                  <a:gd name="adj2" fmla="val 45868"/>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dirty="0" smtClean="0">
                    <a:solidFill>
                      <a:schemeClr val="tx1"/>
                    </a:solidFill>
                  </a:rPr>
                  <a:t>CB2</a:t>
                </a:r>
                <a:endParaRPr lang="en-GB" sz="1200" dirty="0">
                  <a:solidFill>
                    <a:schemeClr val="tx1"/>
                  </a:solidFill>
                </a:endParaRPr>
              </a:p>
            </p:txBody>
          </p:sp>
          <p:sp>
            <p:nvSpPr>
              <p:cNvPr id="232" name="Flecha derecha 231"/>
              <p:cNvSpPr/>
              <p:nvPr/>
            </p:nvSpPr>
            <p:spPr>
              <a:xfrm>
                <a:off x="503177" y="6515354"/>
                <a:ext cx="519457" cy="287364"/>
              </a:xfrm>
              <a:prstGeom prst="rightArrow">
                <a:avLst>
                  <a:gd name="adj1" fmla="val 68694"/>
                  <a:gd name="adj2" fmla="val 45868"/>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dirty="0" smtClean="0">
                    <a:solidFill>
                      <a:schemeClr val="tx1"/>
                    </a:solidFill>
                  </a:rPr>
                  <a:t>CB2</a:t>
                </a:r>
                <a:endParaRPr lang="en-GB" sz="1200" dirty="0">
                  <a:solidFill>
                    <a:schemeClr val="tx1"/>
                  </a:solidFill>
                </a:endParaRPr>
              </a:p>
            </p:txBody>
          </p:sp>
          <p:sp>
            <p:nvSpPr>
              <p:cNvPr id="233" name="Flecha derecha 232"/>
              <p:cNvSpPr/>
              <p:nvPr/>
            </p:nvSpPr>
            <p:spPr>
              <a:xfrm>
                <a:off x="3366443" y="1622092"/>
                <a:ext cx="519457" cy="287364"/>
              </a:xfrm>
              <a:prstGeom prst="rightArrow">
                <a:avLst>
                  <a:gd name="adj1" fmla="val 68694"/>
                  <a:gd name="adj2" fmla="val 45868"/>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dirty="0" smtClean="0">
                    <a:solidFill>
                      <a:schemeClr val="tx1"/>
                    </a:solidFill>
                  </a:rPr>
                  <a:t>CB2</a:t>
                </a:r>
                <a:endParaRPr lang="en-GB" sz="1200" dirty="0">
                  <a:solidFill>
                    <a:schemeClr val="tx1"/>
                  </a:solidFill>
                </a:endParaRPr>
              </a:p>
            </p:txBody>
          </p:sp>
          <p:sp>
            <p:nvSpPr>
              <p:cNvPr id="234" name="Flecha derecha 233"/>
              <p:cNvSpPr/>
              <p:nvPr/>
            </p:nvSpPr>
            <p:spPr>
              <a:xfrm>
                <a:off x="3373231" y="4115200"/>
                <a:ext cx="519457" cy="287364"/>
              </a:xfrm>
              <a:prstGeom prst="rightArrow">
                <a:avLst>
                  <a:gd name="adj1" fmla="val 68694"/>
                  <a:gd name="adj2" fmla="val 45868"/>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dirty="0" smtClean="0">
                    <a:solidFill>
                      <a:schemeClr val="tx1"/>
                    </a:solidFill>
                  </a:rPr>
                  <a:t>CB2</a:t>
                </a:r>
                <a:endParaRPr lang="en-GB" sz="1200" dirty="0">
                  <a:solidFill>
                    <a:schemeClr val="tx1"/>
                  </a:solidFill>
                </a:endParaRPr>
              </a:p>
            </p:txBody>
          </p:sp>
          <p:sp>
            <p:nvSpPr>
              <p:cNvPr id="237" name="CuadroTexto 236"/>
              <p:cNvSpPr txBox="1"/>
              <p:nvPr/>
            </p:nvSpPr>
            <p:spPr>
              <a:xfrm>
                <a:off x="1560852" y="602196"/>
                <a:ext cx="1572866" cy="276999"/>
              </a:xfrm>
              <a:prstGeom prst="rect">
                <a:avLst/>
              </a:prstGeom>
              <a:noFill/>
            </p:spPr>
            <p:txBody>
              <a:bodyPr wrap="none" rtlCol="0">
                <a:spAutoFit/>
              </a:bodyPr>
              <a:lstStyle/>
              <a:p>
                <a:r>
                  <a:rPr lang="es-ES" sz="1200" dirty="0" smtClean="0"/>
                  <a:t>1     2     3      4     5     6</a:t>
                </a:r>
                <a:endParaRPr lang="en-GB" sz="1200" dirty="0"/>
              </a:p>
            </p:txBody>
          </p:sp>
          <p:sp>
            <p:nvSpPr>
              <p:cNvPr id="238" name="CuadroTexto 237"/>
              <p:cNvSpPr txBox="1"/>
              <p:nvPr/>
            </p:nvSpPr>
            <p:spPr>
              <a:xfrm>
                <a:off x="4451617" y="602196"/>
                <a:ext cx="1572866" cy="276999"/>
              </a:xfrm>
              <a:prstGeom prst="rect">
                <a:avLst/>
              </a:prstGeom>
              <a:noFill/>
            </p:spPr>
            <p:txBody>
              <a:bodyPr wrap="none" rtlCol="0">
                <a:spAutoFit/>
              </a:bodyPr>
              <a:lstStyle/>
              <a:p>
                <a:r>
                  <a:rPr lang="es-ES" sz="1200" dirty="0" smtClean="0"/>
                  <a:t>1     2     3      4     5     6</a:t>
                </a:r>
                <a:endParaRPr lang="en-GB" sz="1200" dirty="0"/>
              </a:p>
            </p:txBody>
          </p:sp>
        </p:grpSp>
      </p:grpSp>
    </p:spTree>
    <p:extLst>
      <p:ext uri="{BB962C8B-B14F-4D97-AF65-F5344CB8AC3E}">
        <p14:creationId xmlns:p14="http://schemas.microsoft.com/office/powerpoint/2010/main" val="3555034510"/>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73</TotalTime>
  <Words>146</Words>
  <Application>Microsoft Office PowerPoint</Application>
  <PresentationFormat>A4 (210 x 297 mm)</PresentationFormat>
  <Paragraphs>119</Paragraphs>
  <Slides>1</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vt:i4>
      </vt:variant>
    </vt:vector>
  </HeadingPairs>
  <TitlesOfParts>
    <vt:vector size="5" baseType="lpstr">
      <vt:lpstr>Arial</vt:lpstr>
      <vt:lpstr>Calibri</vt:lpstr>
      <vt:lpstr>Calibri Light</vt:lpstr>
      <vt:lpstr>Tema de Office</vt:lpstr>
      <vt:lpstr>Presentación de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Irene Benito</dc:creator>
  <cp:lastModifiedBy>Irene Benito</cp:lastModifiedBy>
  <cp:revision>10</cp:revision>
  <dcterms:created xsi:type="dcterms:W3CDTF">2018-03-22T14:38:12Z</dcterms:created>
  <dcterms:modified xsi:type="dcterms:W3CDTF">2018-03-22T15:52:01Z</dcterms:modified>
</cp:coreProperties>
</file>