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1"/>
  </p:sldMasterIdLst>
  <p:notesMasterIdLst>
    <p:notesMasterId r:id="rId8"/>
  </p:notesMasterIdLst>
  <p:handoutMasterIdLst>
    <p:handoutMasterId r:id="rId9"/>
  </p:handoutMasterIdLst>
  <p:sldIdLst>
    <p:sldId id="341" r:id="rId2"/>
    <p:sldId id="346" r:id="rId3"/>
    <p:sldId id="352" r:id="rId4"/>
    <p:sldId id="353" r:id="rId5"/>
    <p:sldId id="347" r:id="rId6"/>
    <p:sldId id="350" r:id="rId7"/>
  </p:sldIdLst>
  <p:sldSz cx="9144000" cy="7578725"/>
  <p:notesSz cx="6858000" cy="9144000"/>
  <p:defaultTextStyle>
    <a:defPPr>
      <a:defRPr lang="en-US"/>
    </a:defPPr>
    <a:lvl1pPr marL="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pos="5759" userDrawn="1">
          <p15:clr>
            <a:srgbClr val="A4A3A4"/>
          </p15:clr>
        </p15:guide>
        <p15:guide id="3" orient="horz" userDrawn="1">
          <p15:clr>
            <a:srgbClr val="A4A3A4"/>
          </p15:clr>
        </p15:guide>
        <p15:guide id="4" pos="49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3F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3" autoAdjust="0"/>
    <p:restoredTop sz="97026" autoAdjust="0"/>
  </p:normalViewPr>
  <p:slideViewPr>
    <p:cSldViewPr snapToGrid="0" snapToObjects="1">
      <p:cViewPr varScale="1">
        <p:scale>
          <a:sx n="115" d="100"/>
          <a:sy n="115" d="100"/>
        </p:scale>
        <p:origin x="632" y="192"/>
      </p:cViewPr>
      <p:guideLst>
        <p:guide orient="horz" pos="912"/>
        <p:guide pos="5759"/>
        <p:guide orient="horz"/>
        <p:guide pos="49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user/Desktop/Recent%20experiments/Yasir181229%20-%20%20Quantification%20Cq%20Results-y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02755182716298"/>
          <c:y val="3.05718423634797E-2"/>
          <c:w val="0.73294482055016097"/>
          <c:h val="0.8161636809361090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'0'!$U$42:$U$43</c:f>
              <c:strCache>
                <c:ptCount val="2"/>
                <c:pt idx="0">
                  <c:v>RvD2</c:v>
                </c:pt>
                <c:pt idx="1">
                  <c:v>SO</c:v>
                </c:pt>
              </c:strCache>
            </c:strRef>
          </c:cat>
          <c:val>
            <c:numRef>
              <c:f>'0'!$V$42:$V$43</c:f>
              <c:numCache>
                <c:formatCode>###0.00000;\-###0.00000</c:formatCode>
                <c:ptCount val="2"/>
                <c:pt idx="0">
                  <c:v>906656.17990998458</c:v>
                </c:pt>
                <c:pt idx="1">
                  <c:v>2338477.2380335401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A-344B-8128-C55E30472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764960"/>
        <c:axId val="503280784"/>
      </c:barChart>
      <c:catAx>
        <c:axId val="50276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ja-JP"/>
          </a:p>
        </c:txPr>
        <c:crossAx val="503280784"/>
        <c:crosses val="autoZero"/>
        <c:auto val="1"/>
        <c:lblAlgn val="ctr"/>
        <c:lblOffset val="100"/>
        <c:noMultiLvlLbl val="0"/>
      </c:catAx>
      <c:valAx>
        <c:axId val="5032807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E+00" sourceLinked="0"/>
        <c:majorTickMark val="none"/>
        <c:minorTickMark val="none"/>
        <c:tickLblPos val="nextTo"/>
        <c:spPr>
          <a:noFill/>
          <a:ln w="317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8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ja-JP"/>
          </a:p>
        </c:txPr>
        <c:crossAx val="50276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78F40-A7FC-1C46-BDED-DB3ABE82080E}" type="datetimeFigureOut">
              <a:rPr lang="en-US" smtClean="0"/>
              <a:t>2/14/19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A9171-470C-2D4F-A2A5-8162F3DCC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22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E92D3-3474-4744-BEF0-15E9B0FCCC4D}" type="datetimeFigureOut">
              <a:rPr lang="en-US" smtClean="0"/>
              <a:t>2/14/19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66863" y="1143000"/>
            <a:ext cx="3724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2E5BC-5FAB-BD4A-AD9D-D007A7406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62E5BC-5FAB-BD4A-AD9D-D007A74065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1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40315"/>
            <a:ext cx="7772400" cy="263851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80586"/>
            <a:ext cx="6858000" cy="18297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889420"/>
            <a:ext cx="7886700" cy="315253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071783"/>
            <a:ext cx="7886700" cy="165784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017485"/>
            <a:ext cx="3886200" cy="4808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017485"/>
            <a:ext cx="3886200" cy="4808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03499"/>
            <a:ext cx="7886700" cy="14648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57841"/>
            <a:ext cx="3868340" cy="9104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768340"/>
            <a:ext cx="3868340" cy="40718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857841"/>
            <a:ext cx="3887391" cy="9104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768340"/>
            <a:ext cx="3887391" cy="40718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5248"/>
            <a:ext cx="2949178" cy="17683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091198"/>
            <a:ext cx="4629150" cy="53858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73617"/>
            <a:ext cx="2949178" cy="42121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5248"/>
            <a:ext cx="2949178" cy="17683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091198"/>
            <a:ext cx="4629150" cy="538580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73617"/>
            <a:ext cx="2949178" cy="42121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03497"/>
            <a:ext cx="1971675" cy="642261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03497"/>
            <a:ext cx="5800725" cy="642261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A430-B793-4640-8175-5908A5BEA0AA}" type="datetimeFigureOut">
              <a:rPr lang="en-US" smtClean="0"/>
              <a:t>2/14/19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4162D-1D91-C34F-B410-0F14E963BF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03499"/>
            <a:ext cx="7886700" cy="1464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017485"/>
            <a:ext cx="7886700" cy="4808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7024357"/>
            <a:ext cx="205740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7024357"/>
            <a:ext cx="308610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7024357"/>
            <a:ext cx="205740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0A85D9-554B-B34F-B5A2-43097318C964}" type="slidenum">
              <a:rPr kumimoji="1" lang="en-US" altLang="ja-JP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ja-JP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35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10" Type="http://schemas.openxmlformats.org/officeDocument/2006/relationships/image" Target="../media/image12.tiff"/><Relationship Id="rId4" Type="http://schemas.openxmlformats.org/officeDocument/2006/relationships/image" Target="../media/image6.tiff"/><Relationship Id="rId9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tif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871" y="936295"/>
            <a:ext cx="8699500" cy="6457764"/>
          </a:xfrm>
          <a:prstGeom prst="rect">
            <a:avLst/>
          </a:prstGeom>
          <a:noFill/>
        </p:spPr>
        <p:txBody>
          <a:bodyPr wrap="square" lIns="75787" tIns="37895" rIns="75787" bIns="37895" rtlCol="0" anchor="ctr">
            <a:spAutoFit/>
          </a:bodyPr>
          <a:lstStyle/>
          <a:p>
            <a:pPr algn="ctr"/>
            <a:endParaRPr lang="en-GB" sz="2000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en-US" sz="1800" b="1" dirty="0" err="1">
                <a:latin typeface="Arial" charset="0"/>
                <a:ea typeface="Arial" charset="0"/>
                <a:cs typeface="Arial" charset="0"/>
              </a:rPr>
              <a:t>Resolvin</a:t>
            </a:r>
            <a:r>
              <a:rPr lang="en-US" sz="1800" b="1" dirty="0">
                <a:latin typeface="Arial" charset="0"/>
                <a:ea typeface="Arial" charset="0"/>
                <a:cs typeface="Arial" charset="0"/>
              </a:rPr>
              <a:t> D2 Induces Resolution of Periapical Inflammation and Promotes Healing of Periapical Lesions in Rat Periapical Periodontitis</a:t>
            </a:r>
            <a:endParaRPr lang="en-GB" sz="1800" b="1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GB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Yasir 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Dilshad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 Siddiqui*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Kazuhiro Omori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Takashi Ito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Keisuke Yamashiro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Shin Nakamura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Kentaro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 Okamoto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Mitsuaki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 Ono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Tadashi Yamamoto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Thomas E. Van Dyke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Shogo Takashiba</a:t>
            </a:r>
            <a:r>
              <a:rPr lang="en-GB" sz="1600" baseline="30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</a:p>
          <a:p>
            <a:pPr algn="ctr"/>
            <a:endParaRPr lang="en-GB" sz="1600" baseline="300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ctr"/>
            <a:endParaRPr lang="en-US" sz="14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To whom correspondence should be addressed: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Shogo 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Takashiba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DDS, PhD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Professor and Chair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Department of Pathophysiology-Periodontal Science,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Okayama University Graduate School of Medicine, Dentistry and Pharmaceutical Sciences,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2-5-1, 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Shikata-cho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Kita-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ku</a:t>
            </a:r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, Okayama, 700-8525, Japan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Telephone: +81-86-235-6675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Fax: +81-86-235-6679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GB" sz="1600" dirty="0">
                <a:latin typeface="Times New Roman" charset="0"/>
                <a:ea typeface="Times New Roman" charset="0"/>
                <a:cs typeface="Times New Roman" charset="0"/>
              </a:rPr>
              <a:t>E-mail: </a:t>
            </a:r>
            <a:r>
              <a:rPr lang="en-GB" sz="1600" dirty="0" err="1">
                <a:latin typeface="Times New Roman" charset="0"/>
                <a:ea typeface="Times New Roman" charset="0"/>
                <a:cs typeface="Times New Roman" charset="0"/>
              </a:rPr>
              <a:t>stakashi@okayama-u.ac.jp</a:t>
            </a:r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sz="1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01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2421" y="1605360"/>
            <a:ext cx="4836008" cy="2886075"/>
          </a:xfrm>
          <a:prstGeom prst="rect">
            <a:avLst/>
          </a:prstGeom>
        </p:spPr>
      </p:pic>
      <p:sp>
        <p:nvSpPr>
          <p:cNvPr id="10" name="TextBox 24"/>
          <p:cNvSpPr txBox="1"/>
          <p:nvPr/>
        </p:nvSpPr>
        <p:spPr>
          <a:xfrm>
            <a:off x="2472224" y="1319062"/>
            <a:ext cx="4334976" cy="254398"/>
          </a:xfrm>
          <a:prstGeom prst="rect">
            <a:avLst/>
          </a:prstGeom>
          <a:noFill/>
        </p:spPr>
        <p:txBody>
          <a:bodyPr wrap="square" lIns="38576" tIns="19289" rIns="38576" bIns="19289" rtlCol="0">
            <a:spAutoFit/>
          </a:bodyPr>
          <a:lstStyle/>
          <a:p>
            <a:pPr>
              <a:tabLst>
                <a:tab pos="1017588" algn="ctr"/>
                <a:tab pos="2043113" algn="ctr"/>
                <a:tab pos="2841625" algn="ctr"/>
                <a:tab pos="3775075" algn="ctr"/>
              </a:tabLst>
            </a:pPr>
            <a:r>
              <a:rPr lang="en-US" sz="1400" b="1" dirty="0">
                <a:latin typeface="Arial" panose="020B0604020202020204" pitchFamily="34" charset="0"/>
                <a:ea typeface="ＭＳ 明朝"/>
                <a:cs typeface="Arial" panose="020B0604020202020204" pitchFamily="34" charset="0"/>
              </a:rPr>
              <a:t>1	2	3	4	5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246352" y="1173255"/>
            <a:ext cx="3380727" cy="91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4"/>
          <p:cNvSpPr txBox="1"/>
          <p:nvPr/>
        </p:nvSpPr>
        <p:spPr>
          <a:xfrm>
            <a:off x="3480641" y="786041"/>
            <a:ext cx="912150" cy="285176"/>
          </a:xfrm>
          <a:prstGeom prst="rect">
            <a:avLst/>
          </a:prstGeom>
          <a:noFill/>
        </p:spPr>
        <p:txBody>
          <a:bodyPr wrap="square" lIns="38576" tIns="19289" rIns="38576" bIns="19289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GPR18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07585" y="3029121"/>
            <a:ext cx="777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200 bp</a:t>
            </a:r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 flipH="1">
            <a:off x="6931522" y="3184555"/>
            <a:ext cx="320706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4"/>
          <p:cNvSpPr txBox="1"/>
          <p:nvPr/>
        </p:nvSpPr>
        <p:spPr>
          <a:xfrm>
            <a:off x="2530012" y="4516763"/>
            <a:ext cx="3221289" cy="346731"/>
          </a:xfrm>
          <a:prstGeom prst="rect">
            <a:avLst/>
          </a:prstGeom>
          <a:noFill/>
        </p:spPr>
        <p:txBody>
          <a:bodyPr wrap="square" lIns="38576" tIns="19289" rIns="38576" bIns="19289" rtlCol="0">
            <a:spAutoFit/>
          </a:bodyPr>
          <a:lstStyle/>
          <a:p>
            <a:pPr>
              <a:tabLst>
                <a:tab pos="974725" algn="ctr"/>
                <a:tab pos="1992313" algn="ctr"/>
                <a:tab pos="2790825" algn="ctr"/>
              </a:tabLst>
            </a:pPr>
            <a:r>
              <a:rPr lang="en-US" sz="2000" b="1" dirty="0">
                <a:latin typeface="Arial" panose="020B0604020202020204" pitchFamily="34" charset="0"/>
                <a:ea typeface="ＭＳ 明朝"/>
                <a:cs typeface="Arial" panose="020B0604020202020204" pitchFamily="34" charset="0"/>
              </a:rPr>
              <a:t>-	</a:t>
            </a:r>
            <a:r>
              <a:rPr lang="en-US" altLang="ja-JP" sz="2000" b="1" dirty="0">
                <a:latin typeface="Arial" panose="020B0604020202020204" pitchFamily="34" charset="0"/>
                <a:ea typeface="ＭＳ 明朝"/>
                <a:cs typeface="Arial" panose="020B0604020202020204" pitchFamily="34" charset="0"/>
              </a:rPr>
              <a:t>+	-	+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343288" y="4872406"/>
            <a:ext cx="1401565" cy="51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4"/>
          <p:cNvSpPr txBox="1"/>
          <p:nvPr/>
        </p:nvSpPr>
        <p:spPr>
          <a:xfrm>
            <a:off x="2472223" y="4944787"/>
            <a:ext cx="1272629" cy="254398"/>
          </a:xfrm>
          <a:prstGeom prst="rect">
            <a:avLst/>
          </a:prstGeom>
          <a:noFill/>
        </p:spPr>
        <p:txBody>
          <a:bodyPr wrap="square" lIns="38576" tIns="19289" rIns="38576" bIns="19289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ea typeface="ＭＳ 明朝"/>
                <a:cs typeface="Arial" panose="020B0604020202020204" pitchFamily="34" charset="0"/>
              </a:rPr>
              <a:t>RvD2 (10 nM)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392791" y="4873157"/>
            <a:ext cx="1358510" cy="36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4"/>
          <p:cNvSpPr txBox="1"/>
          <p:nvPr/>
        </p:nvSpPr>
        <p:spPr>
          <a:xfrm>
            <a:off x="4722852" y="4944787"/>
            <a:ext cx="740596" cy="254398"/>
          </a:xfrm>
          <a:prstGeom prst="rect">
            <a:avLst/>
          </a:prstGeom>
          <a:noFill/>
        </p:spPr>
        <p:txBody>
          <a:bodyPr wrap="square" lIns="38576" tIns="19289" rIns="38576" bIns="19289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ea typeface="ＭＳ 明朝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74786" y="5308876"/>
            <a:ext cx="5899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82960" indent="217181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70476" indent="4358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459510" indent="6545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947026" indent="873277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186988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624386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061784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499180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just"/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Figure S1 Supplementary Material</a:t>
            </a:r>
          </a:p>
          <a:p>
            <a:pPr algn="just"/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Expression of GPR18 mRNA in DPC (n=1). Conventional PCR data shows GPR18 mRNA expression (200 bp). </a:t>
            </a:r>
          </a:p>
          <a:p>
            <a:pPr marL="579438" indent="-579438" algn="just"/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Lane 1:	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weak expression of GPR18 in non-treated DPCs</a:t>
            </a:r>
          </a:p>
          <a:p>
            <a:pPr marL="579438" indent="-579438" algn="just"/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Lane 2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:	strong expression of GPR18 in primary DPCs treated with RvD2 for 3 days</a:t>
            </a:r>
          </a:p>
          <a:p>
            <a:pPr marL="579438" indent="-579438"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Lane 3:	negative control (without template for PCR)</a:t>
            </a:r>
          </a:p>
          <a:p>
            <a:pPr marL="579438" indent="-579438" algn="just"/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Lane 4:	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positive control (rat spleen)</a:t>
            </a:r>
          </a:p>
          <a:p>
            <a:pPr marL="579438" indent="-579438"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Lane 5:	100-bp ladder marker</a:t>
            </a:r>
          </a:p>
        </p:txBody>
      </p:sp>
    </p:spTree>
    <p:extLst>
      <p:ext uri="{BB962C8B-B14F-4D97-AF65-F5344CB8AC3E}">
        <p14:creationId xmlns:p14="http://schemas.microsoft.com/office/powerpoint/2010/main" val="1839187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76400" y="1320800"/>
            <a:ext cx="5545667" cy="3055947"/>
            <a:chOff x="2080281" y="1981146"/>
            <a:chExt cx="4385859" cy="242946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3150" t="5217" r="27536" b="22200"/>
            <a:stretch/>
          </p:blipFill>
          <p:spPr>
            <a:xfrm flipH="1" flipV="1">
              <a:off x="4281934" y="1981146"/>
              <a:ext cx="2184206" cy="1183598"/>
            </a:xfrm>
            <a:prstGeom prst="rect">
              <a:avLst/>
            </a:prstGeom>
          </p:spPr>
        </p:pic>
        <p:sp>
          <p:nvSpPr>
            <p:cNvPr id="17" name="Frame 16"/>
            <p:cNvSpPr/>
            <p:nvPr/>
          </p:nvSpPr>
          <p:spPr bwMode="auto">
            <a:xfrm flipH="1" flipV="1">
              <a:off x="5401864" y="2164616"/>
              <a:ext cx="370115" cy="336397"/>
            </a:xfrm>
            <a:prstGeom prst="frame">
              <a:avLst>
                <a:gd name="adj1" fmla="val 1389"/>
              </a:avLst>
            </a:prstGeom>
            <a:solidFill>
              <a:srgbClr val="C0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8" rIns="51435" bIns="25718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defTabSz="2468936"/>
              <a:endParaRPr lang="en-US" sz="900">
                <a:ln>
                  <a:solidFill>
                    <a:srgbClr val="C00000"/>
                  </a:solidFill>
                </a:ln>
                <a:latin typeface="Arial"/>
                <a:ea typeface="ＭＳ 明朝"/>
                <a:cs typeface="Arial" charset="0"/>
              </a:endParaRPr>
            </a:p>
          </p:txBody>
        </p:sp>
        <p:sp>
          <p:nvSpPr>
            <p:cNvPr id="18" name="Frame 17"/>
            <p:cNvSpPr/>
            <p:nvPr/>
          </p:nvSpPr>
          <p:spPr bwMode="auto">
            <a:xfrm flipH="1" flipV="1">
              <a:off x="5968288" y="2198400"/>
              <a:ext cx="389044" cy="272214"/>
            </a:xfrm>
            <a:prstGeom prst="frame">
              <a:avLst>
                <a:gd name="adj1" fmla="val 1389"/>
              </a:avLst>
            </a:prstGeom>
            <a:solidFill>
              <a:srgbClr val="C0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8" rIns="51435" bIns="25718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defTabSz="2468936"/>
              <a:endParaRPr lang="en-US" sz="900" dirty="0">
                <a:ln>
                  <a:solidFill>
                    <a:srgbClr val="C00000"/>
                  </a:solidFill>
                </a:ln>
                <a:latin typeface="Arial"/>
                <a:ea typeface="ＭＳ 明朝"/>
                <a:cs typeface="Arial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8278" t="9390" r="21895" b="26849"/>
            <a:stretch/>
          </p:blipFill>
          <p:spPr>
            <a:xfrm flipV="1">
              <a:off x="3260918" y="3256790"/>
              <a:ext cx="2140946" cy="1153823"/>
            </a:xfrm>
            <a:prstGeom prst="rect">
              <a:avLst/>
            </a:prstGeom>
          </p:spPr>
        </p:pic>
        <p:sp>
          <p:nvSpPr>
            <p:cNvPr id="21" name="Frame 20"/>
            <p:cNvSpPr/>
            <p:nvPr/>
          </p:nvSpPr>
          <p:spPr bwMode="auto">
            <a:xfrm flipH="1" flipV="1">
              <a:off x="4479868" y="3355212"/>
              <a:ext cx="309694" cy="204158"/>
            </a:xfrm>
            <a:prstGeom prst="frame">
              <a:avLst>
                <a:gd name="adj1" fmla="val 0"/>
              </a:avLst>
            </a:prstGeom>
            <a:solidFill>
              <a:srgbClr val="C0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8" rIns="51435" bIns="25718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defTabSz="2468936"/>
              <a:endParaRPr lang="en-US" sz="900">
                <a:ln>
                  <a:solidFill>
                    <a:srgbClr val="C00000"/>
                  </a:solidFill>
                </a:ln>
                <a:latin typeface="Arial"/>
                <a:ea typeface="ＭＳ 明朝"/>
                <a:cs typeface="Arial" charset="0"/>
              </a:endParaRPr>
            </a:p>
          </p:txBody>
        </p:sp>
        <p:sp>
          <p:nvSpPr>
            <p:cNvPr id="22" name="Frame 21"/>
            <p:cNvSpPr/>
            <p:nvPr/>
          </p:nvSpPr>
          <p:spPr bwMode="auto">
            <a:xfrm flipH="1" flipV="1">
              <a:off x="4858184" y="3285757"/>
              <a:ext cx="476653" cy="276734"/>
            </a:xfrm>
            <a:prstGeom prst="frame">
              <a:avLst>
                <a:gd name="adj1" fmla="val 0"/>
              </a:avLst>
            </a:prstGeom>
            <a:solidFill>
              <a:srgbClr val="C0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8" rIns="51435" bIns="25718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defTabSz="2468936"/>
              <a:endParaRPr lang="en-US" sz="900">
                <a:ln>
                  <a:solidFill>
                    <a:srgbClr val="C00000"/>
                  </a:solidFill>
                </a:ln>
                <a:latin typeface="Arial"/>
                <a:ea typeface="ＭＳ 明朝"/>
                <a:cs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flipH="1">
              <a:off x="3265136" y="3256851"/>
              <a:ext cx="158876" cy="19043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square" lIns="51435" tIns="25718" rIns="51435" bIns="25718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US" sz="900" b="1" dirty="0">
                  <a:solidFill>
                    <a:srgbClr val="000000"/>
                  </a:solidFill>
                  <a:latin typeface="Arial"/>
                  <a:ea typeface="ＭＳ 明朝"/>
                  <a:cs typeface="Cambria Math" charset="0"/>
                </a:rPr>
                <a:t>C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6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17240" t="12944" r="22458" b="26800"/>
            <a:stretch/>
          </p:blipFill>
          <p:spPr>
            <a:xfrm flipH="1" flipV="1">
              <a:off x="2080281" y="1981146"/>
              <a:ext cx="2143751" cy="1183598"/>
            </a:xfrm>
            <a:prstGeom prst="rect">
              <a:avLst/>
            </a:prstGeom>
          </p:spPr>
        </p:pic>
        <p:sp>
          <p:nvSpPr>
            <p:cNvPr id="14" name="Frame 13"/>
            <p:cNvSpPr/>
            <p:nvPr/>
          </p:nvSpPr>
          <p:spPr bwMode="auto">
            <a:xfrm flipH="1" flipV="1">
              <a:off x="3230287" y="2082427"/>
              <a:ext cx="269673" cy="274359"/>
            </a:xfrm>
            <a:prstGeom prst="frame">
              <a:avLst>
                <a:gd name="adj1" fmla="val 1389"/>
              </a:avLst>
            </a:prstGeom>
            <a:solidFill>
              <a:srgbClr val="C0000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8" rIns="51435" bIns="25718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defTabSz="2468936"/>
              <a:endParaRPr lang="en-US" sz="900">
                <a:ln>
                  <a:solidFill>
                    <a:srgbClr val="C00000"/>
                  </a:solidFill>
                </a:ln>
                <a:latin typeface="Arial"/>
                <a:ea typeface="ＭＳ 明朝"/>
                <a:cs typeface="Arial" charset="0"/>
              </a:endParaRPr>
            </a:p>
          </p:txBody>
        </p:sp>
        <p:sp>
          <p:nvSpPr>
            <p:cNvPr id="40" name="Frame 13"/>
            <p:cNvSpPr/>
            <p:nvPr/>
          </p:nvSpPr>
          <p:spPr bwMode="auto">
            <a:xfrm flipH="1" flipV="1">
              <a:off x="3609712" y="2116474"/>
              <a:ext cx="498048" cy="258410"/>
            </a:xfrm>
            <a:prstGeom prst="frame">
              <a:avLst>
                <a:gd name="adj1" fmla="val 0"/>
              </a:avLst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8" rIns="51435" bIns="25718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defTabSz="2468936"/>
              <a:endParaRPr lang="en-US" sz="900">
                <a:ln>
                  <a:solidFill>
                    <a:srgbClr val="C00000"/>
                  </a:solidFill>
                </a:ln>
                <a:latin typeface="Arial"/>
                <a:ea typeface="ＭＳ 明朝"/>
                <a:cs typeface="Arial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flipH="1">
              <a:off x="2080281" y="1981146"/>
              <a:ext cx="180627" cy="19043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wrap="square" lIns="51435" tIns="25718" rIns="51435" bIns="25718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US" sz="900" b="1">
                  <a:latin typeface="Arial"/>
                  <a:ea typeface="ＭＳ 明朝"/>
                  <a:cs typeface="Cambria Math" charset="0"/>
                </a:rPr>
                <a:t>A</a:t>
              </a:r>
              <a:endParaRPr lang="en-US" sz="900" b="1" dirty="0">
                <a:latin typeface="Arial"/>
                <a:ea typeface="ＭＳ 明朝"/>
                <a:cs typeface="Cambria Math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flipH="1">
              <a:off x="4281911" y="1989585"/>
              <a:ext cx="187429" cy="19043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square" lIns="51435" tIns="25718" rIns="51435" bIns="25718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11881" indent="140249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626704" indent="281478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942508" indent="422707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257331" indent="563936" algn="l" rtl="0" fontAlgn="base">
                <a:spcBef>
                  <a:spcPct val="0"/>
                </a:spcBef>
                <a:spcAft>
                  <a:spcPct val="0"/>
                </a:spcAft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1412291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694749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977207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259665" algn="l" defTabSz="282458" rtl="0" eaLnBrk="1" latinLnBrk="0" hangingPunct="1">
                <a:defRPr sz="5869"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n-US" sz="900" b="1">
                  <a:solidFill>
                    <a:srgbClr val="000000"/>
                  </a:solidFill>
                  <a:latin typeface="Arial"/>
                  <a:ea typeface="ＭＳ 明朝"/>
                  <a:cs typeface="Cambria Math" charset="0"/>
                </a:rPr>
                <a:t>B</a:t>
              </a:r>
              <a:endParaRPr lang="en-US" sz="900" b="1" dirty="0">
                <a:solidFill>
                  <a:srgbClr val="000000"/>
                </a:solidFill>
                <a:latin typeface="Arial"/>
                <a:ea typeface="ＭＳ 明朝"/>
                <a:cs typeface="Cambria Math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929569" y="4771401"/>
            <a:ext cx="7469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82960" indent="217181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70476" indent="4358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459510" indent="6545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947026" indent="873277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186988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624386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061784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499180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just"/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Figure S2 Supplementary Material</a:t>
            </a:r>
          </a:p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Supplementary data showing representative dental radiographs (4 rats for RvD2 and SO, 3 rats for VO).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(A) RvD2 treated tooth showing radio-opaque periapical area indicated by white rectangle outline.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(B) Non-treated (sealing only) tooth showing radiolucent periapical area indicated by red rectangle outline.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(C) Non-treated (vehicle only) tooth showing radiolucent periapical area indicated by red rectangle outline.</a:t>
            </a:r>
          </a:p>
          <a:p>
            <a:pPr algn="just"/>
            <a:endParaRPr lang="en-US" altLang="ja-JP" sz="1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74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630756"/>
              </p:ext>
            </p:extLst>
          </p:nvPr>
        </p:nvGraphicFramePr>
        <p:xfrm>
          <a:off x="3004915" y="2356477"/>
          <a:ext cx="3153221" cy="217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2139706" y="3212925"/>
            <a:ext cx="2200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charset="0"/>
                <a:ea typeface="Arial" charset="0"/>
                <a:cs typeface="Arial" charset="0"/>
              </a:rPr>
              <a:t>Amount of bacteria </a:t>
            </a:r>
            <a:r>
              <a:rPr lang="en-US" sz="1000" b="1">
                <a:latin typeface="Arial" charset="0"/>
                <a:ea typeface="Arial" charset="0"/>
                <a:cs typeface="Arial" charset="0"/>
              </a:rPr>
              <a:t>(cells)</a:t>
            </a:r>
          </a:p>
        </p:txBody>
      </p:sp>
      <p:sp>
        <p:nvSpPr>
          <p:cNvPr id="6" name="Rectangle 5"/>
          <p:cNvSpPr/>
          <p:nvPr/>
        </p:nvSpPr>
        <p:spPr>
          <a:xfrm>
            <a:off x="950628" y="4556753"/>
            <a:ext cx="77700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Figure S3 Supplementary Material</a:t>
            </a:r>
          </a:p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Quantification of bacteria derived from the mesial root along with apical region following root canal treatment using real-time PCR. (n=1).</a:t>
            </a:r>
          </a:p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The number of bacteria in the RvD2 treated tooth are lower (9.0 x 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5 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cells)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than the control group (2.3 x 10</a:t>
            </a:r>
            <a:r>
              <a:rPr lang="en-US" sz="1200" baseline="30000" dirty="0">
                <a:latin typeface="Times New Roman" charset="0"/>
                <a:ea typeface="Times New Roman" charset="0"/>
                <a:cs typeface="Times New Roman" charset="0"/>
              </a:rPr>
              <a:t>6 </a:t>
            </a:r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cells).</a:t>
            </a:r>
          </a:p>
          <a:p>
            <a:endParaRPr lang="en-US" sz="1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88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9293" y="1531758"/>
            <a:ext cx="1477113" cy="1161686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982927" y="4236826"/>
            <a:ext cx="6352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82960" indent="217181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70476" indent="4358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459510" indent="6545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947026" indent="873277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186988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624386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061784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499180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just"/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Figure S4 Supplementary Material</a:t>
            </a:r>
          </a:p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Supplementary data showing additional Gram staining images stained with a modified Brown and Brenn method. Black arrows specifying some of Gram negative red color bacteria and blue arrow specifying some of blue/purple color Gram positive bacteria inside canals.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(A, B) RvD2 treated canals showing fewer bacteria inside root canals.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(C, D) High magnification of solid inset in panel A &amp; B.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(E, F) Non-treated canals showing abundant bacteria inside root canals.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(G, H) High magnification of solid inset in panel E &amp; F.</a:t>
            </a:r>
          </a:p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Abbreviations: RC, root canal.</a:t>
            </a:r>
            <a:endParaRPr lang="en-US" altLang="ja-JP" sz="1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270793" y="1134533"/>
            <a:ext cx="5985140" cy="2715823"/>
            <a:chOff x="982927" y="1518117"/>
            <a:chExt cx="5122185" cy="23830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1620" y="1845701"/>
              <a:ext cx="1216325" cy="107716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917615" y="1521278"/>
              <a:ext cx="6104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RvD2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983625" y="2742407"/>
              <a:ext cx="444352" cy="184666"/>
              <a:chOff x="-6570177" y="381088"/>
              <a:chExt cx="978534" cy="315222"/>
            </a:xfrm>
          </p:grpSpPr>
          <p:grpSp>
            <p:nvGrpSpPr>
              <p:cNvPr id="14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16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17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5" name="テキスト ボックス 721"/>
              <p:cNvSpPr txBox="1"/>
              <p:nvPr/>
            </p:nvSpPr>
            <p:spPr>
              <a:xfrm>
                <a:off x="-6570177" y="381088"/>
                <a:ext cx="978534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200 µm</a:t>
                </a:r>
                <a:endParaRPr kumimoji="1" lang="ja-JP" altLang="en-US" sz="600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014875" y="1822710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4736" y="2278826"/>
              <a:ext cx="27009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b="1" dirty="0"/>
                <a:t>RC</a:t>
              </a:r>
            </a:p>
          </p:txBody>
        </p:sp>
        <p:sp>
          <p:nvSpPr>
            <p:cNvPr id="23" name="Freeform 22"/>
            <p:cNvSpPr/>
            <p:nvPr/>
          </p:nvSpPr>
          <p:spPr>
            <a:xfrm>
              <a:off x="1814660" y="1853427"/>
              <a:ext cx="245162" cy="1034143"/>
            </a:xfrm>
            <a:custGeom>
              <a:avLst/>
              <a:gdLst>
                <a:gd name="connsiteX0" fmla="*/ 0 w 326883"/>
                <a:gd name="connsiteY0" fmla="*/ 0 h 1378857"/>
                <a:gd name="connsiteX1" fmla="*/ 21772 w 326883"/>
                <a:gd name="connsiteY1" fmla="*/ 43543 h 1378857"/>
                <a:gd name="connsiteX2" fmla="*/ 43543 w 326883"/>
                <a:gd name="connsiteY2" fmla="*/ 79829 h 1378857"/>
                <a:gd name="connsiteX3" fmla="*/ 65314 w 326883"/>
                <a:gd name="connsiteY3" fmla="*/ 159657 h 1378857"/>
                <a:gd name="connsiteX4" fmla="*/ 72572 w 326883"/>
                <a:gd name="connsiteY4" fmla="*/ 195943 h 1378857"/>
                <a:gd name="connsiteX5" fmla="*/ 79829 w 326883"/>
                <a:gd name="connsiteY5" fmla="*/ 224972 h 1378857"/>
                <a:gd name="connsiteX6" fmla="*/ 87086 w 326883"/>
                <a:gd name="connsiteY6" fmla="*/ 261257 h 1378857"/>
                <a:gd name="connsiteX7" fmla="*/ 101600 w 326883"/>
                <a:gd name="connsiteY7" fmla="*/ 319314 h 1378857"/>
                <a:gd name="connsiteX8" fmla="*/ 108857 w 326883"/>
                <a:gd name="connsiteY8" fmla="*/ 348343 h 1378857"/>
                <a:gd name="connsiteX9" fmla="*/ 130629 w 326883"/>
                <a:gd name="connsiteY9" fmla="*/ 449943 h 1378857"/>
                <a:gd name="connsiteX10" fmla="*/ 145143 w 326883"/>
                <a:gd name="connsiteY10" fmla="*/ 493486 h 1378857"/>
                <a:gd name="connsiteX11" fmla="*/ 166914 w 326883"/>
                <a:gd name="connsiteY11" fmla="*/ 558800 h 1378857"/>
                <a:gd name="connsiteX12" fmla="*/ 181429 w 326883"/>
                <a:gd name="connsiteY12" fmla="*/ 602343 h 1378857"/>
                <a:gd name="connsiteX13" fmla="*/ 188686 w 326883"/>
                <a:gd name="connsiteY13" fmla="*/ 624114 h 1378857"/>
                <a:gd name="connsiteX14" fmla="*/ 203200 w 326883"/>
                <a:gd name="connsiteY14" fmla="*/ 645886 h 1378857"/>
                <a:gd name="connsiteX15" fmla="*/ 217714 w 326883"/>
                <a:gd name="connsiteY15" fmla="*/ 689429 h 1378857"/>
                <a:gd name="connsiteX16" fmla="*/ 224972 w 326883"/>
                <a:gd name="connsiteY16" fmla="*/ 711200 h 1378857"/>
                <a:gd name="connsiteX17" fmla="*/ 246743 w 326883"/>
                <a:gd name="connsiteY17" fmla="*/ 754743 h 1378857"/>
                <a:gd name="connsiteX18" fmla="*/ 261257 w 326883"/>
                <a:gd name="connsiteY18" fmla="*/ 798286 h 1378857"/>
                <a:gd name="connsiteX19" fmla="*/ 268514 w 326883"/>
                <a:gd name="connsiteY19" fmla="*/ 849086 h 1378857"/>
                <a:gd name="connsiteX20" fmla="*/ 275772 w 326883"/>
                <a:gd name="connsiteY20" fmla="*/ 878114 h 1378857"/>
                <a:gd name="connsiteX21" fmla="*/ 290286 w 326883"/>
                <a:gd name="connsiteY21" fmla="*/ 986972 h 1378857"/>
                <a:gd name="connsiteX22" fmla="*/ 304800 w 326883"/>
                <a:gd name="connsiteY22" fmla="*/ 1088572 h 1378857"/>
                <a:gd name="connsiteX23" fmla="*/ 312057 w 326883"/>
                <a:gd name="connsiteY23" fmla="*/ 1240972 h 1378857"/>
                <a:gd name="connsiteX24" fmla="*/ 326572 w 326883"/>
                <a:gd name="connsiteY24" fmla="*/ 1255486 h 1378857"/>
                <a:gd name="connsiteX25" fmla="*/ 319314 w 326883"/>
                <a:gd name="connsiteY25" fmla="*/ 1291772 h 1378857"/>
                <a:gd name="connsiteX26" fmla="*/ 297543 w 326883"/>
                <a:gd name="connsiteY26" fmla="*/ 1335314 h 1378857"/>
                <a:gd name="connsiteX27" fmla="*/ 268514 w 326883"/>
                <a:gd name="connsiteY27" fmla="*/ 1364343 h 1378857"/>
                <a:gd name="connsiteX28" fmla="*/ 232229 w 326883"/>
                <a:gd name="connsiteY28" fmla="*/ 1378857 h 137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26883" h="1378857">
                  <a:moveTo>
                    <a:pt x="0" y="0"/>
                  </a:moveTo>
                  <a:cubicBezTo>
                    <a:pt x="17898" y="71596"/>
                    <a:pt x="-5958" y="-2671"/>
                    <a:pt x="21772" y="43543"/>
                  </a:cubicBezTo>
                  <a:cubicBezTo>
                    <a:pt x="50039" y="90653"/>
                    <a:pt x="6763" y="43046"/>
                    <a:pt x="43543" y="79829"/>
                  </a:cubicBezTo>
                  <a:cubicBezTo>
                    <a:pt x="53971" y="111112"/>
                    <a:pt x="57127" y="118724"/>
                    <a:pt x="65314" y="159657"/>
                  </a:cubicBezTo>
                  <a:cubicBezTo>
                    <a:pt x="67733" y="171752"/>
                    <a:pt x="69896" y="183902"/>
                    <a:pt x="72572" y="195943"/>
                  </a:cubicBezTo>
                  <a:cubicBezTo>
                    <a:pt x="74736" y="205680"/>
                    <a:pt x="77665" y="215235"/>
                    <a:pt x="79829" y="224972"/>
                  </a:cubicBezTo>
                  <a:cubicBezTo>
                    <a:pt x="82505" y="237013"/>
                    <a:pt x="84312" y="249238"/>
                    <a:pt x="87086" y="261257"/>
                  </a:cubicBezTo>
                  <a:cubicBezTo>
                    <a:pt x="91571" y="280694"/>
                    <a:pt x="96762" y="299962"/>
                    <a:pt x="101600" y="319314"/>
                  </a:cubicBezTo>
                  <a:cubicBezTo>
                    <a:pt x="104019" y="328990"/>
                    <a:pt x="106901" y="338563"/>
                    <a:pt x="108857" y="348343"/>
                  </a:cubicBezTo>
                  <a:cubicBezTo>
                    <a:pt x="112226" y="365185"/>
                    <a:pt x="122687" y="423467"/>
                    <a:pt x="130629" y="449943"/>
                  </a:cubicBezTo>
                  <a:cubicBezTo>
                    <a:pt x="135025" y="464597"/>
                    <a:pt x="140305" y="478972"/>
                    <a:pt x="145143" y="493486"/>
                  </a:cubicBezTo>
                  <a:lnTo>
                    <a:pt x="166914" y="558800"/>
                  </a:lnTo>
                  <a:lnTo>
                    <a:pt x="181429" y="602343"/>
                  </a:lnTo>
                  <a:cubicBezTo>
                    <a:pt x="183848" y="609600"/>
                    <a:pt x="184443" y="617749"/>
                    <a:pt x="188686" y="624114"/>
                  </a:cubicBezTo>
                  <a:cubicBezTo>
                    <a:pt x="193524" y="631371"/>
                    <a:pt x="199658" y="637916"/>
                    <a:pt x="203200" y="645886"/>
                  </a:cubicBezTo>
                  <a:cubicBezTo>
                    <a:pt x="209414" y="659867"/>
                    <a:pt x="212876" y="674915"/>
                    <a:pt x="217714" y="689429"/>
                  </a:cubicBezTo>
                  <a:lnTo>
                    <a:pt x="224972" y="711200"/>
                  </a:lnTo>
                  <a:cubicBezTo>
                    <a:pt x="251447" y="790622"/>
                    <a:pt x="209219" y="670312"/>
                    <a:pt x="246743" y="754743"/>
                  </a:cubicBezTo>
                  <a:cubicBezTo>
                    <a:pt x="252957" y="768724"/>
                    <a:pt x="261257" y="798286"/>
                    <a:pt x="261257" y="798286"/>
                  </a:cubicBezTo>
                  <a:cubicBezTo>
                    <a:pt x="263676" y="815219"/>
                    <a:pt x="265454" y="832257"/>
                    <a:pt x="268514" y="849086"/>
                  </a:cubicBezTo>
                  <a:cubicBezTo>
                    <a:pt x="270298" y="858899"/>
                    <a:pt x="273988" y="868301"/>
                    <a:pt x="275772" y="878114"/>
                  </a:cubicBezTo>
                  <a:cubicBezTo>
                    <a:pt x="278947" y="895575"/>
                    <a:pt x="288707" y="971968"/>
                    <a:pt x="290286" y="986972"/>
                  </a:cubicBezTo>
                  <a:cubicBezTo>
                    <a:pt x="300070" y="1079922"/>
                    <a:pt x="288569" y="1039876"/>
                    <a:pt x="304800" y="1088572"/>
                  </a:cubicBezTo>
                  <a:cubicBezTo>
                    <a:pt x="307219" y="1139372"/>
                    <a:pt x="305479" y="1190542"/>
                    <a:pt x="312057" y="1240972"/>
                  </a:cubicBezTo>
                  <a:cubicBezTo>
                    <a:pt x="312942" y="1247757"/>
                    <a:pt x="325604" y="1248713"/>
                    <a:pt x="326572" y="1255486"/>
                  </a:cubicBezTo>
                  <a:cubicBezTo>
                    <a:pt x="328316" y="1267697"/>
                    <a:pt x="322306" y="1279805"/>
                    <a:pt x="319314" y="1291772"/>
                  </a:cubicBezTo>
                  <a:cubicBezTo>
                    <a:pt x="314769" y="1309952"/>
                    <a:pt x="310064" y="1320707"/>
                    <a:pt x="297543" y="1335314"/>
                  </a:cubicBezTo>
                  <a:cubicBezTo>
                    <a:pt x="288637" y="1345704"/>
                    <a:pt x="281496" y="1360016"/>
                    <a:pt x="268514" y="1364343"/>
                  </a:cubicBezTo>
                  <a:cubicBezTo>
                    <a:pt x="241612" y="1373310"/>
                    <a:pt x="253585" y="1368179"/>
                    <a:pt x="232229" y="1378857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164242" y="2006982"/>
              <a:ext cx="392957" cy="802927"/>
            </a:xfrm>
            <a:custGeom>
              <a:avLst/>
              <a:gdLst>
                <a:gd name="connsiteX0" fmla="*/ 0 w 624115"/>
                <a:gd name="connsiteY0" fmla="*/ 0 h 1323180"/>
                <a:gd name="connsiteX1" fmla="*/ 65315 w 624115"/>
                <a:gd name="connsiteY1" fmla="*/ 181428 h 1323180"/>
                <a:gd name="connsiteX2" fmla="*/ 72572 w 624115"/>
                <a:gd name="connsiteY2" fmla="*/ 246742 h 1323180"/>
                <a:gd name="connsiteX3" fmla="*/ 101600 w 624115"/>
                <a:gd name="connsiteY3" fmla="*/ 297542 h 1323180"/>
                <a:gd name="connsiteX4" fmla="*/ 130629 w 624115"/>
                <a:gd name="connsiteY4" fmla="*/ 355600 h 1323180"/>
                <a:gd name="connsiteX5" fmla="*/ 152400 w 624115"/>
                <a:gd name="connsiteY5" fmla="*/ 420914 h 1323180"/>
                <a:gd name="connsiteX6" fmla="*/ 159658 w 624115"/>
                <a:gd name="connsiteY6" fmla="*/ 442685 h 1323180"/>
                <a:gd name="connsiteX7" fmla="*/ 174172 w 624115"/>
                <a:gd name="connsiteY7" fmla="*/ 464457 h 1323180"/>
                <a:gd name="connsiteX8" fmla="*/ 188686 w 624115"/>
                <a:gd name="connsiteY8" fmla="*/ 508000 h 1323180"/>
                <a:gd name="connsiteX9" fmla="*/ 217715 w 624115"/>
                <a:gd name="connsiteY9" fmla="*/ 551542 h 1323180"/>
                <a:gd name="connsiteX10" fmla="*/ 232229 w 624115"/>
                <a:gd name="connsiteY10" fmla="*/ 573314 h 1323180"/>
                <a:gd name="connsiteX11" fmla="*/ 261258 w 624115"/>
                <a:gd name="connsiteY11" fmla="*/ 638628 h 1323180"/>
                <a:gd name="connsiteX12" fmla="*/ 304800 w 624115"/>
                <a:gd name="connsiteY12" fmla="*/ 769257 h 1323180"/>
                <a:gd name="connsiteX13" fmla="*/ 319315 w 624115"/>
                <a:gd name="connsiteY13" fmla="*/ 812800 h 1323180"/>
                <a:gd name="connsiteX14" fmla="*/ 326572 w 624115"/>
                <a:gd name="connsiteY14" fmla="*/ 834571 h 1323180"/>
                <a:gd name="connsiteX15" fmla="*/ 333829 w 624115"/>
                <a:gd name="connsiteY15" fmla="*/ 870857 h 1323180"/>
                <a:gd name="connsiteX16" fmla="*/ 341086 w 624115"/>
                <a:gd name="connsiteY16" fmla="*/ 965200 h 1323180"/>
                <a:gd name="connsiteX17" fmla="*/ 355600 w 624115"/>
                <a:gd name="connsiteY17" fmla="*/ 986971 h 1323180"/>
                <a:gd name="connsiteX18" fmla="*/ 384629 w 624115"/>
                <a:gd name="connsiteY18" fmla="*/ 1016000 h 1323180"/>
                <a:gd name="connsiteX19" fmla="*/ 391886 w 624115"/>
                <a:gd name="connsiteY19" fmla="*/ 1037771 h 1323180"/>
                <a:gd name="connsiteX20" fmla="*/ 420915 w 624115"/>
                <a:gd name="connsiteY20" fmla="*/ 1074057 h 1323180"/>
                <a:gd name="connsiteX21" fmla="*/ 435429 w 624115"/>
                <a:gd name="connsiteY21" fmla="*/ 1095828 h 1323180"/>
                <a:gd name="connsiteX22" fmla="*/ 471715 w 624115"/>
                <a:gd name="connsiteY22" fmla="*/ 1161142 h 1323180"/>
                <a:gd name="connsiteX23" fmla="*/ 486229 w 624115"/>
                <a:gd name="connsiteY23" fmla="*/ 1182914 h 1323180"/>
                <a:gd name="connsiteX24" fmla="*/ 508000 w 624115"/>
                <a:gd name="connsiteY24" fmla="*/ 1219200 h 1323180"/>
                <a:gd name="connsiteX25" fmla="*/ 551543 w 624115"/>
                <a:gd name="connsiteY25" fmla="*/ 1277257 h 1323180"/>
                <a:gd name="connsiteX26" fmla="*/ 573315 w 624115"/>
                <a:gd name="connsiteY26" fmla="*/ 1320800 h 1323180"/>
                <a:gd name="connsiteX27" fmla="*/ 624115 w 624115"/>
                <a:gd name="connsiteY27" fmla="*/ 1320800 h 1323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24115" h="1323180">
                  <a:moveTo>
                    <a:pt x="0" y="0"/>
                  </a:moveTo>
                  <a:cubicBezTo>
                    <a:pt x="50617" y="67487"/>
                    <a:pt x="30921" y="34027"/>
                    <a:pt x="65315" y="181428"/>
                  </a:cubicBezTo>
                  <a:cubicBezTo>
                    <a:pt x="70293" y="202760"/>
                    <a:pt x="67646" y="225398"/>
                    <a:pt x="72572" y="246742"/>
                  </a:cubicBezTo>
                  <a:cubicBezTo>
                    <a:pt x="79523" y="276864"/>
                    <a:pt x="90327" y="272178"/>
                    <a:pt x="101600" y="297542"/>
                  </a:cubicBezTo>
                  <a:cubicBezTo>
                    <a:pt x="128286" y="357584"/>
                    <a:pt x="100822" y="325791"/>
                    <a:pt x="130629" y="355600"/>
                  </a:cubicBezTo>
                  <a:lnTo>
                    <a:pt x="152400" y="420914"/>
                  </a:lnTo>
                  <a:cubicBezTo>
                    <a:pt x="154819" y="428171"/>
                    <a:pt x="155415" y="436320"/>
                    <a:pt x="159658" y="442685"/>
                  </a:cubicBezTo>
                  <a:cubicBezTo>
                    <a:pt x="164496" y="449942"/>
                    <a:pt x="170630" y="456487"/>
                    <a:pt x="174172" y="464457"/>
                  </a:cubicBezTo>
                  <a:cubicBezTo>
                    <a:pt x="180386" y="478438"/>
                    <a:pt x="180199" y="495270"/>
                    <a:pt x="188686" y="508000"/>
                  </a:cubicBezTo>
                  <a:lnTo>
                    <a:pt x="217715" y="551542"/>
                  </a:lnTo>
                  <a:cubicBezTo>
                    <a:pt x="222553" y="558799"/>
                    <a:pt x="229471" y="565039"/>
                    <a:pt x="232229" y="573314"/>
                  </a:cubicBezTo>
                  <a:cubicBezTo>
                    <a:pt x="249501" y="625131"/>
                    <a:pt x="238256" y="604127"/>
                    <a:pt x="261258" y="638628"/>
                  </a:cubicBezTo>
                  <a:lnTo>
                    <a:pt x="304800" y="769257"/>
                  </a:lnTo>
                  <a:lnTo>
                    <a:pt x="319315" y="812800"/>
                  </a:lnTo>
                  <a:cubicBezTo>
                    <a:pt x="321734" y="820057"/>
                    <a:pt x="325072" y="827070"/>
                    <a:pt x="326572" y="834571"/>
                  </a:cubicBezTo>
                  <a:lnTo>
                    <a:pt x="333829" y="870857"/>
                  </a:lnTo>
                  <a:cubicBezTo>
                    <a:pt x="336248" y="902305"/>
                    <a:pt x="335274" y="934200"/>
                    <a:pt x="341086" y="965200"/>
                  </a:cubicBezTo>
                  <a:cubicBezTo>
                    <a:pt x="342693" y="973772"/>
                    <a:pt x="349924" y="980349"/>
                    <a:pt x="355600" y="986971"/>
                  </a:cubicBezTo>
                  <a:cubicBezTo>
                    <a:pt x="364506" y="997361"/>
                    <a:pt x="384629" y="1016000"/>
                    <a:pt x="384629" y="1016000"/>
                  </a:cubicBezTo>
                  <a:cubicBezTo>
                    <a:pt x="387048" y="1023257"/>
                    <a:pt x="388465" y="1030929"/>
                    <a:pt x="391886" y="1037771"/>
                  </a:cubicBezTo>
                  <a:cubicBezTo>
                    <a:pt x="406777" y="1067552"/>
                    <a:pt x="402915" y="1051557"/>
                    <a:pt x="420915" y="1074057"/>
                  </a:cubicBezTo>
                  <a:cubicBezTo>
                    <a:pt x="426364" y="1080868"/>
                    <a:pt x="430591" y="1088571"/>
                    <a:pt x="435429" y="1095828"/>
                  </a:cubicBezTo>
                  <a:cubicBezTo>
                    <a:pt x="448202" y="1134150"/>
                    <a:pt x="438442" y="1111232"/>
                    <a:pt x="471715" y="1161142"/>
                  </a:cubicBezTo>
                  <a:cubicBezTo>
                    <a:pt x="476553" y="1168399"/>
                    <a:pt x="483471" y="1174639"/>
                    <a:pt x="486229" y="1182914"/>
                  </a:cubicBezTo>
                  <a:cubicBezTo>
                    <a:pt x="500103" y="1224537"/>
                    <a:pt x="484093" y="1187325"/>
                    <a:pt x="508000" y="1219200"/>
                  </a:cubicBezTo>
                  <a:cubicBezTo>
                    <a:pt x="557236" y="1284848"/>
                    <a:pt x="518257" y="1243969"/>
                    <a:pt x="551543" y="1277257"/>
                  </a:cubicBezTo>
                  <a:cubicBezTo>
                    <a:pt x="554361" y="1285711"/>
                    <a:pt x="562763" y="1317283"/>
                    <a:pt x="573315" y="1320800"/>
                  </a:cubicBezTo>
                  <a:cubicBezTo>
                    <a:pt x="589379" y="1326155"/>
                    <a:pt x="607182" y="1320800"/>
                    <a:pt x="624115" y="13208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1620" y="2949719"/>
              <a:ext cx="1210566" cy="945501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015476" y="2916722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982927" y="3711324"/>
              <a:ext cx="401072" cy="184666"/>
              <a:chOff x="-6570177" y="381088"/>
              <a:chExt cx="883225" cy="315222"/>
            </a:xfrm>
          </p:grpSpPr>
          <p:grpSp>
            <p:nvGrpSpPr>
              <p:cNvPr id="35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37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38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6" name="テキスト ボックス 721"/>
              <p:cNvSpPr txBox="1"/>
              <p:nvPr/>
            </p:nvSpPr>
            <p:spPr>
              <a:xfrm>
                <a:off x="-6570177" y="381088"/>
                <a:ext cx="883225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50 µm</a:t>
                </a:r>
                <a:endParaRPr kumimoji="1" lang="ja-JP" altLang="en-US" sz="600" dirty="0"/>
              </a:p>
            </p:txBody>
          </p:sp>
        </p:grpSp>
        <p:sp>
          <p:nvSpPr>
            <p:cNvPr id="40" name="Frame 39"/>
            <p:cNvSpPr/>
            <p:nvPr/>
          </p:nvSpPr>
          <p:spPr>
            <a:xfrm rot="18988041">
              <a:off x="1573778" y="2541325"/>
              <a:ext cx="139352" cy="179209"/>
            </a:xfrm>
            <a:prstGeom prst="frame">
              <a:avLst>
                <a:gd name="adj1" fmla="val 0"/>
              </a:avLst>
            </a:prstGeom>
            <a:solidFill>
              <a:srgbClr val="FFFF00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82960" indent="217181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70476" indent="4358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9510" indent="6545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47026" indent="873277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86988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624386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61784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99180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89">
                <a:solidFill>
                  <a:schemeClr val="tx1"/>
                </a:solidFill>
                <a:latin typeface="+mj-lt"/>
                <a:ea typeface="Cambria Math" charset="0"/>
                <a:cs typeface="Cambria Math" charset="0"/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0412" y="1855605"/>
              <a:ext cx="1210567" cy="1061324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265999" y="1848956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2245122" y="2725261"/>
              <a:ext cx="444352" cy="184666"/>
              <a:chOff x="-6570177" y="381088"/>
              <a:chExt cx="978534" cy="315222"/>
            </a:xfrm>
          </p:grpSpPr>
          <p:grpSp>
            <p:nvGrpSpPr>
              <p:cNvPr id="46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48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49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7" name="テキスト ボックス 721"/>
              <p:cNvSpPr txBox="1"/>
              <p:nvPr/>
            </p:nvSpPr>
            <p:spPr>
              <a:xfrm>
                <a:off x="-6570177" y="381088"/>
                <a:ext cx="978534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200 µm</a:t>
                </a:r>
                <a:endParaRPr kumimoji="1" lang="ja-JP" altLang="en-US" sz="600" dirty="0"/>
              </a:p>
            </p:txBody>
          </p:sp>
        </p:grp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6563" y="2946099"/>
              <a:ext cx="1214416" cy="949121"/>
            </a:xfrm>
            <a:prstGeom prst="rect">
              <a:avLst/>
            </a:prstGeom>
          </p:spPr>
        </p:pic>
        <p:cxnSp>
          <p:nvCxnSpPr>
            <p:cNvPr id="52" name="Straight Connector 51"/>
            <p:cNvCxnSpPr/>
            <p:nvPr/>
          </p:nvCxnSpPr>
          <p:spPr>
            <a:xfrm>
              <a:off x="1024739" y="1786869"/>
              <a:ext cx="2441568" cy="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227345" y="3710553"/>
              <a:ext cx="401072" cy="184666"/>
              <a:chOff x="-6578661" y="374226"/>
              <a:chExt cx="883225" cy="315222"/>
            </a:xfrm>
          </p:grpSpPr>
          <p:grpSp>
            <p:nvGrpSpPr>
              <p:cNvPr id="54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56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57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5" name="テキスト ボックス 721"/>
              <p:cNvSpPr txBox="1"/>
              <p:nvPr/>
            </p:nvSpPr>
            <p:spPr>
              <a:xfrm>
                <a:off x="-6578661" y="374226"/>
                <a:ext cx="883225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50 µm</a:t>
                </a:r>
                <a:endParaRPr kumimoji="1" lang="ja-JP" altLang="en-US" sz="600" dirty="0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2256563" y="2916722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59" name="Frame 58"/>
            <p:cNvSpPr/>
            <p:nvPr/>
          </p:nvSpPr>
          <p:spPr>
            <a:xfrm rot="18360623">
              <a:off x="2605940" y="2177727"/>
              <a:ext cx="111516" cy="237172"/>
            </a:xfrm>
            <a:prstGeom prst="frame">
              <a:avLst>
                <a:gd name="adj1" fmla="val 0"/>
              </a:avLst>
            </a:prstGeom>
            <a:solidFill>
              <a:srgbClr val="FFFF00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82960" indent="217181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70476" indent="4358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9510" indent="6545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47026" indent="873277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86988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624386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61784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99180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89">
                <a:solidFill>
                  <a:schemeClr val="tx1"/>
                </a:solidFill>
                <a:latin typeface="+mj-lt"/>
                <a:ea typeface="Cambria Math" charset="0"/>
                <a:cs typeface="Cambria Math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608316" y="3713271"/>
              <a:ext cx="401072" cy="184666"/>
              <a:chOff x="-6570177" y="381088"/>
              <a:chExt cx="883225" cy="315222"/>
            </a:xfrm>
          </p:grpSpPr>
          <p:grpSp>
            <p:nvGrpSpPr>
              <p:cNvPr id="61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64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65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62" name="テキスト ボックス 721"/>
              <p:cNvSpPr txBox="1"/>
              <p:nvPr/>
            </p:nvSpPr>
            <p:spPr>
              <a:xfrm>
                <a:off x="-6570177" y="381088"/>
                <a:ext cx="883225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50 µm</a:t>
                </a:r>
                <a:endParaRPr kumimoji="1" lang="ja-JP" altLang="en-US" sz="600" dirty="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3501844" y="2701749"/>
              <a:ext cx="444352" cy="184665"/>
              <a:chOff x="-6849972" y="348705"/>
              <a:chExt cx="978533" cy="315222"/>
            </a:xfrm>
          </p:grpSpPr>
          <p:grpSp>
            <p:nvGrpSpPr>
              <p:cNvPr id="68" name="図形グループ 702"/>
              <p:cNvGrpSpPr/>
              <p:nvPr/>
            </p:nvGrpSpPr>
            <p:grpSpPr>
              <a:xfrm>
                <a:off x="-6775772" y="436609"/>
                <a:ext cx="743186" cy="226623"/>
                <a:chOff x="11848724" y="27711221"/>
                <a:chExt cx="1059056" cy="236874"/>
              </a:xfrm>
            </p:grpSpPr>
            <p:sp>
              <p:nvSpPr>
                <p:cNvPr id="72" name="正方形/長方形 722"/>
                <p:cNvSpPr/>
                <p:nvPr/>
              </p:nvSpPr>
              <p:spPr bwMode="auto">
                <a:xfrm>
                  <a:off x="11848724" y="27711221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73" name="直線コネクタ 180"/>
                <p:cNvCxnSpPr/>
                <p:nvPr/>
              </p:nvCxnSpPr>
              <p:spPr bwMode="auto">
                <a:xfrm>
                  <a:off x="11871904" y="27892337"/>
                  <a:ext cx="1012694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71" name="テキスト ボックス 721"/>
              <p:cNvSpPr txBox="1"/>
              <p:nvPr/>
            </p:nvSpPr>
            <p:spPr>
              <a:xfrm>
                <a:off x="-6849972" y="348705"/>
                <a:ext cx="978533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200 µm</a:t>
                </a:r>
                <a:endParaRPr kumimoji="1" lang="ja-JP" altLang="en-US" sz="600" dirty="0"/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3513446" y="1872089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628090" y="2937131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1960" y="1866668"/>
              <a:ext cx="1203917" cy="1049925"/>
            </a:xfrm>
            <a:prstGeom prst="rect">
              <a:avLst/>
            </a:prstGeom>
          </p:spPr>
        </p:pic>
        <p:grpSp>
          <p:nvGrpSpPr>
            <p:cNvPr id="75" name="Group 74"/>
            <p:cNvGrpSpPr/>
            <p:nvPr/>
          </p:nvGrpSpPr>
          <p:grpSpPr>
            <a:xfrm>
              <a:off x="4870740" y="2742728"/>
              <a:ext cx="444352" cy="184666"/>
              <a:chOff x="-6570177" y="381088"/>
              <a:chExt cx="978534" cy="315222"/>
            </a:xfrm>
          </p:grpSpPr>
          <p:grpSp>
            <p:nvGrpSpPr>
              <p:cNvPr id="76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78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79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77" name="テキスト ボックス 721"/>
              <p:cNvSpPr txBox="1"/>
              <p:nvPr/>
            </p:nvSpPr>
            <p:spPr>
              <a:xfrm>
                <a:off x="-6570177" y="381088"/>
                <a:ext cx="978534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200 µm</a:t>
                </a:r>
                <a:endParaRPr kumimoji="1" lang="ja-JP" altLang="en-US" sz="600" dirty="0"/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1961" y="2955838"/>
              <a:ext cx="1213151" cy="939381"/>
            </a:xfrm>
            <a:prstGeom prst="rect">
              <a:avLst/>
            </a:prstGeom>
          </p:spPr>
        </p:pic>
        <p:grpSp>
          <p:nvGrpSpPr>
            <p:cNvPr id="80" name="Group 79"/>
            <p:cNvGrpSpPr/>
            <p:nvPr/>
          </p:nvGrpSpPr>
          <p:grpSpPr>
            <a:xfrm>
              <a:off x="4870742" y="3716490"/>
              <a:ext cx="401072" cy="184666"/>
              <a:chOff x="-6570177" y="381088"/>
              <a:chExt cx="883225" cy="315222"/>
            </a:xfrm>
          </p:grpSpPr>
          <p:grpSp>
            <p:nvGrpSpPr>
              <p:cNvPr id="81" name="図形グループ 702"/>
              <p:cNvGrpSpPr/>
              <p:nvPr/>
            </p:nvGrpSpPr>
            <p:grpSpPr>
              <a:xfrm>
                <a:off x="-6508641" y="459554"/>
                <a:ext cx="743186" cy="226623"/>
                <a:chOff x="12229392" y="27735204"/>
                <a:chExt cx="1059056" cy="236874"/>
              </a:xfrm>
            </p:grpSpPr>
            <p:sp>
              <p:nvSpPr>
                <p:cNvPr id="83" name="正方形/長方形 722"/>
                <p:cNvSpPr/>
                <p:nvPr/>
              </p:nvSpPr>
              <p:spPr bwMode="auto">
                <a:xfrm>
                  <a:off x="12229392" y="27735204"/>
                  <a:ext cx="1059056" cy="236874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5788" tIns="37894" rIns="75788" bIns="37894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482960" indent="217181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2pPr>
                  <a:lvl3pPr marL="970476" indent="4358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3pPr>
                  <a:lvl4pPr marL="1459510" indent="654579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4pPr>
                  <a:lvl5pPr marL="1947026" indent="873277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5pPr>
                  <a:lvl6pPr marL="2186988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6pPr>
                  <a:lvl7pPr marL="2624386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7pPr>
                  <a:lvl8pPr marL="3061784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8pPr>
                  <a:lvl9pPr marL="3499180" algn="l" defTabSz="437398" rtl="0" eaLnBrk="1" latinLnBrk="0" hangingPunct="1">
                    <a:defRPr sz="9088" kern="12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9pPr>
                </a:lstStyle>
                <a:p>
                  <a:pPr defTabSz="3638076"/>
                  <a:endParaRPr lang="ja-JP" altLang="en-US" sz="663">
                    <a:cs typeface="Arial" charset="0"/>
                  </a:endParaRPr>
                </a:p>
              </p:txBody>
            </p:sp>
            <p:cxnSp>
              <p:nvCxnSpPr>
                <p:cNvPr id="84" name="直線コネクタ 180"/>
                <p:cNvCxnSpPr/>
                <p:nvPr/>
              </p:nvCxnSpPr>
              <p:spPr bwMode="auto">
                <a:xfrm>
                  <a:off x="12252573" y="27916182"/>
                  <a:ext cx="1012693" cy="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82" name="テキスト ボックス 721"/>
              <p:cNvSpPr txBox="1"/>
              <p:nvPr/>
            </p:nvSpPr>
            <p:spPr>
              <a:xfrm>
                <a:off x="-6570177" y="381088"/>
                <a:ext cx="883225" cy="31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482960" indent="217181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2pPr>
                <a:lvl3pPr marL="970476" indent="4358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3pPr>
                <a:lvl4pPr marL="1459510" indent="654579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4pPr>
                <a:lvl5pPr marL="1947026" indent="873277" algn="l" rtl="0" fontAlgn="base">
                  <a:spcBef>
                    <a:spcPct val="0"/>
                  </a:spcBef>
                  <a:spcAft>
                    <a:spcPct val="0"/>
                  </a:spcAft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5pPr>
                <a:lvl6pPr marL="2186988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2624386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3061784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3499180" algn="l" defTabSz="437398" rtl="0" eaLnBrk="1" latinLnBrk="0" hangingPunct="1">
                  <a:defRPr sz="9088" kern="12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r>
                  <a:rPr kumimoji="1" lang="en-US" altLang="ja-JP" sz="600" dirty="0"/>
                  <a:t>50 µm</a:t>
                </a:r>
                <a:endParaRPr kumimoji="1" lang="ja-JP" altLang="en-US" sz="600" dirty="0"/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902353" y="1859207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93859" y="2956285"/>
              <a:ext cx="134078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V="1">
              <a:off x="3531978" y="1784625"/>
              <a:ext cx="2570134" cy="40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Frame 88"/>
            <p:cNvSpPr/>
            <p:nvPr/>
          </p:nvSpPr>
          <p:spPr>
            <a:xfrm rot="19553857">
              <a:off x="4141088" y="2062374"/>
              <a:ext cx="157319" cy="154187"/>
            </a:xfrm>
            <a:prstGeom prst="frame">
              <a:avLst>
                <a:gd name="adj1" fmla="val 0"/>
              </a:avLst>
            </a:prstGeom>
            <a:solidFill>
              <a:srgbClr val="FFFF00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82960" indent="217181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70476" indent="4358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9510" indent="6545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47026" indent="873277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86988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624386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61784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99180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89">
                <a:solidFill>
                  <a:schemeClr val="tx1"/>
                </a:solidFill>
                <a:latin typeface="+mj-lt"/>
                <a:ea typeface="Cambria Math" charset="0"/>
                <a:cs typeface="Cambria Math" charset="0"/>
              </a:endParaRPr>
            </a:p>
          </p:txBody>
        </p:sp>
        <p:sp>
          <p:nvSpPr>
            <p:cNvPr id="90" name="Frame 89"/>
            <p:cNvSpPr/>
            <p:nvPr/>
          </p:nvSpPr>
          <p:spPr>
            <a:xfrm rot="18614206">
              <a:off x="5205163" y="1926168"/>
              <a:ext cx="176729" cy="276617"/>
            </a:xfrm>
            <a:prstGeom prst="frame">
              <a:avLst>
                <a:gd name="adj1" fmla="val 0"/>
              </a:avLst>
            </a:prstGeom>
            <a:solidFill>
              <a:srgbClr val="FFFF00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82960" indent="217181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70476" indent="4358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59510" indent="654579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47026" indent="873277" algn="l" rtl="0" fontAlgn="base">
                <a:spcBef>
                  <a:spcPct val="0"/>
                </a:spcBef>
                <a:spcAft>
                  <a:spcPct val="0"/>
                </a:spcAft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86988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624386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61784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99180" algn="l" defTabSz="437398" rtl="0" eaLnBrk="1" latinLnBrk="0" hangingPunct="1">
                <a:defRPr sz="908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89">
                <a:solidFill>
                  <a:schemeClr val="tx1"/>
                </a:solidFill>
                <a:latin typeface="+mj-lt"/>
                <a:ea typeface="Cambria Math" charset="0"/>
                <a:cs typeface="Cambria Math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571752" y="1518117"/>
              <a:ext cx="7782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869378" y="1860992"/>
              <a:ext cx="454490" cy="485638"/>
            </a:xfrm>
            <a:custGeom>
              <a:avLst/>
              <a:gdLst>
                <a:gd name="connsiteX0" fmla="*/ 425653 w 605987"/>
                <a:gd name="connsiteY0" fmla="*/ 0 h 647517"/>
                <a:gd name="connsiteX1" fmla="*/ 557628 w 605987"/>
                <a:gd name="connsiteY1" fmla="*/ 216817 h 647517"/>
                <a:gd name="connsiteX2" fmla="*/ 604762 w 605987"/>
                <a:gd name="connsiteY2" fmla="*/ 377072 h 647517"/>
                <a:gd name="connsiteX3" fmla="*/ 585908 w 605987"/>
                <a:gd name="connsiteY3" fmla="*/ 537328 h 647517"/>
                <a:gd name="connsiteX4" fmla="*/ 519921 w 605987"/>
                <a:gd name="connsiteY4" fmla="*/ 546755 h 647517"/>
                <a:gd name="connsiteX5" fmla="*/ 435079 w 605987"/>
                <a:gd name="connsiteY5" fmla="*/ 593889 h 647517"/>
                <a:gd name="connsiteX6" fmla="*/ 293677 w 605987"/>
                <a:gd name="connsiteY6" fmla="*/ 641023 h 647517"/>
                <a:gd name="connsiteX7" fmla="*/ 142849 w 605987"/>
                <a:gd name="connsiteY7" fmla="*/ 641023 h 647517"/>
                <a:gd name="connsiteX8" fmla="*/ 67434 w 605987"/>
                <a:gd name="connsiteY8" fmla="*/ 584462 h 647517"/>
                <a:gd name="connsiteX9" fmla="*/ 1446 w 605987"/>
                <a:gd name="connsiteY9" fmla="*/ 537328 h 647517"/>
                <a:gd name="connsiteX10" fmla="*/ 20300 w 605987"/>
                <a:gd name="connsiteY10" fmla="*/ 537328 h 6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987" h="647517">
                  <a:moveTo>
                    <a:pt x="425653" y="0"/>
                  </a:moveTo>
                  <a:cubicBezTo>
                    <a:pt x="476715" y="76986"/>
                    <a:pt x="527777" y="153972"/>
                    <a:pt x="557628" y="216817"/>
                  </a:cubicBezTo>
                  <a:cubicBezTo>
                    <a:pt x="587480" y="279662"/>
                    <a:pt x="600049" y="323653"/>
                    <a:pt x="604762" y="377072"/>
                  </a:cubicBezTo>
                  <a:cubicBezTo>
                    <a:pt x="609475" y="430491"/>
                    <a:pt x="600048" y="509048"/>
                    <a:pt x="585908" y="537328"/>
                  </a:cubicBezTo>
                  <a:cubicBezTo>
                    <a:pt x="571768" y="565608"/>
                    <a:pt x="545059" y="537328"/>
                    <a:pt x="519921" y="546755"/>
                  </a:cubicBezTo>
                  <a:cubicBezTo>
                    <a:pt x="494783" y="556182"/>
                    <a:pt x="472786" y="578178"/>
                    <a:pt x="435079" y="593889"/>
                  </a:cubicBezTo>
                  <a:cubicBezTo>
                    <a:pt x="397372" y="609600"/>
                    <a:pt x="342382" y="633167"/>
                    <a:pt x="293677" y="641023"/>
                  </a:cubicBezTo>
                  <a:cubicBezTo>
                    <a:pt x="244972" y="648879"/>
                    <a:pt x="180556" y="650450"/>
                    <a:pt x="142849" y="641023"/>
                  </a:cubicBezTo>
                  <a:cubicBezTo>
                    <a:pt x="105142" y="631596"/>
                    <a:pt x="91001" y="601744"/>
                    <a:pt x="67434" y="584462"/>
                  </a:cubicBezTo>
                  <a:cubicBezTo>
                    <a:pt x="43867" y="567180"/>
                    <a:pt x="9302" y="545184"/>
                    <a:pt x="1446" y="537328"/>
                  </a:cubicBezTo>
                  <a:cubicBezTo>
                    <a:pt x="-6410" y="529472"/>
                    <a:pt x="20300" y="537328"/>
                    <a:pt x="20300" y="53732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283644" y="2433670"/>
              <a:ext cx="961828" cy="445416"/>
            </a:xfrm>
            <a:custGeom>
              <a:avLst/>
              <a:gdLst>
                <a:gd name="connsiteX0" fmla="*/ 0 w 1282437"/>
                <a:gd name="connsiteY0" fmla="*/ 0 h 593888"/>
                <a:gd name="connsiteX1" fmla="*/ 122548 w 1282437"/>
                <a:gd name="connsiteY1" fmla="*/ 160255 h 593888"/>
                <a:gd name="connsiteX2" fmla="*/ 235670 w 1282437"/>
                <a:gd name="connsiteY2" fmla="*/ 273377 h 593888"/>
                <a:gd name="connsiteX3" fmla="*/ 320511 w 1282437"/>
                <a:gd name="connsiteY3" fmla="*/ 367645 h 593888"/>
                <a:gd name="connsiteX4" fmla="*/ 405352 w 1282437"/>
                <a:gd name="connsiteY4" fmla="*/ 414779 h 593888"/>
                <a:gd name="connsiteX5" fmla="*/ 480767 w 1282437"/>
                <a:gd name="connsiteY5" fmla="*/ 461913 h 593888"/>
                <a:gd name="connsiteX6" fmla="*/ 518474 w 1282437"/>
                <a:gd name="connsiteY6" fmla="*/ 546754 h 593888"/>
                <a:gd name="connsiteX7" fmla="*/ 565608 w 1282437"/>
                <a:gd name="connsiteY7" fmla="*/ 575035 h 593888"/>
                <a:gd name="connsiteX8" fmla="*/ 603315 w 1282437"/>
                <a:gd name="connsiteY8" fmla="*/ 584461 h 593888"/>
                <a:gd name="connsiteX9" fmla="*/ 641022 w 1282437"/>
                <a:gd name="connsiteY9" fmla="*/ 584461 h 593888"/>
                <a:gd name="connsiteX10" fmla="*/ 707010 w 1282437"/>
                <a:gd name="connsiteY10" fmla="*/ 584461 h 593888"/>
                <a:gd name="connsiteX11" fmla="*/ 791851 w 1282437"/>
                <a:gd name="connsiteY11" fmla="*/ 584461 h 593888"/>
                <a:gd name="connsiteX12" fmla="*/ 876692 w 1282437"/>
                <a:gd name="connsiteY12" fmla="*/ 575035 h 593888"/>
                <a:gd name="connsiteX13" fmla="*/ 933253 w 1282437"/>
                <a:gd name="connsiteY13" fmla="*/ 556181 h 593888"/>
                <a:gd name="connsiteX14" fmla="*/ 1008668 w 1282437"/>
                <a:gd name="connsiteY14" fmla="*/ 556181 h 593888"/>
                <a:gd name="connsiteX15" fmla="*/ 1055802 w 1282437"/>
                <a:gd name="connsiteY15" fmla="*/ 575035 h 593888"/>
                <a:gd name="connsiteX16" fmla="*/ 1121789 w 1282437"/>
                <a:gd name="connsiteY16" fmla="*/ 584461 h 593888"/>
                <a:gd name="connsiteX17" fmla="*/ 1197204 w 1282437"/>
                <a:gd name="connsiteY17" fmla="*/ 593888 h 593888"/>
                <a:gd name="connsiteX18" fmla="*/ 1263191 w 1282437"/>
                <a:gd name="connsiteY18" fmla="*/ 584461 h 593888"/>
                <a:gd name="connsiteX19" fmla="*/ 1282045 w 1282437"/>
                <a:gd name="connsiteY19" fmla="*/ 556181 h 593888"/>
                <a:gd name="connsiteX20" fmla="*/ 1272618 w 1282437"/>
                <a:gd name="connsiteY20" fmla="*/ 509047 h 593888"/>
                <a:gd name="connsiteX21" fmla="*/ 1234911 w 1282437"/>
                <a:gd name="connsiteY21" fmla="*/ 433633 h 593888"/>
                <a:gd name="connsiteX22" fmla="*/ 1168923 w 1282437"/>
                <a:gd name="connsiteY22" fmla="*/ 358218 h 593888"/>
                <a:gd name="connsiteX23" fmla="*/ 1027521 w 1282437"/>
                <a:gd name="connsiteY23" fmla="*/ 235670 h 593888"/>
                <a:gd name="connsiteX24" fmla="*/ 970960 w 1282437"/>
                <a:gd name="connsiteY24" fmla="*/ 207389 h 593888"/>
                <a:gd name="connsiteX25" fmla="*/ 970960 w 1282437"/>
                <a:gd name="connsiteY25" fmla="*/ 207389 h 59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2437" h="593888">
                  <a:moveTo>
                    <a:pt x="0" y="0"/>
                  </a:moveTo>
                  <a:cubicBezTo>
                    <a:pt x="41635" y="57346"/>
                    <a:pt x="83270" y="114692"/>
                    <a:pt x="122548" y="160255"/>
                  </a:cubicBezTo>
                  <a:cubicBezTo>
                    <a:pt x="161826" y="205818"/>
                    <a:pt x="202676" y="238812"/>
                    <a:pt x="235670" y="273377"/>
                  </a:cubicBezTo>
                  <a:cubicBezTo>
                    <a:pt x="268664" y="307942"/>
                    <a:pt x="292231" y="344078"/>
                    <a:pt x="320511" y="367645"/>
                  </a:cubicBezTo>
                  <a:cubicBezTo>
                    <a:pt x="348791" y="391212"/>
                    <a:pt x="378643" y="399068"/>
                    <a:pt x="405352" y="414779"/>
                  </a:cubicBezTo>
                  <a:cubicBezTo>
                    <a:pt x="432061" y="430490"/>
                    <a:pt x="461913" y="439917"/>
                    <a:pt x="480767" y="461913"/>
                  </a:cubicBezTo>
                  <a:cubicBezTo>
                    <a:pt x="499621" y="483909"/>
                    <a:pt x="504334" y="527900"/>
                    <a:pt x="518474" y="546754"/>
                  </a:cubicBezTo>
                  <a:cubicBezTo>
                    <a:pt x="532614" y="565608"/>
                    <a:pt x="551468" y="568751"/>
                    <a:pt x="565608" y="575035"/>
                  </a:cubicBezTo>
                  <a:cubicBezTo>
                    <a:pt x="579748" y="581319"/>
                    <a:pt x="590746" y="582890"/>
                    <a:pt x="603315" y="584461"/>
                  </a:cubicBezTo>
                  <a:cubicBezTo>
                    <a:pt x="615884" y="586032"/>
                    <a:pt x="641022" y="584461"/>
                    <a:pt x="641022" y="584461"/>
                  </a:cubicBezTo>
                  <a:lnTo>
                    <a:pt x="707010" y="584461"/>
                  </a:lnTo>
                  <a:cubicBezTo>
                    <a:pt x="732148" y="584461"/>
                    <a:pt x="763571" y="586032"/>
                    <a:pt x="791851" y="584461"/>
                  </a:cubicBezTo>
                  <a:cubicBezTo>
                    <a:pt x="820131" y="582890"/>
                    <a:pt x="853125" y="579748"/>
                    <a:pt x="876692" y="575035"/>
                  </a:cubicBezTo>
                  <a:cubicBezTo>
                    <a:pt x="900259" y="570322"/>
                    <a:pt x="911257" y="559323"/>
                    <a:pt x="933253" y="556181"/>
                  </a:cubicBezTo>
                  <a:cubicBezTo>
                    <a:pt x="955249" y="553039"/>
                    <a:pt x="988243" y="553039"/>
                    <a:pt x="1008668" y="556181"/>
                  </a:cubicBezTo>
                  <a:cubicBezTo>
                    <a:pt x="1029093" y="559323"/>
                    <a:pt x="1036949" y="570322"/>
                    <a:pt x="1055802" y="575035"/>
                  </a:cubicBezTo>
                  <a:cubicBezTo>
                    <a:pt x="1074656" y="579748"/>
                    <a:pt x="1121789" y="584461"/>
                    <a:pt x="1121789" y="584461"/>
                  </a:cubicBezTo>
                  <a:cubicBezTo>
                    <a:pt x="1145356" y="587603"/>
                    <a:pt x="1173637" y="593888"/>
                    <a:pt x="1197204" y="593888"/>
                  </a:cubicBezTo>
                  <a:cubicBezTo>
                    <a:pt x="1220771" y="593888"/>
                    <a:pt x="1249051" y="590745"/>
                    <a:pt x="1263191" y="584461"/>
                  </a:cubicBezTo>
                  <a:cubicBezTo>
                    <a:pt x="1277331" y="578177"/>
                    <a:pt x="1280474" y="568750"/>
                    <a:pt x="1282045" y="556181"/>
                  </a:cubicBezTo>
                  <a:cubicBezTo>
                    <a:pt x="1283616" y="543612"/>
                    <a:pt x="1280474" y="529472"/>
                    <a:pt x="1272618" y="509047"/>
                  </a:cubicBezTo>
                  <a:cubicBezTo>
                    <a:pt x="1264762" y="488622"/>
                    <a:pt x="1252193" y="458771"/>
                    <a:pt x="1234911" y="433633"/>
                  </a:cubicBezTo>
                  <a:cubicBezTo>
                    <a:pt x="1217629" y="408495"/>
                    <a:pt x="1203488" y="391212"/>
                    <a:pt x="1168923" y="358218"/>
                  </a:cubicBezTo>
                  <a:cubicBezTo>
                    <a:pt x="1134358" y="325224"/>
                    <a:pt x="1060515" y="260808"/>
                    <a:pt x="1027521" y="235670"/>
                  </a:cubicBezTo>
                  <a:cubicBezTo>
                    <a:pt x="994527" y="210532"/>
                    <a:pt x="970960" y="207389"/>
                    <a:pt x="970960" y="207389"/>
                  </a:cubicBezTo>
                  <a:lnTo>
                    <a:pt x="970960" y="207389"/>
                  </a:ln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899581" y="2377109"/>
              <a:ext cx="729639" cy="432637"/>
            </a:xfrm>
            <a:custGeom>
              <a:avLst/>
              <a:gdLst>
                <a:gd name="connsiteX0" fmla="*/ 0 w 972852"/>
                <a:gd name="connsiteY0" fmla="*/ 0 h 576849"/>
                <a:gd name="connsiteX1" fmla="*/ 56561 w 972852"/>
                <a:gd name="connsiteY1" fmla="*/ 75414 h 576849"/>
                <a:gd name="connsiteX2" fmla="*/ 113122 w 972852"/>
                <a:gd name="connsiteY2" fmla="*/ 131975 h 576849"/>
                <a:gd name="connsiteX3" fmla="*/ 160256 w 972852"/>
                <a:gd name="connsiteY3" fmla="*/ 169682 h 576849"/>
                <a:gd name="connsiteX4" fmla="*/ 197963 w 972852"/>
                <a:gd name="connsiteY4" fmla="*/ 207390 h 576849"/>
                <a:gd name="connsiteX5" fmla="*/ 254524 w 972852"/>
                <a:gd name="connsiteY5" fmla="*/ 263950 h 576849"/>
                <a:gd name="connsiteX6" fmla="*/ 311085 w 972852"/>
                <a:gd name="connsiteY6" fmla="*/ 320511 h 576849"/>
                <a:gd name="connsiteX7" fmla="*/ 367646 w 972852"/>
                <a:gd name="connsiteY7" fmla="*/ 367645 h 576849"/>
                <a:gd name="connsiteX8" fmla="*/ 405353 w 972852"/>
                <a:gd name="connsiteY8" fmla="*/ 414779 h 576849"/>
                <a:gd name="connsiteX9" fmla="*/ 471340 w 972852"/>
                <a:gd name="connsiteY9" fmla="*/ 461913 h 576849"/>
                <a:gd name="connsiteX10" fmla="*/ 509048 w 972852"/>
                <a:gd name="connsiteY10" fmla="*/ 480767 h 576849"/>
                <a:gd name="connsiteX11" fmla="*/ 565609 w 972852"/>
                <a:gd name="connsiteY11" fmla="*/ 509047 h 576849"/>
                <a:gd name="connsiteX12" fmla="*/ 641023 w 972852"/>
                <a:gd name="connsiteY12" fmla="*/ 556181 h 576849"/>
                <a:gd name="connsiteX13" fmla="*/ 707011 w 972852"/>
                <a:gd name="connsiteY13" fmla="*/ 575035 h 576849"/>
                <a:gd name="connsiteX14" fmla="*/ 782425 w 972852"/>
                <a:gd name="connsiteY14" fmla="*/ 575035 h 576849"/>
                <a:gd name="connsiteX15" fmla="*/ 848413 w 972852"/>
                <a:gd name="connsiteY15" fmla="*/ 565608 h 576849"/>
                <a:gd name="connsiteX16" fmla="*/ 895547 w 972852"/>
                <a:gd name="connsiteY16" fmla="*/ 527901 h 576849"/>
                <a:gd name="connsiteX17" fmla="*/ 923827 w 972852"/>
                <a:gd name="connsiteY17" fmla="*/ 518474 h 576849"/>
                <a:gd name="connsiteX18" fmla="*/ 970961 w 972852"/>
                <a:gd name="connsiteY18" fmla="*/ 480767 h 576849"/>
                <a:gd name="connsiteX19" fmla="*/ 961534 w 972852"/>
                <a:gd name="connsiteY19" fmla="*/ 452486 h 576849"/>
                <a:gd name="connsiteX20" fmla="*/ 942681 w 972852"/>
                <a:gd name="connsiteY20" fmla="*/ 424206 h 576849"/>
                <a:gd name="connsiteX21" fmla="*/ 933254 w 972852"/>
                <a:gd name="connsiteY21" fmla="*/ 405352 h 576849"/>
                <a:gd name="connsiteX22" fmla="*/ 933254 w 972852"/>
                <a:gd name="connsiteY22" fmla="*/ 395926 h 576849"/>
                <a:gd name="connsiteX23" fmla="*/ 942681 w 972852"/>
                <a:gd name="connsiteY23" fmla="*/ 405352 h 57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72852" h="576849">
                  <a:moveTo>
                    <a:pt x="0" y="0"/>
                  </a:moveTo>
                  <a:cubicBezTo>
                    <a:pt x="18853" y="26709"/>
                    <a:pt x="37707" y="53418"/>
                    <a:pt x="56561" y="75414"/>
                  </a:cubicBezTo>
                  <a:cubicBezTo>
                    <a:pt x="75415" y="97410"/>
                    <a:pt x="95840" y="116264"/>
                    <a:pt x="113122" y="131975"/>
                  </a:cubicBezTo>
                  <a:cubicBezTo>
                    <a:pt x="130404" y="147686"/>
                    <a:pt x="146116" y="157113"/>
                    <a:pt x="160256" y="169682"/>
                  </a:cubicBezTo>
                  <a:cubicBezTo>
                    <a:pt x="174396" y="182251"/>
                    <a:pt x="197963" y="207390"/>
                    <a:pt x="197963" y="207390"/>
                  </a:cubicBezTo>
                  <a:lnTo>
                    <a:pt x="254524" y="263950"/>
                  </a:lnTo>
                  <a:cubicBezTo>
                    <a:pt x="273378" y="282803"/>
                    <a:pt x="292231" y="303229"/>
                    <a:pt x="311085" y="320511"/>
                  </a:cubicBezTo>
                  <a:cubicBezTo>
                    <a:pt x="329939" y="337793"/>
                    <a:pt x="351935" y="351934"/>
                    <a:pt x="367646" y="367645"/>
                  </a:cubicBezTo>
                  <a:cubicBezTo>
                    <a:pt x="383357" y="383356"/>
                    <a:pt x="388071" y="399068"/>
                    <a:pt x="405353" y="414779"/>
                  </a:cubicBezTo>
                  <a:cubicBezTo>
                    <a:pt x="422635" y="430490"/>
                    <a:pt x="454058" y="450915"/>
                    <a:pt x="471340" y="461913"/>
                  </a:cubicBezTo>
                  <a:cubicBezTo>
                    <a:pt x="488623" y="472911"/>
                    <a:pt x="509048" y="480767"/>
                    <a:pt x="509048" y="480767"/>
                  </a:cubicBezTo>
                  <a:cubicBezTo>
                    <a:pt x="524759" y="488623"/>
                    <a:pt x="543613" y="496478"/>
                    <a:pt x="565609" y="509047"/>
                  </a:cubicBezTo>
                  <a:cubicBezTo>
                    <a:pt x="587605" y="521616"/>
                    <a:pt x="617456" y="545183"/>
                    <a:pt x="641023" y="556181"/>
                  </a:cubicBezTo>
                  <a:cubicBezTo>
                    <a:pt x="664590" y="567179"/>
                    <a:pt x="683444" y="571893"/>
                    <a:pt x="707011" y="575035"/>
                  </a:cubicBezTo>
                  <a:cubicBezTo>
                    <a:pt x="730578" y="578177"/>
                    <a:pt x="758858" y="576606"/>
                    <a:pt x="782425" y="575035"/>
                  </a:cubicBezTo>
                  <a:cubicBezTo>
                    <a:pt x="805992" y="573464"/>
                    <a:pt x="829559" y="573464"/>
                    <a:pt x="848413" y="565608"/>
                  </a:cubicBezTo>
                  <a:cubicBezTo>
                    <a:pt x="867267" y="557752"/>
                    <a:pt x="882978" y="535757"/>
                    <a:pt x="895547" y="527901"/>
                  </a:cubicBezTo>
                  <a:cubicBezTo>
                    <a:pt x="908116" y="520045"/>
                    <a:pt x="911258" y="526330"/>
                    <a:pt x="923827" y="518474"/>
                  </a:cubicBezTo>
                  <a:cubicBezTo>
                    <a:pt x="936396" y="510618"/>
                    <a:pt x="964677" y="491765"/>
                    <a:pt x="970961" y="480767"/>
                  </a:cubicBezTo>
                  <a:cubicBezTo>
                    <a:pt x="977245" y="469769"/>
                    <a:pt x="966247" y="461913"/>
                    <a:pt x="961534" y="452486"/>
                  </a:cubicBezTo>
                  <a:cubicBezTo>
                    <a:pt x="956821" y="443059"/>
                    <a:pt x="947394" y="432062"/>
                    <a:pt x="942681" y="424206"/>
                  </a:cubicBezTo>
                  <a:cubicBezTo>
                    <a:pt x="937968" y="416350"/>
                    <a:pt x="934825" y="410065"/>
                    <a:pt x="933254" y="405352"/>
                  </a:cubicBezTo>
                  <a:cubicBezTo>
                    <a:pt x="931683" y="400639"/>
                    <a:pt x="931683" y="395926"/>
                    <a:pt x="933254" y="395926"/>
                  </a:cubicBezTo>
                  <a:cubicBezTo>
                    <a:pt x="934825" y="395926"/>
                    <a:pt x="938753" y="400639"/>
                    <a:pt x="942681" y="40535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620732" y="1896342"/>
              <a:ext cx="281921" cy="685800"/>
            </a:xfrm>
            <a:custGeom>
              <a:avLst/>
              <a:gdLst>
                <a:gd name="connsiteX0" fmla="*/ 75415 w 375894"/>
                <a:gd name="connsiteY0" fmla="*/ 914400 h 914400"/>
                <a:gd name="connsiteX1" fmla="*/ 216817 w 375894"/>
                <a:gd name="connsiteY1" fmla="*/ 820132 h 914400"/>
                <a:gd name="connsiteX2" fmla="*/ 263951 w 375894"/>
                <a:gd name="connsiteY2" fmla="*/ 744718 h 914400"/>
                <a:gd name="connsiteX3" fmla="*/ 301658 w 375894"/>
                <a:gd name="connsiteY3" fmla="*/ 631596 h 914400"/>
                <a:gd name="connsiteX4" fmla="*/ 367646 w 375894"/>
                <a:gd name="connsiteY4" fmla="*/ 537328 h 914400"/>
                <a:gd name="connsiteX5" fmla="*/ 367646 w 375894"/>
                <a:gd name="connsiteY5" fmla="*/ 443060 h 914400"/>
                <a:gd name="connsiteX6" fmla="*/ 301658 w 375894"/>
                <a:gd name="connsiteY6" fmla="*/ 367646 h 914400"/>
                <a:gd name="connsiteX7" fmla="*/ 245097 w 375894"/>
                <a:gd name="connsiteY7" fmla="*/ 292231 h 914400"/>
                <a:gd name="connsiteX8" fmla="*/ 207390 w 375894"/>
                <a:gd name="connsiteY8" fmla="*/ 216817 h 914400"/>
                <a:gd name="connsiteX9" fmla="*/ 169683 w 375894"/>
                <a:gd name="connsiteY9" fmla="*/ 169683 h 914400"/>
                <a:gd name="connsiteX10" fmla="*/ 141402 w 375894"/>
                <a:gd name="connsiteY10" fmla="*/ 131975 h 914400"/>
                <a:gd name="connsiteX11" fmla="*/ 103695 w 375894"/>
                <a:gd name="connsiteY11" fmla="*/ 94268 h 914400"/>
                <a:gd name="connsiteX12" fmla="*/ 75415 w 375894"/>
                <a:gd name="connsiteY12" fmla="*/ 56561 h 914400"/>
                <a:gd name="connsiteX13" fmla="*/ 18854 w 375894"/>
                <a:gd name="connsiteY13" fmla="*/ 28281 h 914400"/>
                <a:gd name="connsiteX14" fmla="*/ 0 w 375894"/>
                <a:gd name="connsiteY14" fmla="*/ 0 h 914400"/>
                <a:gd name="connsiteX15" fmla="*/ 0 w 375894"/>
                <a:gd name="connsiteY1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5894" h="914400">
                  <a:moveTo>
                    <a:pt x="75415" y="914400"/>
                  </a:moveTo>
                  <a:cubicBezTo>
                    <a:pt x="130404" y="881406"/>
                    <a:pt x="185394" y="848412"/>
                    <a:pt x="216817" y="820132"/>
                  </a:cubicBezTo>
                  <a:cubicBezTo>
                    <a:pt x="248240" y="791852"/>
                    <a:pt x="249811" y="776141"/>
                    <a:pt x="263951" y="744718"/>
                  </a:cubicBezTo>
                  <a:cubicBezTo>
                    <a:pt x="278091" y="713295"/>
                    <a:pt x="284376" y="666161"/>
                    <a:pt x="301658" y="631596"/>
                  </a:cubicBezTo>
                  <a:cubicBezTo>
                    <a:pt x="318941" y="597031"/>
                    <a:pt x="356648" y="568751"/>
                    <a:pt x="367646" y="537328"/>
                  </a:cubicBezTo>
                  <a:cubicBezTo>
                    <a:pt x="378644" y="505905"/>
                    <a:pt x="378644" y="471340"/>
                    <a:pt x="367646" y="443060"/>
                  </a:cubicBezTo>
                  <a:cubicBezTo>
                    <a:pt x="356648" y="414780"/>
                    <a:pt x="322083" y="392784"/>
                    <a:pt x="301658" y="367646"/>
                  </a:cubicBezTo>
                  <a:cubicBezTo>
                    <a:pt x="281233" y="342508"/>
                    <a:pt x="260808" y="317369"/>
                    <a:pt x="245097" y="292231"/>
                  </a:cubicBezTo>
                  <a:cubicBezTo>
                    <a:pt x="229386" y="267093"/>
                    <a:pt x="219959" y="237242"/>
                    <a:pt x="207390" y="216817"/>
                  </a:cubicBezTo>
                  <a:cubicBezTo>
                    <a:pt x="194821" y="196392"/>
                    <a:pt x="180681" y="183823"/>
                    <a:pt x="169683" y="169683"/>
                  </a:cubicBezTo>
                  <a:cubicBezTo>
                    <a:pt x="158685" y="155543"/>
                    <a:pt x="152400" y="144544"/>
                    <a:pt x="141402" y="131975"/>
                  </a:cubicBezTo>
                  <a:cubicBezTo>
                    <a:pt x="130404" y="119406"/>
                    <a:pt x="114693" y="106837"/>
                    <a:pt x="103695" y="94268"/>
                  </a:cubicBezTo>
                  <a:cubicBezTo>
                    <a:pt x="92697" y="81699"/>
                    <a:pt x="89555" y="67559"/>
                    <a:pt x="75415" y="56561"/>
                  </a:cubicBezTo>
                  <a:cubicBezTo>
                    <a:pt x="61275" y="45563"/>
                    <a:pt x="31423" y="37708"/>
                    <a:pt x="18854" y="28281"/>
                  </a:cubicBezTo>
                  <a:cubicBezTo>
                    <a:pt x="6285" y="18854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455905" y="2013059"/>
              <a:ext cx="27009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b="1" dirty="0"/>
                <a:t>RC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040620" y="1895657"/>
              <a:ext cx="27009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b="1" dirty="0"/>
                <a:t>RC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005246" y="1834690"/>
              <a:ext cx="27009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b="1" dirty="0"/>
                <a:t>RC</a:t>
              </a:r>
            </a:p>
          </p:txBody>
        </p:sp>
        <p:sp>
          <p:nvSpPr>
            <p:cNvPr id="88" name="Triangle 87"/>
            <p:cNvSpPr/>
            <p:nvPr/>
          </p:nvSpPr>
          <p:spPr>
            <a:xfrm rot="17619522">
              <a:off x="4124805" y="3282638"/>
              <a:ext cx="144457" cy="170637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riangle 100"/>
            <p:cNvSpPr/>
            <p:nvPr/>
          </p:nvSpPr>
          <p:spPr>
            <a:xfrm rot="16453617">
              <a:off x="1501459" y="3142796"/>
              <a:ext cx="144457" cy="186725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riangle 101"/>
            <p:cNvSpPr/>
            <p:nvPr/>
          </p:nvSpPr>
          <p:spPr>
            <a:xfrm rot="16453617">
              <a:off x="5417655" y="3276064"/>
              <a:ext cx="144457" cy="186725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riangle 102"/>
            <p:cNvSpPr/>
            <p:nvPr/>
          </p:nvSpPr>
          <p:spPr>
            <a:xfrm rot="17619522">
              <a:off x="5616870" y="3441432"/>
              <a:ext cx="144457" cy="170637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riangle 103"/>
            <p:cNvSpPr/>
            <p:nvPr/>
          </p:nvSpPr>
          <p:spPr>
            <a:xfrm rot="18792751">
              <a:off x="4459936" y="2981117"/>
              <a:ext cx="144457" cy="186725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riangle 104"/>
            <p:cNvSpPr/>
            <p:nvPr/>
          </p:nvSpPr>
          <p:spPr>
            <a:xfrm rot="17689814">
              <a:off x="2706875" y="3617962"/>
              <a:ext cx="144457" cy="186725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130" y="2761152"/>
            <a:ext cx="1526357" cy="1082438"/>
          </a:xfrm>
          <a:prstGeom prst="rect">
            <a:avLst/>
          </a:prstGeom>
        </p:spPr>
      </p:pic>
      <p:sp>
        <p:nvSpPr>
          <p:cNvPr id="26" name="Freeform 25"/>
          <p:cNvSpPr/>
          <p:nvPr/>
        </p:nvSpPr>
        <p:spPr>
          <a:xfrm>
            <a:off x="4451151" y="1566477"/>
            <a:ext cx="356965" cy="1038878"/>
          </a:xfrm>
          <a:custGeom>
            <a:avLst/>
            <a:gdLst>
              <a:gd name="connsiteX0" fmla="*/ 0 w 485775"/>
              <a:gd name="connsiteY0" fmla="*/ 0 h 771525"/>
              <a:gd name="connsiteX1" fmla="*/ 9525 w 485775"/>
              <a:gd name="connsiteY1" fmla="*/ 19050 h 771525"/>
              <a:gd name="connsiteX2" fmla="*/ 19050 w 485775"/>
              <a:gd name="connsiteY2" fmla="*/ 109537 h 771525"/>
              <a:gd name="connsiteX3" fmla="*/ 42863 w 485775"/>
              <a:gd name="connsiteY3" fmla="*/ 152400 h 771525"/>
              <a:gd name="connsiteX4" fmla="*/ 52388 w 485775"/>
              <a:gd name="connsiteY4" fmla="*/ 166687 h 771525"/>
              <a:gd name="connsiteX5" fmla="*/ 66675 w 485775"/>
              <a:gd name="connsiteY5" fmla="*/ 195262 h 771525"/>
              <a:gd name="connsiteX6" fmla="*/ 76200 w 485775"/>
              <a:gd name="connsiteY6" fmla="*/ 223837 h 771525"/>
              <a:gd name="connsiteX7" fmla="*/ 85725 w 485775"/>
              <a:gd name="connsiteY7" fmla="*/ 238125 h 771525"/>
              <a:gd name="connsiteX8" fmla="*/ 95250 w 485775"/>
              <a:gd name="connsiteY8" fmla="*/ 266700 h 771525"/>
              <a:gd name="connsiteX9" fmla="*/ 109538 w 485775"/>
              <a:gd name="connsiteY9" fmla="*/ 309562 h 771525"/>
              <a:gd name="connsiteX10" fmla="*/ 114300 w 485775"/>
              <a:gd name="connsiteY10" fmla="*/ 323850 h 771525"/>
              <a:gd name="connsiteX11" fmla="*/ 119063 w 485775"/>
              <a:gd name="connsiteY11" fmla="*/ 338137 h 771525"/>
              <a:gd name="connsiteX12" fmla="*/ 123825 w 485775"/>
              <a:gd name="connsiteY12" fmla="*/ 361950 h 771525"/>
              <a:gd name="connsiteX13" fmla="*/ 133350 w 485775"/>
              <a:gd name="connsiteY13" fmla="*/ 390525 h 771525"/>
              <a:gd name="connsiteX14" fmla="*/ 152400 w 485775"/>
              <a:gd name="connsiteY14" fmla="*/ 419100 h 771525"/>
              <a:gd name="connsiteX15" fmla="*/ 157163 w 485775"/>
              <a:gd name="connsiteY15" fmla="*/ 433387 h 771525"/>
              <a:gd name="connsiteX16" fmla="*/ 204788 w 485775"/>
              <a:gd name="connsiteY16" fmla="*/ 490537 h 771525"/>
              <a:gd name="connsiteX17" fmla="*/ 219075 w 485775"/>
              <a:gd name="connsiteY17" fmla="*/ 495300 h 771525"/>
              <a:gd name="connsiteX18" fmla="*/ 228600 w 485775"/>
              <a:gd name="connsiteY18" fmla="*/ 509587 h 771525"/>
              <a:gd name="connsiteX19" fmla="*/ 233363 w 485775"/>
              <a:gd name="connsiteY19" fmla="*/ 523875 h 771525"/>
              <a:gd name="connsiteX20" fmla="*/ 247650 w 485775"/>
              <a:gd name="connsiteY20" fmla="*/ 528637 h 771525"/>
              <a:gd name="connsiteX21" fmla="*/ 261938 w 485775"/>
              <a:gd name="connsiteY21" fmla="*/ 538162 h 771525"/>
              <a:gd name="connsiteX22" fmla="*/ 276225 w 485775"/>
              <a:gd name="connsiteY22" fmla="*/ 552450 h 771525"/>
              <a:gd name="connsiteX23" fmla="*/ 290513 w 485775"/>
              <a:gd name="connsiteY23" fmla="*/ 557212 h 771525"/>
              <a:gd name="connsiteX24" fmla="*/ 300038 w 485775"/>
              <a:gd name="connsiteY24" fmla="*/ 571500 h 771525"/>
              <a:gd name="connsiteX25" fmla="*/ 314325 w 485775"/>
              <a:gd name="connsiteY25" fmla="*/ 581025 h 771525"/>
              <a:gd name="connsiteX26" fmla="*/ 319088 w 485775"/>
              <a:gd name="connsiteY26" fmla="*/ 595312 h 771525"/>
              <a:gd name="connsiteX27" fmla="*/ 338138 w 485775"/>
              <a:gd name="connsiteY27" fmla="*/ 623887 h 771525"/>
              <a:gd name="connsiteX28" fmla="*/ 357188 w 485775"/>
              <a:gd name="connsiteY28" fmla="*/ 666750 h 771525"/>
              <a:gd name="connsiteX29" fmla="*/ 366713 w 485775"/>
              <a:gd name="connsiteY29" fmla="*/ 695325 h 771525"/>
              <a:gd name="connsiteX30" fmla="*/ 409575 w 485775"/>
              <a:gd name="connsiteY30" fmla="*/ 733425 h 771525"/>
              <a:gd name="connsiteX31" fmla="*/ 423863 w 485775"/>
              <a:gd name="connsiteY31" fmla="*/ 738187 h 771525"/>
              <a:gd name="connsiteX32" fmla="*/ 438150 w 485775"/>
              <a:gd name="connsiteY32" fmla="*/ 747712 h 771525"/>
              <a:gd name="connsiteX33" fmla="*/ 466725 w 485775"/>
              <a:gd name="connsiteY33" fmla="*/ 757237 h 771525"/>
              <a:gd name="connsiteX34" fmla="*/ 481013 w 485775"/>
              <a:gd name="connsiteY34" fmla="*/ 762000 h 771525"/>
              <a:gd name="connsiteX35" fmla="*/ 485775 w 485775"/>
              <a:gd name="connsiteY35" fmla="*/ 771525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85775" h="771525">
                <a:moveTo>
                  <a:pt x="0" y="0"/>
                </a:moveTo>
                <a:cubicBezTo>
                  <a:pt x="3175" y="6350"/>
                  <a:pt x="6728" y="12525"/>
                  <a:pt x="9525" y="19050"/>
                </a:cubicBezTo>
                <a:cubicBezTo>
                  <a:pt x="22054" y="48282"/>
                  <a:pt x="15410" y="74956"/>
                  <a:pt x="19050" y="109537"/>
                </a:cubicBezTo>
                <a:cubicBezTo>
                  <a:pt x="20622" y="124468"/>
                  <a:pt x="36561" y="142946"/>
                  <a:pt x="42863" y="152400"/>
                </a:cubicBezTo>
                <a:lnTo>
                  <a:pt x="52388" y="166687"/>
                </a:lnTo>
                <a:cubicBezTo>
                  <a:pt x="69751" y="218782"/>
                  <a:pt x="42062" y="139884"/>
                  <a:pt x="66675" y="195262"/>
                </a:cubicBezTo>
                <a:cubicBezTo>
                  <a:pt x="70753" y="204437"/>
                  <a:pt x="70631" y="215483"/>
                  <a:pt x="76200" y="223837"/>
                </a:cubicBezTo>
                <a:cubicBezTo>
                  <a:pt x="79375" y="228600"/>
                  <a:pt x="83400" y="232894"/>
                  <a:pt x="85725" y="238125"/>
                </a:cubicBezTo>
                <a:cubicBezTo>
                  <a:pt x="89803" y="247300"/>
                  <a:pt x="92075" y="257175"/>
                  <a:pt x="95250" y="266700"/>
                </a:cubicBezTo>
                <a:lnTo>
                  <a:pt x="109538" y="309562"/>
                </a:lnTo>
                <a:lnTo>
                  <a:pt x="114300" y="323850"/>
                </a:lnTo>
                <a:cubicBezTo>
                  <a:pt x="115887" y="328612"/>
                  <a:pt x="118079" y="333214"/>
                  <a:pt x="119063" y="338137"/>
                </a:cubicBezTo>
                <a:cubicBezTo>
                  <a:pt x="120650" y="346075"/>
                  <a:pt x="121695" y="354140"/>
                  <a:pt x="123825" y="361950"/>
                </a:cubicBezTo>
                <a:cubicBezTo>
                  <a:pt x="126467" y="371636"/>
                  <a:pt x="127781" y="382171"/>
                  <a:pt x="133350" y="390525"/>
                </a:cubicBezTo>
                <a:cubicBezTo>
                  <a:pt x="139700" y="400050"/>
                  <a:pt x="148779" y="408240"/>
                  <a:pt x="152400" y="419100"/>
                </a:cubicBezTo>
                <a:cubicBezTo>
                  <a:pt x="153988" y="423862"/>
                  <a:pt x="154725" y="428999"/>
                  <a:pt x="157163" y="433387"/>
                </a:cubicBezTo>
                <a:cubicBezTo>
                  <a:pt x="164096" y="445865"/>
                  <a:pt x="191169" y="485997"/>
                  <a:pt x="204788" y="490537"/>
                </a:cubicBezTo>
                <a:lnTo>
                  <a:pt x="219075" y="495300"/>
                </a:lnTo>
                <a:cubicBezTo>
                  <a:pt x="222250" y="500062"/>
                  <a:pt x="226040" y="504468"/>
                  <a:pt x="228600" y="509587"/>
                </a:cubicBezTo>
                <a:cubicBezTo>
                  <a:pt x="230845" y="514077"/>
                  <a:pt x="229813" y="520325"/>
                  <a:pt x="233363" y="523875"/>
                </a:cubicBezTo>
                <a:cubicBezTo>
                  <a:pt x="236913" y="527425"/>
                  <a:pt x="242888" y="527050"/>
                  <a:pt x="247650" y="528637"/>
                </a:cubicBezTo>
                <a:cubicBezTo>
                  <a:pt x="252413" y="531812"/>
                  <a:pt x="257541" y="534498"/>
                  <a:pt x="261938" y="538162"/>
                </a:cubicBezTo>
                <a:cubicBezTo>
                  <a:pt x="267112" y="542474"/>
                  <a:pt x="270621" y="548714"/>
                  <a:pt x="276225" y="552450"/>
                </a:cubicBezTo>
                <a:cubicBezTo>
                  <a:pt x="280402" y="555235"/>
                  <a:pt x="285750" y="555625"/>
                  <a:pt x="290513" y="557212"/>
                </a:cubicBezTo>
                <a:cubicBezTo>
                  <a:pt x="293688" y="561975"/>
                  <a:pt x="295991" y="567452"/>
                  <a:pt x="300038" y="571500"/>
                </a:cubicBezTo>
                <a:cubicBezTo>
                  <a:pt x="304085" y="575547"/>
                  <a:pt x="310749" y="576556"/>
                  <a:pt x="314325" y="581025"/>
                </a:cubicBezTo>
                <a:cubicBezTo>
                  <a:pt x="317461" y="584945"/>
                  <a:pt x="316650" y="590924"/>
                  <a:pt x="319088" y="595312"/>
                </a:cubicBezTo>
                <a:cubicBezTo>
                  <a:pt x="324648" y="605319"/>
                  <a:pt x="338138" y="623887"/>
                  <a:pt x="338138" y="623887"/>
                </a:cubicBezTo>
                <a:cubicBezTo>
                  <a:pt x="349473" y="657892"/>
                  <a:pt x="342094" y="644108"/>
                  <a:pt x="357188" y="666750"/>
                </a:cubicBezTo>
                <a:cubicBezTo>
                  <a:pt x="360363" y="676275"/>
                  <a:pt x="359613" y="688225"/>
                  <a:pt x="366713" y="695325"/>
                </a:cubicBezTo>
                <a:cubicBezTo>
                  <a:pt x="379331" y="707943"/>
                  <a:pt x="392580" y="724928"/>
                  <a:pt x="409575" y="733425"/>
                </a:cubicBezTo>
                <a:cubicBezTo>
                  <a:pt x="414065" y="735670"/>
                  <a:pt x="419100" y="736600"/>
                  <a:pt x="423863" y="738187"/>
                </a:cubicBezTo>
                <a:cubicBezTo>
                  <a:pt x="428625" y="741362"/>
                  <a:pt x="432920" y="745387"/>
                  <a:pt x="438150" y="747712"/>
                </a:cubicBezTo>
                <a:cubicBezTo>
                  <a:pt x="447325" y="751790"/>
                  <a:pt x="457200" y="754062"/>
                  <a:pt x="466725" y="757237"/>
                </a:cubicBezTo>
                <a:cubicBezTo>
                  <a:pt x="471488" y="758825"/>
                  <a:pt x="478768" y="757510"/>
                  <a:pt x="481013" y="762000"/>
                </a:cubicBezTo>
                <a:lnTo>
                  <a:pt x="485775" y="771525"/>
                </a:lnTo>
              </a:path>
            </a:pathLst>
          </a:custGeom>
          <a:noFill/>
          <a:ln w="317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5272088" y="1566863"/>
            <a:ext cx="91140" cy="1057275"/>
          </a:xfrm>
          <a:custGeom>
            <a:avLst/>
            <a:gdLst>
              <a:gd name="connsiteX0" fmla="*/ 0 w 91140"/>
              <a:gd name="connsiteY0" fmla="*/ 0 h 1057275"/>
              <a:gd name="connsiteX1" fmla="*/ 4762 w 91140"/>
              <a:gd name="connsiteY1" fmla="*/ 76200 h 1057275"/>
              <a:gd name="connsiteX2" fmla="*/ 9525 w 91140"/>
              <a:gd name="connsiteY2" fmla="*/ 100012 h 1057275"/>
              <a:gd name="connsiteX3" fmla="*/ 47625 w 91140"/>
              <a:gd name="connsiteY3" fmla="*/ 395287 h 1057275"/>
              <a:gd name="connsiteX4" fmla="*/ 57150 w 91140"/>
              <a:gd name="connsiteY4" fmla="*/ 452437 h 1057275"/>
              <a:gd name="connsiteX5" fmla="*/ 66675 w 91140"/>
              <a:gd name="connsiteY5" fmla="*/ 504825 h 1057275"/>
              <a:gd name="connsiteX6" fmla="*/ 76200 w 91140"/>
              <a:gd name="connsiteY6" fmla="*/ 528637 h 1057275"/>
              <a:gd name="connsiteX7" fmla="*/ 80962 w 91140"/>
              <a:gd name="connsiteY7" fmla="*/ 542925 h 1057275"/>
              <a:gd name="connsiteX8" fmla="*/ 85725 w 91140"/>
              <a:gd name="connsiteY8" fmla="*/ 576262 h 1057275"/>
              <a:gd name="connsiteX9" fmla="*/ 90487 w 91140"/>
              <a:gd name="connsiteY9" fmla="*/ 704850 h 1057275"/>
              <a:gd name="connsiteX10" fmla="*/ 80962 w 91140"/>
              <a:gd name="connsiteY10" fmla="*/ 823912 h 1057275"/>
              <a:gd name="connsiteX11" fmla="*/ 85725 w 91140"/>
              <a:gd name="connsiteY11" fmla="*/ 866775 h 1057275"/>
              <a:gd name="connsiteX12" fmla="*/ 90487 w 91140"/>
              <a:gd name="connsiteY12" fmla="*/ 881062 h 1057275"/>
              <a:gd name="connsiteX13" fmla="*/ 85725 w 91140"/>
              <a:gd name="connsiteY13" fmla="*/ 900112 h 1057275"/>
              <a:gd name="connsiteX14" fmla="*/ 76200 w 91140"/>
              <a:gd name="connsiteY14" fmla="*/ 928687 h 1057275"/>
              <a:gd name="connsiteX15" fmla="*/ 80962 w 91140"/>
              <a:gd name="connsiteY15" fmla="*/ 942975 h 1057275"/>
              <a:gd name="connsiteX16" fmla="*/ 85725 w 91140"/>
              <a:gd name="connsiteY16" fmla="*/ 971550 h 1057275"/>
              <a:gd name="connsiteX17" fmla="*/ 71437 w 91140"/>
              <a:gd name="connsiteY17" fmla="*/ 981075 h 1057275"/>
              <a:gd name="connsiteX18" fmla="*/ 52387 w 91140"/>
              <a:gd name="connsiteY18" fmla="*/ 1009650 h 1057275"/>
              <a:gd name="connsiteX19" fmla="*/ 42862 w 91140"/>
              <a:gd name="connsiteY19" fmla="*/ 1023937 h 1057275"/>
              <a:gd name="connsiteX20" fmla="*/ 28575 w 91140"/>
              <a:gd name="connsiteY20" fmla="*/ 1057275 h 105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140" h="1057275">
                <a:moveTo>
                  <a:pt x="0" y="0"/>
                </a:moveTo>
                <a:cubicBezTo>
                  <a:pt x="1587" y="25400"/>
                  <a:pt x="2349" y="50865"/>
                  <a:pt x="4762" y="76200"/>
                </a:cubicBezTo>
                <a:cubicBezTo>
                  <a:pt x="5529" y="84258"/>
                  <a:pt x="8447" y="91989"/>
                  <a:pt x="9525" y="100012"/>
                </a:cubicBezTo>
                <a:cubicBezTo>
                  <a:pt x="22737" y="198370"/>
                  <a:pt x="34335" y="296940"/>
                  <a:pt x="47625" y="395287"/>
                </a:cubicBezTo>
                <a:cubicBezTo>
                  <a:pt x="50211" y="414426"/>
                  <a:pt x="54138" y="433361"/>
                  <a:pt x="57150" y="452437"/>
                </a:cubicBezTo>
                <a:cubicBezTo>
                  <a:pt x="60126" y="471286"/>
                  <a:pt x="60770" y="487112"/>
                  <a:pt x="66675" y="504825"/>
                </a:cubicBezTo>
                <a:cubicBezTo>
                  <a:pt x="69378" y="512935"/>
                  <a:pt x="73198" y="520632"/>
                  <a:pt x="76200" y="528637"/>
                </a:cubicBezTo>
                <a:cubicBezTo>
                  <a:pt x="77963" y="533338"/>
                  <a:pt x="79375" y="538162"/>
                  <a:pt x="80962" y="542925"/>
                </a:cubicBezTo>
                <a:cubicBezTo>
                  <a:pt x="82550" y="554037"/>
                  <a:pt x="85066" y="565056"/>
                  <a:pt x="85725" y="576262"/>
                </a:cubicBezTo>
                <a:cubicBezTo>
                  <a:pt x="88244" y="619080"/>
                  <a:pt x="90487" y="661958"/>
                  <a:pt x="90487" y="704850"/>
                </a:cubicBezTo>
                <a:cubicBezTo>
                  <a:pt x="90487" y="754485"/>
                  <a:pt x="86468" y="779867"/>
                  <a:pt x="80962" y="823912"/>
                </a:cubicBezTo>
                <a:cubicBezTo>
                  <a:pt x="82550" y="838200"/>
                  <a:pt x="83362" y="852595"/>
                  <a:pt x="85725" y="866775"/>
                </a:cubicBezTo>
                <a:cubicBezTo>
                  <a:pt x="86550" y="871727"/>
                  <a:pt x="90487" y="876042"/>
                  <a:pt x="90487" y="881062"/>
                </a:cubicBezTo>
                <a:cubicBezTo>
                  <a:pt x="90487" y="887607"/>
                  <a:pt x="87606" y="893843"/>
                  <a:pt x="85725" y="900112"/>
                </a:cubicBezTo>
                <a:cubicBezTo>
                  <a:pt x="82840" y="909729"/>
                  <a:pt x="76200" y="928687"/>
                  <a:pt x="76200" y="928687"/>
                </a:cubicBezTo>
                <a:cubicBezTo>
                  <a:pt x="77787" y="933450"/>
                  <a:pt x="78717" y="938485"/>
                  <a:pt x="80962" y="942975"/>
                </a:cubicBezTo>
                <a:cubicBezTo>
                  <a:pt x="87342" y="955736"/>
                  <a:pt x="97498" y="956834"/>
                  <a:pt x="85725" y="971550"/>
                </a:cubicBezTo>
                <a:cubicBezTo>
                  <a:pt x="82149" y="976020"/>
                  <a:pt x="76200" y="977900"/>
                  <a:pt x="71437" y="981075"/>
                </a:cubicBezTo>
                <a:lnTo>
                  <a:pt x="52387" y="1009650"/>
                </a:lnTo>
                <a:lnTo>
                  <a:pt x="42862" y="1023937"/>
                </a:lnTo>
                <a:cubicBezTo>
                  <a:pt x="32627" y="1054642"/>
                  <a:pt x="40436" y="1045412"/>
                  <a:pt x="28575" y="1057275"/>
                </a:cubicBezTo>
              </a:path>
            </a:pathLst>
          </a:custGeom>
          <a:noFill/>
          <a:ln w="317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正方形/長方形 722"/>
          <p:cNvSpPr/>
          <p:nvPr/>
        </p:nvSpPr>
        <p:spPr bwMode="auto">
          <a:xfrm>
            <a:off x="4232751" y="3685802"/>
            <a:ext cx="394337" cy="15130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5788" tIns="37894" rIns="75788" bIns="37894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82960" indent="217181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70476" indent="4358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459510" indent="6545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947026" indent="873277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186988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624386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061784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499180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defTabSz="3638076"/>
            <a:endParaRPr lang="ja-JP" altLang="en-US" sz="663">
              <a:cs typeface="Arial" charset="0"/>
            </a:endParaRPr>
          </a:p>
        </p:txBody>
      </p:sp>
      <p:cxnSp>
        <p:nvCxnSpPr>
          <p:cNvPr id="121" name="直線コネクタ 180"/>
          <p:cNvCxnSpPr/>
          <p:nvPr/>
        </p:nvCxnSpPr>
        <p:spPr bwMode="auto">
          <a:xfrm>
            <a:off x="4232161" y="3802001"/>
            <a:ext cx="377074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テキスト ボックス 721"/>
          <p:cNvSpPr txBox="1"/>
          <p:nvPr/>
        </p:nvSpPr>
        <p:spPr>
          <a:xfrm>
            <a:off x="4186377" y="3628059"/>
            <a:ext cx="468642" cy="210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82960" indent="217181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70476" indent="4358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459510" indent="6545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947026" indent="873277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186988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624386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061784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499180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kumimoji="1" lang="en-US" altLang="ja-JP" sz="600" dirty="0"/>
              <a:t>50 µm</a:t>
            </a:r>
            <a:endParaRPr kumimoji="1" lang="ja-JP" altLang="en-US" sz="600" dirty="0"/>
          </a:p>
        </p:txBody>
      </p:sp>
      <p:sp>
        <p:nvSpPr>
          <p:cNvPr id="122" name="Triangle 121"/>
          <p:cNvSpPr/>
          <p:nvPr/>
        </p:nvSpPr>
        <p:spPr>
          <a:xfrm rot="16453617">
            <a:off x="5147336" y="3099065"/>
            <a:ext cx="164630" cy="21818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riangle 122"/>
          <p:cNvSpPr/>
          <p:nvPr/>
        </p:nvSpPr>
        <p:spPr>
          <a:xfrm rot="17619522">
            <a:off x="4798878" y="3318080"/>
            <a:ext cx="164630" cy="199385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4" t="8516" r="10873" b="29972"/>
          <a:stretch/>
        </p:blipFill>
        <p:spPr>
          <a:xfrm>
            <a:off x="754764" y="2295734"/>
            <a:ext cx="2193872" cy="1060411"/>
          </a:xfrm>
          <a:prstGeom prst="rect">
            <a:avLst/>
          </a:prstGeom>
        </p:spPr>
      </p:pic>
      <p:sp>
        <p:nvSpPr>
          <p:cNvPr id="6" name="Shape 139">
            <a:extLst>
              <a:ext uri="{FF2B5EF4-FFF2-40B4-BE49-F238E27FC236}">
                <a16:creationId xmlns:a16="http://schemas.microsoft.com/office/drawing/2014/main" id="{16C988C8-43E2-4441-A8D5-3CDC93DADFD3}"/>
              </a:ext>
            </a:extLst>
          </p:cNvPr>
          <p:cNvSpPr txBox="1"/>
          <p:nvPr/>
        </p:nvSpPr>
        <p:spPr>
          <a:xfrm>
            <a:off x="5820519" y="2349522"/>
            <a:ext cx="829250" cy="24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86 </a:t>
            </a:r>
            <a:r>
              <a:rPr lang="en-US" sz="1050" b="1" dirty="0" err="1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kDa</a:t>
            </a:r>
            <a:endParaRPr lang="en-US"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pSTAT3</a:t>
            </a:r>
            <a:endParaRPr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</p:txBody>
      </p:sp>
      <p:cxnSp>
        <p:nvCxnSpPr>
          <p:cNvPr id="8" name="Shape 146">
            <a:extLst>
              <a:ext uri="{FF2B5EF4-FFF2-40B4-BE49-F238E27FC236}">
                <a16:creationId xmlns:a16="http://schemas.microsoft.com/office/drawing/2014/main" id="{5257576A-6ACD-BD4B-9566-BF28144C42B5}"/>
              </a:ext>
            </a:extLst>
          </p:cNvPr>
          <p:cNvCxnSpPr>
            <a:cxnSpLocks/>
          </p:cNvCxnSpPr>
          <p:nvPr/>
        </p:nvCxnSpPr>
        <p:spPr>
          <a:xfrm>
            <a:off x="6746308" y="1891798"/>
            <a:ext cx="863924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" name="Shape 146">
            <a:extLst>
              <a:ext uri="{FF2B5EF4-FFF2-40B4-BE49-F238E27FC236}">
                <a16:creationId xmlns:a16="http://schemas.microsoft.com/office/drawing/2014/main" id="{46966EBF-8482-8F48-B9F7-FD790F69806B}"/>
              </a:ext>
            </a:extLst>
          </p:cNvPr>
          <p:cNvCxnSpPr>
            <a:cxnSpLocks/>
          </p:cNvCxnSpPr>
          <p:nvPr/>
        </p:nvCxnSpPr>
        <p:spPr>
          <a:xfrm>
            <a:off x="7815184" y="1891798"/>
            <a:ext cx="862526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TextBox 9"/>
          <p:cNvSpPr txBox="1"/>
          <p:nvPr/>
        </p:nvSpPr>
        <p:spPr>
          <a:xfrm>
            <a:off x="636551" y="1577148"/>
            <a:ext cx="2911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1246" y="1511553"/>
            <a:ext cx="2911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12" name="図 64">
            <a:extLst>
              <a:ext uri="{FF2B5EF4-FFF2-40B4-BE49-F238E27FC236}">
                <a16:creationId xmlns:a16="http://schemas.microsoft.com/office/drawing/2014/main" id="{A67D6EBA-11E4-DB44-916C-6162A81780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080" y="2247631"/>
            <a:ext cx="2210182" cy="1046520"/>
          </a:xfrm>
          <a:prstGeom prst="rect">
            <a:avLst/>
          </a:prstGeom>
        </p:spPr>
      </p:pic>
      <p:pic>
        <p:nvPicPr>
          <p:cNvPr id="13" name="図 69">
            <a:extLst>
              <a:ext uri="{FF2B5EF4-FFF2-40B4-BE49-F238E27FC236}">
                <a16:creationId xmlns:a16="http://schemas.microsoft.com/office/drawing/2014/main" id="{74AFA850-BC9D-214F-924E-A32EC671411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810" y="3450863"/>
            <a:ext cx="2211301" cy="1126668"/>
          </a:xfrm>
          <a:prstGeom prst="rect">
            <a:avLst/>
          </a:prstGeom>
        </p:spPr>
      </p:pic>
      <p:pic>
        <p:nvPicPr>
          <p:cNvPr id="14" name="図 63">
            <a:extLst>
              <a:ext uri="{FF2B5EF4-FFF2-40B4-BE49-F238E27FC236}">
                <a16:creationId xmlns:a16="http://schemas.microsoft.com/office/drawing/2014/main" id="{467B7169-F30E-1E46-9A10-66E1BBD80ED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770" y="2174914"/>
            <a:ext cx="2359679" cy="1119237"/>
          </a:xfrm>
          <a:prstGeom prst="rect">
            <a:avLst/>
          </a:prstGeom>
        </p:spPr>
      </p:pic>
      <p:pic>
        <p:nvPicPr>
          <p:cNvPr id="15" name="図 93">
            <a:extLst>
              <a:ext uri="{FF2B5EF4-FFF2-40B4-BE49-F238E27FC236}">
                <a16:creationId xmlns:a16="http://schemas.microsoft.com/office/drawing/2014/main" id="{3C0F3BAC-EC40-DF4B-8382-764A71686FC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769" y="3450862"/>
            <a:ext cx="2335206" cy="1104411"/>
          </a:xfrm>
          <a:prstGeom prst="rect">
            <a:avLst/>
          </a:prstGeom>
        </p:spPr>
      </p:pic>
      <p:grpSp>
        <p:nvGrpSpPr>
          <p:cNvPr id="16" name="グループ化 11">
            <a:extLst>
              <a:ext uri="{FF2B5EF4-FFF2-40B4-BE49-F238E27FC236}">
                <a16:creationId xmlns:a16="http://schemas.microsoft.com/office/drawing/2014/main" id="{B295DE71-9E03-104C-A1DC-60504E8F3B12}"/>
              </a:ext>
            </a:extLst>
          </p:cNvPr>
          <p:cNvGrpSpPr/>
          <p:nvPr/>
        </p:nvGrpSpPr>
        <p:grpSpPr>
          <a:xfrm>
            <a:off x="3181987" y="1994124"/>
            <a:ext cx="2723522" cy="361580"/>
            <a:chOff x="537669" y="907633"/>
            <a:chExt cx="3631362" cy="482107"/>
          </a:xfrm>
        </p:grpSpPr>
        <p:sp>
          <p:nvSpPr>
            <p:cNvPr id="17" name="Shape 99">
              <a:extLst>
                <a:ext uri="{FF2B5EF4-FFF2-40B4-BE49-F238E27FC236}">
                  <a16:creationId xmlns:a16="http://schemas.microsoft.com/office/drawing/2014/main" id="{251B16E9-4B70-D241-A8A4-2506E3866A5B}"/>
                </a:ext>
              </a:extLst>
            </p:cNvPr>
            <p:cNvSpPr txBox="1"/>
            <p:nvPr/>
          </p:nvSpPr>
          <p:spPr>
            <a:xfrm>
              <a:off x="537669" y="907633"/>
              <a:ext cx="587367" cy="482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460" tIns="26222" rIns="52460" bIns="26222" anchor="t" anchorCtr="0">
              <a:noAutofit/>
            </a:bodyPr>
            <a:lstStyle/>
            <a:p>
              <a:pPr algn="ctr"/>
              <a:r>
                <a:rPr lang="en-US" sz="9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RvD2 (</a:t>
              </a:r>
              <a:r>
                <a:rPr lang="en-US" sz="900" b="1" dirty="0" err="1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nM</a:t>
              </a:r>
              <a:r>
                <a:rPr lang="en-US" sz="9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)</a:t>
              </a:r>
              <a:endParaRPr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18" name="テキスト ボックス 79">
              <a:extLst>
                <a:ext uri="{FF2B5EF4-FFF2-40B4-BE49-F238E27FC236}">
                  <a16:creationId xmlns:a16="http://schemas.microsoft.com/office/drawing/2014/main" id="{0DC6D845-CC49-A340-B66D-86DDB0129DAC}"/>
                </a:ext>
              </a:extLst>
            </p:cNvPr>
            <p:cNvSpPr txBox="1"/>
            <p:nvPr/>
          </p:nvSpPr>
          <p:spPr>
            <a:xfrm>
              <a:off x="1125464" y="976318"/>
              <a:ext cx="304356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tabLst>
                  <a:tab pos="232172" algn="ctr"/>
                  <a:tab pos="464344" algn="ctr"/>
                  <a:tab pos="697706" algn="ctr"/>
                  <a:tab pos="897731" algn="ctr"/>
                  <a:tab pos="1131094" algn="ctr"/>
                  <a:tab pos="1363266" algn="ctr"/>
                  <a:tab pos="1564481" algn="ctr"/>
                  <a:tab pos="1796654" algn="ctr"/>
                  <a:tab pos="2030016" algn="ctr"/>
                </a:tabLst>
              </a:pPr>
              <a:r>
                <a:rPr kumimoji="1"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M	0	1	10	100	0	1	10	100	M</a:t>
              </a:r>
              <a:endParaRPr kumimoji="1"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グループ化 10">
            <a:extLst>
              <a:ext uri="{FF2B5EF4-FFF2-40B4-BE49-F238E27FC236}">
                <a16:creationId xmlns:a16="http://schemas.microsoft.com/office/drawing/2014/main" id="{CA6A9C59-2B41-7D47-8340-5F97F758652F}"/>
              </a:ext>
            </a:extLst>
          </p:cNvPr>
          <p:cNvGrpSpPr/>
          <p:nvPr/>
        </p:nvGrpSpPr>
        <p:grpSpPr>
          <a:xfrm>
            <a:off x="5828193" y="1912852"/>
            <a:ext cx="3160395" cy="382882"/>
            <a:chOff x="4601179" y="849860"/>
            <a:chExt cx="4213860" cy="510509"/>
          </a:xfrm>
        </p:grpSpPr>
        <p:sp>
          <p:nvSpPr>
            <p:cNvPr id="20" name="Shape 143">
              <a:extLst>
                <a:ext uri="{FF2B5EF4-FFF2-40B4-BE49-F238E27FC236}">
                  <a16:creationId xmlns:a16="http://schemas.microsoft.com/office/drawing/2014/main" id="{8662081F-959C-B34A-B36C-C144046596B2}"/>
                </a:ext>
              </a:extLst>
            </p:cNvPr>
            <p:cNvSpPr txBox="1"/>
            <p:nvPr/>
          </p:nvSpPr>
          <p:spPr>
            <a:xfrm>
              <a:off x="4601179" y="849860"/>
              <a:ext cx="1191370" cy="510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 algn="ctr"/>
              <a:r>
                <a:rPr lang="en-US" sz="9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time</a:t>
              </a:r>
            </a:p>
            <a:p>
              <a:pPr algn="ctr"/>
              <a:r>
                <a:rPr lang="en-US" sz="900" b="1" dirty="0">
                  <a:solidFill>
                    <a:schemeClr val="dk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(minute)</a:t>
              </a:r>
              <a:endParaRPr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21" name="テキスト ボックス 80">
              <a:extLst>
                <a:ext uri="{FF2B5EF4-FFF2-40B4-BE49-F238E27FC236}">
                  <a16:creationId xmlns:a16="http://schemas.microsoft.com/office/drawing/2014/main" id="{4F26E029-1405-1D43-82EC-5A73F89ADEE2}"/>
                </a:ext>
              </a:extLst>
            </p:cNvPr>
            <p:cNvSpPr txBox="1"/>
            <p:nvPr/>
          </p:nvSpPr>
          <p:spPr>
            <a:xfrm>
              <a:off x="5545768" y="966615"/>
              <a:ext cx="326927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tabLst>
                  <a:tab pos="232172" algn="ctr"/>
                  <a:tab pos="396479" algn="ctr"/>
                  <a:tab pos="565547" algn="ctr"/>
                  <a:tab pos="765572" algn="ctr"/>
                  <a:tab pos="963216" algn="ctr"/>
                  <a:tab pos="1298972" algn="ctr"/>
                  <a:tab pos="1464469" algn="ctr"/>
                  <a:tab pos="1664494" algn="ctr"/>
                  <a:tab pos="1832372" algn="ctr"/>
                  <a:tab pos="1997869" algn="ctr"/>
                  <a:tab pos="2030016" algn="ctr"/>
                  <a:tab pos="2197894" algn="ctr"/>
                </a:tabLst>
              </a:pPr>
              <a:r>
                <a:rPr kumimoji="1"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M	0	1	5	15	30	0	1	5	15	30	M</a:t>
              </a:r>
              <a:endParaRPr kumimoji="1"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Shape 143">
            <a:extLst>
              <a:ext uri="{FF2B5EF4-FFF2-40B4-BE49-F238E27FC236}">
                <a16:creationId xmlns:a16="http://schemas.microsoft.com/office/drawing/2014/main" id="{608A89A0-1BB5-F24A-847E-60D094FA5E21}"/>
              </a:ext>
            </a:extLst>
          </p:cNvPr>
          <p:cNvSpPr txBox="1"/>
          <p:nvPr/>
        </p:nvSpPr>
        <p:spPr>
          <a:xfrm>
            <a:off x="5866193" y="1611739"/>
            <a:ext cx="1025367" cy="382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RvD2</a:t>
            </a:r>
          </a:p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(100 </a:t>
            </a:r>
            <a:r>
              <a:rPr lang="en-US" sz="900" b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nM</a:t>
            </a:r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</a:t>
            </a:r>
            <a:endParaRPr sz="9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cxnSp>
        <p:nvCxnSpPr>
          <p:cNvPr id="23" name="Shape 153">
            <a:extLst>
              <a:ext uri="{FF2B5EF4-FFF2-40B4-BE49-F238E27FC236}">
                <a16:creationId xmlns:a16="http://schemas.microsoft.com/office/drawing/2014/main" id="{CD9ECD35-6C46-0242-BE12-65B4AFD67080}"/>
              </a:ext>
            </a:extLst>
          </p:cNvPr>
          <p:cNvCxnSpPr>
            <a:cxnSpLocks/>
          </p:cNvCxnSpPr>
          <p:nvPr/>
        </p:nvCxnSpPr>
        <p:spPr>
          <a:xfrm rot="5400000" flipV="1">
            <a:off x="8246447" y="1669947"/>
            <a:ext cx="0" cy="1766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4" name="グループ化 7">
            <a:extLst>
              <a:ext uri="{FF2B5EF4-FFF2-40B4-BE49-F238E27FC236}">
                <a16:creationId xmlns:a16="http://schemas.microsoft.com/office/drawing/2014/main" id="{67EFE429-7CD5-2A42-ACD2-64AEFA32480C}"/>
              </a:ext>
            </a:extLst>
          </p:cNvPr>
          <p:cNvGrpSpPr/>
          <p:nvPr/>
        </p:nvGrpSpPr>
        <p:grpSpPr>
          <a:xfrm>
            <a:off x="7089943" y="1669947"/>
            <a:ext cx="176654" cy="176654"/>
            <a:chOff x="6265099" y="552827"/>
            <a:chExt cx="235538" cy="235538"/>
          </a:xfrm>
        </p:grpSpPr>
        <p:cxnSp>
          <p:nvCxnSpPr>
            <p:cNvPr id="25" name="Shape 153">
              <a:extLst>
                <a:ext uri="{FF2B5EF4-FFF2-40B4-BE49-F238E27FC236}">
                  <a16:creationId xmlns:a16="http://schemas.microsoft.com/office/drawing/2014/main" id="{5E38B635-FDD8-C04B-997E-A384120504F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382868" y="552826"/>
              <a:ext cx="0" cy="235538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" name="Shape 153">
              <a:extLst>
                <a:ext uri="{FF2B5EF4-FFF2-40B4-BE49-F238E27FC236}">
                  <a16:creationId xmlns:a16="http://schemas.microsoft.com/office/drawing/2014/main" id="{BD2C0CF5-B66A-E942-A7C7-B36A94F14F2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382868" y="552827"/>
              <a:ext cx="0" cy="235538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380" y="3450863"/>
            <a:ext cx="2199630" cy="112666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830185" y="1550707"/>
            <a:ext cx="2911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5" name="テキスト ボックス 79">
            <a:extLst>
              <a:ext uri="{FF2B5EF4-FFF2-40B4-BE49-F238E27FC236}">
                <a16:creationId xmlns:a16="http://schemas.microsoft.com/office/drawing/2014/main" id="{0DC6D845-CC49-A340-B66D-86DDB0129DAC}"/>
              </a:ext>
            </a:extLst>
          </p:cNvPr>
          <p:cNvSpPr txBox="1"/>
          <p:nvPr/>
        </p:nvSpPr>
        <p:spPr>
          <a:xfrm>
            <a:off x="848260" y="2082096"/>
            <a:ext cx="20948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32172" algn="ctr"/>
                <a:tab pos="464344" algn="ctr"/>
                <a:tab pos="697706" algn="ctr"/>
                <a:tab pos="897731" algn="ctr"/>
                <a:tab pos="1131094" algn="ctr"/>
                <a:tab pos="1363266" algn="ctr"/>
                <a:tab pos="1564481" algn="ctr"/>
                <a:tab pos="1796654" algn="ctr"/>
                <a:tab pos="2030016" algn="ctr"/>
              </a:tabLst>
            </a:pPr>
            <a:r>
              <a:rPr kumimoji="1"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M	0</a:t>
            </a:r>
            <a:r>
              <a:rPr kumimoji="1" lang="en-US" altLang="ja-JP" sz="900" b="1">
                <a:latin typeface="Arial" panose="020B0604020202020204" pitchFamily="34" charset="0"/>
                <a:cs typeface="Arial" panose="020B0604020202020204" pitchFamily="34" charset="0"/>
              </a:rPr>
              <a:t>	1 10</a:t>
            </a:r>
            <a:r>
              <a:rPr kumimoji="1"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	100</a:t>
            </a:r>
            <a:r>
              <a:rPr kumimoji="1" lang="en-US" altLang="ja-JP" sz="900" b="1">
                <a:latin typeface="Arial" panose="020B0604020202020204" pitchFamily="34" charset="0"/>
                <a:cs typeface="Arial" panose="020B0604020202020204" pitchFamily="34" charset="0"/>
              </a:rPr>
              <a:t>		100</a:t>
            </a:r>
            <a:r>
              <a:rPr kumimoji="1"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	10</a:t>
            </a:r>
            <a:r>
              <a:rPr kumimoji="1" lang="en-US" altLang="ja-JP" sz="900" b="1">
                <a:latin typeface="Arial" panose="020B0604020202020204" pitchFamily="34" charset="0"/>
                <a:cs typeface="Arial" panose="020B0604020202020204" pitchFamily="34" charset="0"/>
              </a:rPr>
              <a:t>	1	0 M</a:t>
            </a:r>
            <a:endParaRPr kumimoji="1" lang="ja-JP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00">
            <a:extLst>
              <a:ext uri="{FF2B5EF4-FFF2-40B4-BE49-F238E27FC236}">
                <a16:creationId xmlns:a16="http://schemas.microsoft.com/office/drawing/2014/main" id="{8B657ACC-B2EF-5B45-8557-9EA334F41A66}"/>
              </a:ext>
            </a:extLst>
          </p:cNvPr>
          <p:cNvSpPr txBox="1"/>
          <p:nvPr/>
        </p:nvSpPr>
        <p:spPr>
          <a:xfrm>
            <a:off x="29045" y="3839905"/>
            <a:ext cx="688779" cy="20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460" tIns="26222" rIns="52460" bIns="26222" anchor="t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37 </a:t>
            </a:r>
            <a:r>
              <a:rPr lang="en-US" sz="1050" b="1" dirty="0" err="1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kDa</a:t>
            </a:r>
            <a:endParaRPr lang="en-US"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GAPDH</a:t>
            </a:r>
            <a:endParaRPr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4861" y="4991444"/>
            <a:ext cx="77586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82960" indent="217181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70476" indent="4358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459510" indent="654579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947026" indent="873277" algn="l" rtl="0" fontAlgn="base">
              <a:spcBef>
                <a:spcPct val="0"/>
              </a:spcBef>
              <a:spcAft>
                <a:spcPct val="0"/>
              </a:spcAft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186988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624386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061784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499180" algn="l" defTabSz="437398" rtl="0" eaLnBrk="1" latinLnBrk="0" hangingPunct="1">
              <a:defRPr sz="9088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just"/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Figure S5 Supplementary Material</a:t>
            </a:r>
          </a:p>
          <a:p>
            <a:r>
              <a:rPr lang="en-US" sz="1200" dirty="0">
                <a:latin typeface="Times New Roman" charset="0"/>
                <a:ea typeface="Times New Roman" charset="0"/>
                <a:cs typeface="Times New Roman" charset="0"/>
              </a:rPr>
              <a:t>Supplementary data showing full images of Western blot gels.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(A) Representative Western blots of DMP1 and GAPDH protein from 7 days DPCs cultures treated with and without RvD2 (1 </a:t>
            </a:r>
            <a:r>
              <a:rPr lang="en-US" altLang="ja-JP" sz="1200" dirty="0" err="1">
                <a:latin typeface="Times New Roman" charset="0"/>
                <a:ea typeface="Times New Roman" charset="0"/>
                <a:cs typeface="Times New Roman" charset="0"/>
              </a:rPr>
              <a:t>nM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 to 100 </a:t>
            </a:r>
            <a:r>
              <a:rPr lang="en-US" altLang="ja-JP" sz="1200" dirty="0" err="1">
                <a:latin typeface="Times New Roman" charset="0"/>
                <a:ea typeface="Times New Roman" charset="0"/>
                <a:cs typeface="Times New Roman" charset="0"/>
              </a:rPr>
              <a:t>nM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).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(B) Representative Western blots of DMP1 and GAPDH protein from 14 days DPCs cultures treated with and without RvD2 (1 </a:t>
            </a:r>
            <a:r>
              <a:rPr lang="en-US" altLang="ja-JP" sz="1200" dirty="0" err="1">
                <a:latin typeface="Times New Roman" charset="0"/>
                <a:ea typeface="Times New Roman" charset="0"/>
                <a:cs typeface="Times New Roman" charset="0"/>
              </a:rPr>
              <a:t>nM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 to 100 </a:t>
            </a:r>
            <a:r>
              <a:rPr lang="en-US" altLang="ja-JP" sz="1200" dirty="0" err="1">
                <a:latin typeface="Times New Roman" charset="0"/>
                <a:ea typeface="Times New Roman" charset="0"/>
                <a:cs typeface="Times New Roman" charset="0"/>
              </a:rPr>
              <a:t>nM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).</a:t>
            </a:r>
          </a:p>
          <a:p>
            <a:pPr algn="just"/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(C) Representative Western blots of STAT3 and phosphorylated STAT3 protein from DPCs treated with and without RvD2 (100 </a:t>
            </a:r>
            <a:r>
              <a:rPr lang="en-US" altLang="ja-JP" sz="1200" dirty="0" err="1">
                <a:latin typeface="Times New Roman" charset="0"/>
                <a:ea typeface="Times New Roman" charset="0"/>
                <a:cs typeface="Times New Roman" charset="0"/>
              </a:rPr>
              <a:t>nM</a:t>
            </a:r>
            <a:r>
              <a:rPr lang="en-US" altLang="ja-JP" sz="1200" dirty="0">
                <a:latin typeface="Times New Roman" charset="0"/>
                <a:ea typeface="Times New Roman" charset="0"/>
                <a:cs typeface="Times New Roman" charset="0"/>
              </a:rPr>
              <a:t>) at 0, 1, 5, 15 and 30 minutes.</a:t>
            </a:r>
          </a:p>
          <a:p>
            <a:pPr algn="just"/>
            <a:endParaRPr lang="en-US" altLang="ja-JP" sz="1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2" name="Frame 31"/>
          <p:cNvSpPr/>
          <p:nvPr/>
        </p:nvSpPr>
        <p:spPr>
          <a:xfrm>
            <a:off x="3854489" y="2538193"/>
            <a:ext cx="1759132" cy="158911"/>
          </a:xfrm>
          <a:prstGeom prst="frame">
            <a:avLst>
              <a:gd name="adj1" fmla="val 1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Frame 35"/>
          <p:cNvSpPr/>
          <p:nvPr/>
        </p:nvSpPr>
        <p:spPr>
          <a:xfrm>
            <a:off x="6746307" y="2366021"/>
            <a:ext cx="1992175" cy="158911"/>
          </a:xfrm>
          <a:prstGeom prst="frame">
            <a:avLst>
              <a:gd name="adj1" fmla="val 1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Frame 38"/>
          <p:cNvSpPr/>
          <p:nvPr/>
        </p:nvSpPr>
        <p:spPr>
          <a:xfrm>
            <a:off x="1016272" y="2505316"/>
            <a:ext cx="1714736" cy="204375"/>
          </a:xfrm>
          <a:prstGeom prst="frame">
            <a:avLst>
              <a:gd name="adj1" fmla="val 1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Shape 99">
            <a:extLst>
              <a:ext uri="{FF2B5EF4-FFF2-40B4-BE49-F238E27FC236}">
                <a16:creationId xmlns:a16="http://schemas.microsoft.com/office/drawing/2014/main" id="{251B16E9-4B70-D241-A8A4-2506E3866A5B}"/>
              </a:ext>
            </a:extLst>
          </p:cNvPr>
          <p:cNvSpPr txBox="1"/>
          <p:nvPr/>
        </p:nvSpPr>
        <p:spPr>
          <a:xfrm>
            <a:off x="324713" y="1968206"/>
            <a:ext cx="440525" cy="36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460" tIns="26222" rIns="52460" bIns="26222" anchor="t" anchorCtr="0">
            <a:no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RvD2 (</a:t>
            </a:r>
            <a:r>
              <a:rPr lang="en-US" sz="900" b="1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nM</a:t>
            </a:r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</a:t>
            </a:r>
            <a:endParaRPr sz="900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1" name="Shape 92">
            <a:extLst>
              <a:ext uri="{FF2B5EF4-FFF2-40B4-BE49-F238E27FC236}">
                <a16:creationId xmlns:a16="http://schemas.microsoft.com/office/drawing/2014/main" id="{D0E7F01D-A5F7-9A42-BA31-327AD51F9A31}"/>
              </a:ext>
            </a:extLst>
          </p:cNvPr>
          <p:cNvSpPr txBox="1"/>
          <p:nvPr/>
        </p:nvSpPr>
        <p:spPr>
          <a:xfrm>
            <a:off x="78493" y="2421778"/>
            <a:ext cx="683330" cy="17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946" tIns="34963" rIns="69946" bIns="34963" anchor="t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55 </a:t>
            </a:r>
            <a:r>
              <a:rPr lang="en-US" sz="1050" b="1" dirty="0" err="1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kDa</a:t>
            </a:r>
            <a:endParaRPr lang="en-US"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DMP1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666754" y="2587558"/>
            <a:ext cx="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09147" y="3972328"/>
            <a:ext cx="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hape 100">
            <a:extLst>
              <a:ext uri="{FF2B5EF4-FFF2-40B4-BE49-F238E27FC236}">
                <a16:creationId xmlns:a16="http://schemas.microsoft.com/office/drawing/2014/main" id="{8B657ACC-B2EF-5B45-8557-9EA334F41A66}"/>
              </a:ext>
            </a:extLst>
          </p:cNvPr>
          <p:cNvSpPr txBox="1"/>
          <p:nvPr/>
        </p:nvSpPr>
        <p:spPr>
          <a:xfrm>
            <a:off x="2958123" y="3886716"/>
            <a:ext cx="688779" cy="20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460" tIns="26222" rIns="52460" bIns="26222" anchor="t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37 </a:t>
            </a:r>
            <a:r>
              <a:rPr lang="en-US" sz="1050" b="1" dirty="0" err="1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kDa</a:t>
            </a:r>
            <a:endParaRPr lang="en-US"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GAPDH</a:t>
            </a:r>
            <a:endParaRPr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3552370" y="4003067"/>
            <a:ext cx="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3524944" y="2607503"/>
            <a:ext cx="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Shape 92">
            <a:extLst>
              <a:ext uri="{FF2B5EF4-FFF2-40B4-BE49-F238E27FC236}">
                <a16:creationId xmlns:a16="http://schemas.microsoft.com/office/drawing/2014/main" id="{D0E7F01D-A5F7-9A42-BA31-327AD51F9A31}"/>
              </a:ext>
            </a:extLst>
          </p:cNvPr>
          <p:cNvSpPr txBox="1"/>
          <p:nvPr/>
        </p:nvSpPr>
        <p:spPr>
          <a:xfrm>
            <a:off x="2952638" y="2494711"/>
            <a:ext cx="683330" cy="17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946" tIns="34963" rIns="69946" bIns="34963" anchor="t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55 </a:t>
            </a:r>
            <a:r>
              <a:rPr lang="en-US" sz="1050" b="1" dirty="0" err="1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kDa</a:t>
            </a:r>
            <a:endParaRPr lang="en-US"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DMP1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6469769" y="2459544"/>
            <a:ext cx="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6529601" y="3746776"/>
            <a:ext cx="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hape 139">
            <a:extLst>
              <a:ext uri="{FF2B5EF4-FFF2-40B4-BE49-F238E27FC236}">
                <a16:creationId xmlns:a16="http://schemas.microsoft.com/office/drawing/2014/main" id="{16C988C8-43E2-4441-A8D5-3CDC93DADFD3}"/>
              </a:ext>
            </a:extLst>
          </p:cNvPr>
          <p:cNvSpPr txBox="1"/>
          <p:nvPr/>
        </p:nvSpPr>
        <p:spPr>
          <a:xfrm>
            <a:off x="5860332" y="3645121"/>
            <a:ext cx="829250" cy="24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86 </a:t>
            </a:r>
            <a:r>
              <a:rPr lang="en-US" sz="1050" b="1" dirty="0" err="1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kDa</a:t>
            </a:r>
            <a:endParaRPr lang="en-US"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Times"/>
                <a:cs typeface="Arial" panose="020B0604020202020204" pitchFamily="34" charset="0"/>
                <a:sym typeface="Times"/>
              </a:rPr>
              <a:t>Total STAT3</a:t>
            </a:r>
            <a:endParaRPr sz="1050" b="1" dirty="0">
              <a:solidFill>
                <a:schemeClr val="dk1"/>
              </a:solidFill>
              <a:latin typeface="Arial" panose="020B0604020202020204" pitchFamily="34" charset="0"/>
              <a:ea typeface="Times"/>
              <a:cs typeface="Arial" panose="020B0604020202020204" pitchFamily="34" charset="0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503127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46390</TotalTime>
  <Words>590</Words>
  <Application>Microsoft Macintosh PowerPoint</Application>
  <PresentationFormat>ユーザー設定</PresentationFormat>
  <Paragraphs>109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7" baseType="lpstr">
      <vt:lpstr>ＭＳ Ｐゴシック</vt:lpstr>
      <vt:lpstr>ＭＳ 明朝</vt:lpstr>
      <vt:lpstr>游ゴシック</vt:lpstr>
      <vt:lpstr>游ゴシック</vt:lpstr>
      <vt:lpstr>Arial</vt:lpstr>
      <vt:lpstr>Calibri</vt:lpstr>
      <vt:lpstr>Calibri Light</vt:lpstr>
      <vt:lpstr>Cambria Math</vt:lpstr>
      <vt:lpstr>Times</vt:lpstr>
      <vt:lpstr>Times New Roman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SIDDIQUI YASIR　DILSHAD</dc:creator>
  <cp:keywords/>
  <dc:description/>
  <cp:lastModifiedBy>Anomymous Reviewer</cp:lastModifiedBy>
  <cp:revision>853</cp:revision>
  <cp:lastPrinted>2019-01-04T04:45:15Z</cp:lastPrinted>
  <dcterms:created xsi:type="dcterms:W3CDTF">2017-09-04T13:01:29Z</dcterms:created>
  <dcterms:modified xsi:type="dcterms:W3CDTF">2019-02-14T02:48:42Z</dcterms:modified>
  <cp:category/>
</cp:coreProperties>
</file>