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86" r:id="rId20"/>
    <p:sldId id="280" r:id="rId21"/>
    <p:sldId id="281" r:id="rId22"/>
    <p:sldId id="282" r:id="rId23"/>
    <p:sldId id="283" r:id="rId24"/>
    <p:sldId id="284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0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E51B0-90FD-47C6-B12A-EB7FDE204DA7}" type="datetimeFigureOut">
              <a:rPr lang="de-DE" smtClean="0"/>
              <a:t>26.06.2024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20FD-6B50-4B08-B46C-BECE647AF77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7445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E51B0-90FD-47C6-B12A-EB7FDE204DA7}" type="datetimeFigureOut">
              <a:rPr lang="de-DE" smtClean="0"/>
              <a:t>26.06.2024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20FD-6B50-4B08-B46C-BECE647AF77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1419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E51B0-90FD-47C6-B12A-EB7FDE204DA7}" type="datetimeFigureOut">
              <a:rPr lang="de-DE" smtClean="0"/>
              <a:t>26.06.2024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20FD-6B50-4B08-B46C-BECE647AF77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9226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E51B0-90FD-47C6-B12A-EB7FDE204DA7}" type="datetimeFigureOut">
              <a:rPr lang="de-DE" smtClean="0"/>
              <a:t>26.06.2024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20FD-6B50-4B08-B46C-BECE647AF77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632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E51B0-90FD-47C6-B12A-EB7FDE204DA7}" type="datetimeFigureOut">
              <a:rPr lang="de-DE" smtClean="0"/>
              <a:t>26.06.2024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20FD-6B50-4B08-B46C-BECE647AF77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0915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E51B0-90FD-47C6-B12A-EB7FDE204DA7}" type="datetimeFigureOut">
              <a:rPr lang="de-DE" smtClean="0"/>
              <a:t>26.06.2024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20FD-6B50-4B08-B46C-BECE647AF77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8113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E51B0-90FD-47C6-B12A-EB7FDE204DA7}" type="datetimeFigureOut">
              <a:rPr lang="de-DE" smtClean="0"/>
              <a:t>26.06.2024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20FD-6B50-4B08-B46C-BECE647AF77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0541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E51B0-90FD-47C6-B12A-EB7FDE204DA7}" type="datetimeFigureOut">
              <a:rPr lang="de-DE" smtClean="0"/>
              <a:t>26.06.2024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20FD-6B50-4B08-B46C-BECE647AF77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6657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E51B0-90FD-47C6-B12A-EB7FDE204DA7}" type="datetimeFigureOut">
              <a:rPr lang="de-DE" smtClean="0"/>
              <a:t>26.06.2024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20FD-6B50-4B08-B46C-BECE647AF77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9855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E51B0-90FD-47C6-B12A-EB7FDE204DA7}" type="datetimeFigureOut">
              <a:rPr lang="de-DE" smtClean="0"/>
              <a:t>26.06.2024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20FD-6B50-4B08-B46C-BECE647AF77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8988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E51B0-90FD-47C6-B12A-EB7FDE204DA7}" type="datetimeFigureOut">
              <a:rPr lang="de-DE" smtClean="0"/>
              <a:t>26.06.2024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20FD-6B50-4B08-B46C-BECE647AF77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4323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E51B0-90FD-47C6-B12A-EB7FDE204DA7}" type="datetimeFigureOut">
              <a:rPr lang="de-DE" smtClean="0"/>
              <a:t>26.06.2024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020FD-6B50-4B08-B46C-BECE647AF77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348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762" y="2098632"/>
            <a:ext cx="1131844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Supplemental Figure 1-17: Plasma levels of  different lipids in nine hospitalized patients at the ICU analyzed at different times in different patients (A–I) using LC-MS/MS as described</a:t>
            </a:r>
          </a:p>
          <a:p>
            <a:r>
              <a:rPr lang="en-US" dirty="0"/>
              <a:t>in material and methods. The normal range of the lipids is visualized as dotted lines, and the range median ± 2-fold upper and lower limit NRL95% as</a:t>
            </a:r>
          </a:p>
          <a:p>
            <a:r>
              <a:rPr lang="en-US" dirty="0"/>
              <a:t>gray background. Graphs of the final data set were created using </a:t>
            </a:r>
            <a:r>
              <a:rPr lang="en-US" dirty="0" err="1"/>
              <a:t>Graphpad</a:t>
            </a:r>
            <a:r>
              <a:rPr lang="en-US" dirty="0"/>
              <a:t> Prism (version 9.5.0).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217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2066498"/>
              </p:ext>
            </p:extLst>
          </p:nvPr>
        </p:nvGraphicFramePr>
        <p:xfrm>
          <a:off x="0" y="360000"/>
          <a:ext cx="8116614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Prism 9" r:id="rId3" imgW="9350204" imgH="7464553" progId="Prism9.Document">
                  <p:embed/>
                </p:oleObj>
              </mc:Choice>
              <mc:Fallback>
                <p:oleObj name="Prism 9" r:id="rId3" imgW="9350204" imgH="7464553" progId="Prism9.Document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116614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9701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2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988759"/>
              </p:ext>
            </p:extLst>
          </p:nvPr>
        </p:nvGraphicFramePr>
        <p:xfrm>
          <a:off x="0" y="360000"/>
          <a:ext cx="8065351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4" name="Prism 9" r:id="rId3" imgW="9290781" imgH="7464553" progId="Prism9.Document">
                  <p:embed/>
                </p:oleObj>
              </mc:Choice>
              <mc:Fallback>
                <p:oleObj name="Prism 9" r:id="rId3" imgW="9290781" imgH="7464553" progId="Prism9.Document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065351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3546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676505"/>
              </p:ext>
            </p:extLst>
          </p:nvPr>
        </p:nvGraphicFramePr>
        <p:xfrm>
          <a:off x="0" y="360000"/>
          <a:ext cx="8120410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7" name="Prism 9" r:id="rId3" imgW="9353445" imgH="7464553" progId="Prism9.Document">
                  <p:embed/>
                </p:oleObj>
              </mc:Choice>
              <mc:Fallback>
                <p:oleObj name="Prism 9" r:id="rId3" imgW="9353445" imgH="7464553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120410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3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901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610170"/>
              </p:ext>
            </p:extLst>
          </p:nvPr>
        </p:nvGraphicFramePr>
        <p:xfrm>
          <a:off x="0" y="360000"/>
          <a:ext cx="8122310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" name="Prism 9" r:id="rId3" imgW="9354885" imgH="7464553" progId="Prism9.Document">
                  <p:embed/>
                </p:oleObj>
              </mc:Choice>
              <mc:Fallback>
                <p:oleObj name="Prism 9" r:id="rId3" imgW="9354885" imgH="7464553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122310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4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52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5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506172"/>
              </p:ext>
            </p:extLst>
          </p:nvPr>
        </p:nvGraphicFramePr>
        <p:xfrm>
          <a:off x="0" y="360000"/>
          <a:ext cx="8156485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name="Prism 9" r:id="rId3" imgW="9394500" imgH="7464553" progId="Prism9.Document">
                  <p:embed/>
                </p:oleObj>
              </mc:Choice>
              <mc:Fallback>
                <p:oleObj name="Prism 9" r:id="rId3" imgW="9394500" imgH="7464553" progId="Prism9.Document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156485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9945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6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054611"/>
              </p:ext>
            </p:extLst>
          </p:nvPr>
        </p:nvGraphicFramePr>
        <p:xfrm>
          <a:off x="0" y="360000"/>
          <a:ext cx="8065351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9" name="Prism 9" r:id="rId3" imgW="9292222" imgH="7464553" progId="Prism9.Document">
                  <p:embed/>
                </p:oleObj>
              </mc:Choice>
              <mc:Fallback>
                <p:oleObj name="Prism 9" r:id="rId3" imgW="9292222" imgH="7464553" progId="Prism9.Document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065351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3126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6552896"/>
              </p:ext>
            </p:extLst>
          </p:nvPr>
        </p:nvGraphicFramePr>
        <p:xfrm>
          <a:off x="0" y="360000"/>
          <a:ext cx="8120410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1" name="Prism 9" r:id="rId3" imgW="9353445" imgH="7464553" progId="Prism9.Document">
                  <p:embed/>
                </p:oleObj>
              </mc:Choice>
              <mc:Fallback>
                <p:oleObj name="Prism 9" r:id="rId3" imgW="9353445" imgH="7464553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120410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7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124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8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1868359"/>
              </p:ext>
            </p:extLst>
          </p:nvPr>
        </p:nvGraphicFramePr>
        <p:xfrm>
          <a:off x="0" y="360000"/>
          <a:ext cx="8091932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9" name="Prism 9" r:id="rId3" imgW="9321393" imgH="7464553" progId="Prism9.Document">
                  <p:embed/>
                </p:oleObj>
              </mc:Choice>
              <mc:Fallback>
                <p:oleObj name="Prism 9" r:id="rId3" imgW="9321393" imgH="7464553" progId="Prism9.Document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091932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3606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9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2609907"/>
              </p:ext>
            </p:extLst>
          </p:nvPr>
        </p:nvGraphicFramePr>
        <p:xfrm>
          <a:off x="0" y="360000"/>
          <a:ext cx="8091932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" name="Prism 9" r:id="rId3" imgW="9321393" imgH="7464553" progId="Prism9.Document">
                  <p:embed/>
                </p:oleObj>
              </mc:Choice>
              <mc:Fallback>
                <p:oleObj name="Prism 9" r:id="rId3" imgW="9321393" imgH="7464553" progId="Prism9.Document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091932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0782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10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5522855"/>
              </p:ext>
            </p:extLst>
          </p:nvPr>
        </p:nvGraphicFramePr>
        <p:xfrm>
          <a:off x="0" y="359999"/>
          <a:ext cx="8091932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3" name="Prism 9" r:id="rId3" imgW="9319592" imgH="7464553" progId="Prism9.Document">
                  <p:embed/>
                </p:oleObj>
              </mc:Choice>
              <mc:Fallback>
                <p:oleObj name="Prism 9" r:id="rId3" imgW="9319592" imgH="7464553" progId="Prism9.Document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59999"/>
                        <a:ext cx="8091932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387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375976"/>
              </p:ext>
            </p:extLst>
          </p:nvPr>
        </p:nvGraphicFramePr>
        <p:xfrm>
          <a:off x="0" y="360000"/>
          <a:ext cx="8175471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4" name="Prism 9" r:id="rId3" imgW="9417189" imgH="7464553" progId="Prism9.Document">
                  <p:embed/>
                </p:oleObj>
              </mc:Choice>
              <mc:Fallback>
                <p:oleObj name="Prism 9" r:id="rId3" imgW="9417189" imgH="7464553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175471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11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71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782173"/>
              </p:ext>
            </p:extLst>
          </p:nvPr>
        </p:nvGraphicFramePr>
        <p:xfrm>
          <a:off x="0" y="360000"/>
          <a:ext cx="8158383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7" name="Prism 9" r:id="rId3" imgW="9397381" imgH="7464553" progId="Prism9.Document">
                  <p:embed/>
                </p:oleObj>
              </mc:Choice>
              <mc:Fallback>
                <p:oleObj name="Prism 9" r:id="rId3" imgW="9397381" imgH="7464553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158383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12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295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1203584"/>
              </p:ext>
            </p:extLst>
          </p:nvPr>
        </p:nvGraphicFramePr>
        <p:xfrm>
          <a:off x="0" y="360000"/>
          <a:ext cx="8120410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9" name="Prism 9" r:id="rId3" imgW="9353445" imgH="7464553" progId="Prism9.Document">
                  <p:embed/>
                </p:oleObj>
              </mc:Choice>
              <mc:Fallback>
                <p:oleObj name="Prism 9" r:id="rId3" imgW="9353445" imgH="7464553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120410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13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99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14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8761890"/>
              </p:ext>
            </p:extLst>
          </p:nvPr>
        </p:nvGraphicFramePr>
        <p:xfrm>
          <a:off x="0" y="360000"/>
          <a:ext cx="8116614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7" name="Prism 9" r:id="rId3" imgW="9350204" imgH="7464553" progId="Prism9.Document">
                  <p:embed/>
                </p:oleObj>
              </mc:Choice>
              <mc:Fallback>
                <p:oleObj name="Prism 9" r:id="rId3" imgW="9350204" imgH="7464553" progId="Prism9.Document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116614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9731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15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2570865"/>
              </p:ext>
            </p:extLst>
          </p:nvPr>
        </p:nvGraphicFramePr>
        <p:xfrm>
          <a:off x="0" y="360000"/>
          <a:ext cx="8065351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8" name="Prism 9" r:id="rId3" imgW="9289341" imgH="7464553" progId="Prism9.Document">
                  <p:embed/>
                </p:oleObj>
              </mc:Choice>
              <mc:Fallback>
                <p:oleObj name="Prism 9" r:id="rId3" imgW="9289341" imgH="7464553" progId="Prism9.Document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065351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0772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16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9874462"/>
              </p:ext>
            </p:extLst>
          </p:nvPr>
        </p:nvGraphicFramePr>
        <p:xfrm>
          <a:off x="0" y="360000"/>
          <a:ext cx="8116614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1" name="Prism 9" r:id="rId3" imgW="9350204" imgH="7464553" progId="Prism9.Document">
                  <p:embed/>
                </p:oleObj>
              </mc:Choice>
              <mc:Fallback>
                <p:oleObj name="Prism 9" r:id="rId3" imgW="9350204" imgH="7464553" progId="Prism9.Document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116614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1748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0" y="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17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1758977"/>
              </p:ext>
            </p:extLst>
          </p:nvPr>
        </p:nvGraphicFramePr>
        <p:xfrm>
          <a:off x="0" y="360000"/>
          <a:ext cx="8065351" cy="64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6" name="Prism 9" r:id="rId3" imgW="9290781" imgH="7464553" progId="Prism9.Document">
                  <p:embed/>
                </p:oleObj>
              </mc:Choice>
              <mc:Fallback>
                <p:oleObj name="Prism 9" r:id="rId3" imgW="9290781" imgH="7464553" progId="Prism9.Document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60000"/>
                        <a:ext cx="8065351" cy="64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4655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1339" y="2131998"/>
            <a:ext cx="1138757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Supplemental Figure 18-22: Plasma levels of different Lipids after stimulation of venous whole blood</a:t>
            </a:r>
          </a:p>
          <a:p>
            <a:r>
              <a:rPr lang="en-US" dirty="0"/>
              <a:t>with 100 ng/ml LPS for the time periods indicated. Samples were further handled as described in material and methods and plasma levels </a:t>
            </a:r>
            <a:r>
              <a:rPr lang="en-US" dirty="0" smtClean="0"/>
              <a:t>were determined </a:t>
            </a:r>
            <a:r>
              <a:rPr lang="en-US" dirty="0"/>
              <a:t>using LC/MS/MS. Data are median of 10 independent experiments illustrated as box plots with upper and lower whiskers. </a:t>
            </a:r>
            <a:r>
              <a:rPr lang="en-US" dirty="0" smtClean="0"/>
              <a:t>LPS, lipopolysaccharide</a:t>
            </a:r>
            <a:r>
              <a:rPr lang="en-US" dirty="0"/>
              <a:t>. Levels of significance of control versus sample treated with LPS: *p&lt; 0.05; **p&lt;0.01. Graphs and statistics of </a:t>
            </a:r>
            <a:r>
              <a:rPr lang="en-US" dirty="0" smtClean="0"/>
              <a:t>the final </a:t>
            </a:r>
            <a:r>
              <a:rPr lang="en-US" dirty="0"/>
              <a:t>data set were created using R software (version 3.5.1, open-source software 2018).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76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nhaltsplatzhalt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146" y="3755303"/>
            <a:ext cx="2286000" cy="2286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27" y="3752569"/>
            <a:ext cx="2286000" cy="2286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6" y="7817"/>
            <a:ext cx="8229600" cy="562074"/>
          </a:xfrm>
        </p:spPr>
        <p:txBody>
          <a:bodyPr>
            <a:normAutofit/>
          </a:bodyPr>
          <a:lstStyle/>
          <a:p>
            <a:pPr algn="l"/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Figure 18</a:t>
            </a:r>
            <a:endParaRPr lang="de-DE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146" y="1358944"/>
            <a:ext cx="2286000" cy="2286000"/>
          </a:xfrm>
          <a:prstGeom prst="rect">
            <a:avLst/>
          </a:prstGeom>
        </p:spPr>
      </p:pic>
      <p:sp>
        <p:nvSpPr>
          <p:cNvPr id="48" name="Textfeld 47"/>
          <p:cNvSpPr txBox="1"/>
          <p:nvPr/>
        </p:nvSpPr>
        <p:spPr>
          <a:xfrm>
            <a:off x="521987" y="1063856"/>
            <a:ext cx="7186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  A                                                      B                                                    C</a:t>
            </a:r>
          </a:p>
        </p:txBody>
      </p:sp>
      <p:pic>
        <p:nvPicPr>
          <p:cNvPr id="19" name="Inhaltsplatzhalt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27" y="1373967"/>
            <a:ext cx="2286000" cy="2286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223" y="1358944"/>
            <a:ext cx="2286000" cy="2286000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223" y="3778465"/>
            <a:ext cx="2286000" cy="2286000"/>
          </a:xfrm>
          <a:prstGeom prst="rect">
            <a:avLst/>
          </a:prstGeom>
        </p:spPr>
      </p:pic>
      <p:sp>
        <p:nvSpPr>
          <p:cNvPr id="22" name="Textfeld 21"/>
          <p:cNvSpPr txBox="1"/>
          <p:nvPr/>
        </p:nvSpPr>
        <p:spPr>
          <a:xfrm>
            <a:off x="1515024" y="1848191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2388982" y="2062676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1939657" y="2062676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1955466" y="4365460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2387514" y="4088192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4979627" y="4016184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4549222" y="4438940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7572090" y="4664256"/>
            <a:ext cx="422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521987" y="3601049"/>
            <a:ext cx="7186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  D                                                      E                                                    F</a:t>
            </a:r>
          </a:p>
        </p:txBody>
      </p:sp>
    </p:spTree>
    <p:extLst>
      <p:ext uri="{BB962C8B-B14F-4D97-AF65-F5344CB8AC3E}">
        <p14:creationId xmlns:p14="http://schemas.microsoft.com/office/powerpoint/2010/main" val="361669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nhaltsplatzhalt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209" y="3360448"/>
            <a:ext cx="2286000" cy="2286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52" y="3357714"/>
            <a:ext cx="2286000" cy="2286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3983"/>
            <a:ext cx="8229600" cy="562074"/>
          </a:xfrm>
        </p:spPr>
        <p:txBody>
          <a:bodyPr>
            <a:normAutofit/>
          </a:bodyPr>
          <a:lstStyle/>
          <a:p>
            <a:pPr algn="l"/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Figure 19</a:t>
            </a: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209" y="964089"/>
            <a:ext cx="2286000" cy="2286000"/>
          </a:xfrm>
          <a:prstGeom prst="rect">
            <a:avLst/>
          </a:prstGeom>
        </p:spPr>
      </p:pic>
      <p:pic>
        <p:nvPicPr>
          <p:cNvPr id="19" name="Inhaltsplatzhalt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41" y="979112"/>
            <a:ext cx="2286000" cy="2286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542" y="964089"/>
            <a:ext cx="2286000" cy="2286000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542" y="3383610"/>
            <a:ext cx="2286000" cy="2286000"/>
          </a:xfrm>
          <a:prstGeom prst="rect">
            <a:avLst/>
          </a:prstGeom>
        </p:spPr>
      </p:pic>
      <p:sp>
        <p:nvSpPr>
          <p:cNvPr id="22" name="Textfeld 21"/>
          <p:cNvSpPr txBox="1"/>
          <p:nvPr/>
        </p:nvSpPr>
        <p:spPr>
          <a:xfrm>
            <a:off x="6761674" y="4131382"/>
            <a:ext cx="463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58306" y="669001"/>
            <a:ext cx="7186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  A                                                      B                                                    C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158306" y="3206194"/>
            <a:ext cx="7186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  D                                                      E                                                    F</a:t>
            </a:r>
          </a:p>
        </p:txBody>
      </p:sp>
    </p:spTree>
    <p:extLst>
      <p:ext uri="{BB962C8B-B14F-4D97-AF65-F5344CB8AC3E}">
        <p14:creationId xmlns:p14="http://schemas.microsoft.com/office/powerpoint/2010/main" val="273679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nhaltsplatzhalt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254" y="3370839"/>
            <a:ext cx="2286000" cy="2286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97" y="3368105"/>
            <a:ext cx="2286000" cy="2286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2174"/>
            <a:ext cx="8229600" cy="562074"/>
          </a:xfrm>
        </p:spPr>
        <p:txBody>
          <a:bodyPr>
            <a:normAutofit/>
          </a:bodyPr>
          <a:lstStyle/>
          <a:p>
            <a:pPr algn="l"/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Figure 20</a:t>
            </a: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254" y="974480"/>
            <a:ext cx="2286000" cy="2286000"/>
          </a:xfrm>
          <a:prstGeom prst="rect">
            <a:avLst/>
          </a:prstGeom>
        </p:spPr>
      </p:pic>
      <p:pic>
        <p:nvPicPr>
          <p:cNvPr id="19" name="Inhaltsplatzhalt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86" y="989503"/>
            <a:ext cx="2286000" cy="2286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587" y="974480"/>
            <a:ext cx="2286000" cy="2286000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587" y="3394001"/>
            <a:ext cx="2286000" cy="2286000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4204126" y="1452794"/>
            <a:ext cx="422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</a:t>
            </a:r>
          </a:p>
        </p:txBody>
      </p:sp>
      <p:sp>
        <p:nvSpPr>
          <p:cNvPr id="24" name="Textfeld 23"/>
          <p:cNvSpPr txBox="1"/>
          <p:nvPr/>
        </p:nvSpPr>
        <p:spPr>
          <a:xfrm flipH="1">
            <a:off x="1595402" y="1255456"/>
            <a:ext cx="376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4630573" y="1750220"/>
            <a:ext cx="422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6691110" y="1894236"/>
            <a:ext cx="422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1971878" y="4054476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1539830" y="3991760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4626322" y="4054476"/>
            <a:ext cx="422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4191453" y="4486524"/>
            <a:ext cx="422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3781930" y="4486524"/>
            <a:ext cx="422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106351" y="679392"/>
            <a:ext cx="7186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  A                                                      B                                                    C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106351" y="3216585"/>
            <a:ext cx="7186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  D                                                      E                                                    F</a:t>
            </a:r>
          </a:p>
        </p:txBody>
      </p:sp>
    </p:spTree>
    <p:extLst>
      <p:ext uri="{BB962C8B-B14F-4D97-AF65-F5344CB8AC3E}">
        <p14:creationId xmlns:p14="http://schemas.microsoft.com/office/powerpoint/2010/main" val="398662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nhaltsplatzhalt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472" y="3318884"/>
            <a:ext cx="2286000" cy="2286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5" y="3316150"/>
            <a:ext cx="2286000" cy="2286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11331" y="-9927"/>
            <a:ext cx="8229600" cy="562074"/>
          </a:xfrm>
        </p:spPr>
        <p:txBody>
          <a:bodyPr>
            <a:normAutofit/>
          </a:bodyPr>
          <a:lstStyle/>
          <a:p>
            <a:pPr algn="l"/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sz="2000" b="1" dirty="0"/>
              <a:t> 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Figure 21</a:t>
            </a: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472" y="922525"/>
            <a:ext cx="2286000" cy="2286000"/>
          </a:xfrm>
          <a:prstGeom prst="rect">
            <a:avLst/>
          </a:prstGeom>
        </p:spPr>
      </p:pic>
      <p:pic>
        <p:nvPicPr>
          <p:cNvPr id="19" name="Inhaltsplatzhalt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04" y="937548"/>
            <a:ext cx="2286000" cy="2286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805" y="922525"/>
            <a:ext cx="2286000" cy="2286000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805" y="3342046"/>
            <a:ext cx="2286000" cy="2286000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1944919" y="1275509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1519048" y="1531820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4552582" y="1372107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4111336" y="1460175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1953732" y="3739340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1544209" y="3802229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4543384" y="4146537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4105722" y="3786497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6624136" y="4089818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7117336" y="4118796"/>
            <a:ext cx="340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2768157" y="3305688"/>
            <a:ext cx="321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                                                    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85569" y="627437"/>
            <a:ext cx="7186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  A                                                      B                                                    C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85569" y="3164630"/>
            <a:ext cx="7186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  D                                                      E                                                    F</a:t>
            </a:r>
          </a:p>
        </p:txBody>
      </p:sp>
    </p:spTree>
    <p:extLst>
      <p:ext uri="{BB962C8B-B14F-4D97-AF65-F5344CB8AC3E}">
        <p14:creationId xmlns:p14="http://schemas.microsoft.com/office/powerpoint/2010/main" val="242212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36492" y="10389"/>
            <a:ext cx="8229600" cy="562074"/>
          </a:xfrm>
        </p:spPr>
        <p:txBody>
          <a:bodyPr>
            <a:normAutofit/>
          </a:bodyPr>
          <a:lstStyle/>
          <a:p>
            <a:pPr algn="l"/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Figure 22</a:t>
            </a:r>
          </a:p>
        </p:txBody>
      </p:sp>
      <p:sp>
        <p:nvSpPr>
          <p:cNvPr id="48" name="Textfeld 47"/>
          <p:cNvSpPr txBox="1"/>
          <p:nvPr/>
        </p:nvSpPr>
        <p:spPr>
          <a:xfrm>
            <a:off x="199871" y="772886"/>
            <a:ext cx="7186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A                                                </a:t>
            </a:r>
            <a:r>
              <a:rPr lang="de-DE" sz="1600" b="1" dirty="0" smtClean="0"/>
              <a:t>    B                                                    </a:t>
            </a:r>
            <a:endParaRPr lang="de-DE" sz="1600" b="1" dirty="0"/>
          </a:p>
        </p:txBody>
      </p:sp>
      <p:pic>
        <p:nvPicPr>
          <p:cNvPr id="19" name="Inhaltsplatzhalt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71" y="1051848"/>
            <a:ext cx="2286000" cy="2286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772" y="1036825"/>
            <a:ext cx="2286000" cy="2286000"/>
          </a:xfrm>
          <a:prstGeom prst="rect">
            <a:avLst/>
          </a:prstGeom>
        </p:spPr>
      </p:pic>
      <p:sp>
        <p:nvSpPr>
          <p:cNvPr id="18" name="Textfeld 17"/>
          <p:cNvSpPr txBox="1"/>
          <p:nvPr/>
        </p:nvSpPr>
        <p:spPr>
          <a:xfrm>
            <a:off x="4522744" y="1341778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1911275" y="2028589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4088303" y="1317801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1496015" y="1956581"/>
            <a:ext cx="57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144078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Office PowerPoint</Application>
  <PresentationFormat>Widescreen</PresentationFormat>
  <Paragraphs>69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Office</vt:lpstr>
      <vt:lpstr>Prism 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Supplemental Figure 18</vt:lpstr>
      <vt:lpstr>Supplemental Figure 19</vt:lpstr>
      <vt:lpstr>Supplemental Figure 20</vt:lpstr>
      <vt:lpstr>Supplemental Figure 21</vt:lpstr>
      <vt:lpstr>Supplemental Figure 22</vt:lpstr>
    </vt:vector>
  </TitlesOfParts>
  <Company>Paul-Ehrlich-Institut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Roth, Verena</dc:creator>
  <cp:lastModifiedBy>Maier, Thorsten Jürgen</cp:lastModifiedBy>
  <cp:revision>52</cp:revision>
  <dcterms:created xsi:type="dcterms:W3CDTF">2024-05-13T09:55:57Z</dcterms:created>
  <dcterms:modified xsi:type="dcterms:W3CDTF">2024-06-26T08:35:06Z</dcterms:modified>
</cp:coreProperties>
</file>