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7" r:id="rId5"/>
    <p:sldId id="312" r:id="rId6"/>
    <p:sldId id="309" r:id="rId7"/>
    <p:sldId id="308" r:id="rId8"/>
    <p:sldId id="310" r:id="rId9"/>
    <p:sldId id="311" r:id="rId10"/>
    <p:sldId id="313" r:id="rId11"/>
    <p:sldId id="314" r:id="rId12"/>
    <p:sldId id="315" r:id="rId13"/>
    <p:sldId id="316" r:id="rId14"/>
    <p:sldId id="317" r:id="rId15"/>
    <p:sldId id="318" r:id="rId16"/>
    <p:sldId id="31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BBBC32-40C9-74CA-E79D-24E3F669AF23}" name="DeGue, Sarah (CDC/NCIPC/DVP)" initials="DS(" userId="S::HCI2@cdc.gov::f44e41f2-6309-46b2-b274-0a812d5df9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1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A Katz" userId="8795f637-2462-4d8d-965d-d2770a4ecc37" providerId="ADAL" clId="{FE8DD75A-2B1E-49FB-9E0C-7868612E43E7}"/>
  </pc:docChgLst>
  <pc:docChgLst>
    <pc:chgData name="David A Katz" userId="8795f637-2462-4d8d-965d-d2770a4ecc37" providerId="ADAL" clId="{66B7C54B-86DC-42AC-81A5-6C011310531B}"/>
    <pc:docChg chg="modSld">
      <pc:chgData name="David A Katz" userId="8795f637-2462-4d8d-965d-d2770a4ecc37" providerId="ADAL" clId="{66B7C54B-86DC-42AC-81A5-6C011310531B}" dt="2025-09-03T20:23:26.481" v="122" actId="20577"/>
      <pc:docMkLst>
        <pc:docMk/>
      </pc:docMkLst>
      <pc:sldChg chg="modSp">
        <pc:chgData name="David A Katz" userId="8795f637-2462-4d8d-965d-d2770a4ecc37" providerId="ADAL" clId="{66B7C54B-86DC-42AC-81A5-6C011310531B}" dt="2025-09-03T20:23:26.481" v="122" actId="20577"/>
        <pc:sldMkLst>
          <pc:docMk/>
          <pc:sldMk cId="3926970627" sldId="257"/>
        </pc:sldMkLst>
        <pc:spChg chg="mod">
          <ac:chgData name="David A Katz" userId="8795f637-2462-4d8d-965d-d2770a4ecc37" providerId="ADAL" clId="{66B7C54B-86DC-42AC-81A5-6C011310531B}" dt="2025-09-03T20:23:26.481" v="122" actId="20577"/>
          <ac:spMkLst>
            <pc:docMk/>
            <pc:sldMk cId="3926970627" sldId="257"/>
            <ac:spMk id="4" creationId="{38D85A1F-1703-1375-AC5E-F0D14E1594C6}"/>
          </ac:spMkLst>
        </pc:spChg>
        <pc:spChg chg="mod">
          <ac:chgData name="David A Katz" userId="8795f637-2462-4d8d-965d-d2770a4ecc37" providerId="ADAL" clId="{66B7C54B-86DC-42AC-81A5-6C011310531B}" dt="2025-09-03T16:58:45.730" v="33" actId="20577"/>
          <ac:spMkLst>
            <pc:docMk/>
            <pc:sldMk cId="3926970627" sldId="257"/>
            <ac:spMk id="5" creationId="{14C0B86B-D198-FE29-DE4E-E75DCAD30554}"/>
          </ac:spMkLst>
        </pc:spChg>
      </pc:sldChg>
      <pc:sldChg chg="modSp">
        <pc:chgData name="David A Katz" userId="8795f637-2462-4d8d-965d-d2770a4ecc37" providerId="ADAL" clId="{66B7C54B-86DC-42AC-81A5-6C011310531B}" dt="2025-09-03T16:58:57.379" v="48" actId="20577"/>
        <pc:sldMkLst>
          <pc:docMk/>
          <pc:sldMk cId="2687073923" sldId="308"/>
        </pc:sldMkLst>
        <pc:spChg chg="mod">
          <ac:chgData name="David A Katz" userId="8795f637-2462-4d8d-965d-d2770a4ecc37" providerId="ADAL" clId="{66B7C54B-86DC-42AC-81A5-6C011310531B}" dt="2025-09-03T16:58:57.379" v="48" actId="20577"/>
          <ac:spMkLst>
            <pc:docMk/>
            <pc:sldMk cId="2687073923" sldId="308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8:52.566" v="41" actId="20577"/>
        <pc:sldMkLst>
          <pc:docMk/>
          <pc:sldMk cId="3080632091" sldId="309"/>
        </pc:sldMkLst>
        <pc:spChg chg="mod">
          <ac:chgData name="David A Katz" userId="8795f637-2462-4d8d-965d-d2770a4ecc37" providerId="ADAL" clId="{66B7C54B-86DC-42AC-81A5-6C011310531B}" dt="2025-09-03T16:58:52.566" v="41" actId="20577"/>
          <ac:spMkLst>
            <pc:docMk/>
            <pc:sldMk cId="3080632091" sldId="309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9:01.309" v="53" actId="20577"/>
        <pc:sldMkLst>
          <pc:docMk/>
          <pc:sldMk cId="1526542446" sldId="310"/>
        </pc:sldMkLst>
        <pc:spChg chg="mod">
          <ac:chgData name="David A Katz" userId="8795f637-2462-4d8d-965d-d2770a4ecc37" providerId="ADAL" clId="{66B7C54B-86DC-42AC-81A5-6C011310531B}" dt="2025-09-03T16:59:01.309" v="53" actId="20577"/>
          <ac:spMkLst>
            <pc:docMk/>
            <pc:sldMk cId="1526542446" sldId="310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9:06.288" v="58" actId="20577"/>
        <pc:sldMkLst>
          <pc:docMk/>
          <pc:sldMk cId="2056488486" sldId="311"/>
        </pc:sldMkLst>
        <pc:spChg chg="mod">
          <ac:chgData name="David A Katz" userId="8795f637-2462-4d8d-965d-d2770a4ecc37" providerId="ADAL" clId="{66B7C54B-86DC-42AC-81A5-6C011310531B}" dt="2025-09-03T16:59:06.288" v="58" actId="20577"/>
          <ac:spMkLst>
            <pc:docMk/>
            <pc:sldMk cId="2056488486" sldId="311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2T23:05:13.295" v="20" actId="20577"/>
        <pc:sldMkLst>
          <pc:docMk/>
          <pc:sldMk cId="3206884042" sldId="312"/>
        </pc:sldMkLst>
        <pc:spChg chg="mod">
          <ac:chgData name="David A Katz" userId="8795f637-2462-4d8d-965d-d2770a4ecc37" providerId="ADAL" clId="{66B7C54B-86DC-42AC-81A5-6C011310531B}" dt="2025-09-02T23:05:13.295" v="20" actId="20577"/>
          <ac:spMkLst>
            <pc:docMk/>
            <pc:sldMk cId="3206884042" sldId="312"/>
            <ac:spMk id="6" creationId="{9B80396D-F8D1-4A05-9910-01BEEFA1A26D}"/>
          </ac:spMkLst>
        </pc:spChg>
      </pc:sldChg>
      <pc:sldChg chg="modSp">
        <pc:chgData name="David A Katz" userId="8795f637-2462-4d8d-965d-d2770a4ecc37" providerId="ADAL" clId="{66B7C54B-86DC-42AC-81A5-6C011310531B}" dt="2025-09-03T16:59:10.307" v="63" actId="20577"/>
        <pc:sldMkLst>
          <pc:docMk/>
          <pc:sldMk cId="3683489312" sldId="313"/>
        </pc:sldMkLst>
        <pc:spChg chg="mod">
          <ac:chgData name="David A Katz" userId="8795f637-2462-4d8d-965d-d2770a4ecc37" providerId="ADAL" clId="{66B7C54B-86DC-42AC-81A5-6C011310531B}" dt="2025-09-03T16:59:10.307" v="63" actId="20577"/>
          <ac:spMkLst>
            <pc:docMk/>
            <pc:sldMk cId="3683489312" sldId="313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9:15.265" v="68" actId="20577"/>
        <pc:sldMkLst>
          <pc:docMk/>
          <pc:sldMk cId="3321477841" sldId="314"/>
        </pc:sldMkLst>
        <pc:spChg chg="mod">
          <ac:chgData name="David A Katz" userId="8795f637-2462-4d8d-965d-d2770a4ecc37" providerId="ADAL" clId="{66B7C54B-86DC-42AC-81A5-6C011310531B}" dt="2025-09-03T16:59:15.265" v="68" actId="20577"/>
          <ac:spMkLst>
            <pc:docMk/>
            <pc:sldMk cId="3321477841" sldId="314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9:21.985" v="83" actId="20577"/>
        <pc:sldMkLst>
          <pc:docMk/>
          <pc:sldMk cId="1900142667" sldId="315"/>
        </pc:sldMkLst>
        <pc:spChg chg="mod">
          <ac:chgData name="David A Katz" userId="8795f637-2462-4d8d-965d-d2770a4ecc37" providerId="ADAL" clId="{66B7C54B-86DC-42AC-81A5-6C011310531B}" dt="2025-09-03T16:59:21.985" v="83" actId="20577"/>
          <ac:spMkLst>
            <pc:docMk/>
            <pc:sldMk cId="1900142667" sldId="315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9:27.771" v="89" actId="20577"/>
        <pc:sldMkLst>
          <pc:docMk/>
          <pc:sldMk cId="1649900157" sldId="316"/>
        </pc:sldMkLst>
        <pc:spChg chg="mod">
          <ac:chgData name="David A Katz" userId="8795f637-2462-4d8d-965d-d2770a4ecc37" providerId="ADAL" clId="{66B7C54B-86DC-42AC-81A5-6C011310531B}" dt="2025-09-03T16:59:27.771" v="89" actId="20577"/>
          <ac:spMkLst>
            <pc:docMk/>
            <pc:sldMk cId="1649900157" sldId="316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9:32.202" v="96" actId="20577"/>
        <pc:sldMkLst>
          <pc:docMk/>
          <pc:sldMk cId="345841934" sldId="317"/>
        </pc:sldMkLst>
        <pc:spChg chg="mod">
          <ac:chgData name="David A Katz" userId="8795f637-2462-4d8d-965d-d2770a4ecc37" providerId="ADAL" clId="{66B7C54B-86DC-42AC-81A5-6C011310531B}" dt="2025-09-03T16:59:32.202" v="96" actId="20577"/>
          <ac:spMkLst>
            <pc:docMk/>
            <pc:sldMk cId="345841934" sldId="317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9:37.621" v="111" actId="20577"/>
        <pc:sldMkLst>
          <pc:docMk/>
          <pc:sldMk cId="4100066610" sldId="318"/>
        </pc:sldMkLst>
        <pc:spChg chg="mod">
          <ac:chgData name="David A Katz" userId="8795f637-2462-4d8d-965d-d2770a4ecc37" providerId="ADAL" clId="{66B7C54B-86DC-42AC-81A5-6C011310531B}" dt="2025-09-03T16:59:37.621" v="111" actId="20577"/>
          <ac:spMkLst>
            <pc:docMk/>
            <pc:sldMk cId="4100066610" sldId="318"/>
            <ac:spMk id="2" creationId="{B32C921F-23A8-4909-B628-DF9DDF908631}"/>
          </ac:spMkLst>
        </pc:spChg>
      </pc:sldChg>
      <pc:sldChg chg="modSp">
        <pc:chgData name="David A Katz" userId="8795f637-2462-4d8d-965d-d2770a4ecc37" providerId="ADAL" clId="{66B7C54B-86DC-42AC-81A5-6C011310531B}" dt="2025-09-03T16:59:41.324" v="116" actId="20577"/>
        <pc:sldMkLst>
          <pc:docMk/>
          <pc:sldMk cId="1829878340" sldId="319"/>
        </pc:sldMkLst>
        <pc:spChg chg="mod">
          <ac:chgData name="David A Katz" userId="8795f637-2462-4d8d-965d-d2770a4ecc37" providerId="ADAL" clId="{66B7C54B-86DC-42AC-81A5-6C011310531B}" dt="2025-09-03T16:59:41.324" v="116" actId="20577"/>
          <ac:spMkLst>
            <pc:docMk/>
            <pc:sldMk cId="1829878340" sldId="319"/>
            <ac:spMk id="2" creationId="{B32C921F-23A8-4909-B628-DF9DDF908631}"/>
          </ac:spMkLst>
        </pc:spChg>
      </pc:sldChg>
    </pc:docChg>
  </pc:docChgLst>
  <pc:docChgLst>
    <pc:chgData name="David A Katz" userId="8795f637-2462-4d8d-965d-d2770a4ecc37" providerId="ADAL" clId="{B4AA760E-87F5-4805-BCD3-C9F9A5713DF3}"/>
  </pc:docChgLst>
  <pc:docChgLst>
    <pc:chgData name="David A Katz" userId="8795f637-2462-4d8d-965d-d2770a4ecc37" providerId="ADAL" clId="{92240127-F4F8-4591-B2F7-188C0E8A844B}"/>
  </pc:docChgLst>
  <pc:docChgLst>
    <pc:chgData name="David A Katz" userId="8795f637-2462-4d8d-965d-d2770a4ecc37" providerId="ADAL" clId="{8F140863-D42E-4A8E-BB00-996EEC7D946C}"/>
  </pc:docChgLst>
  <pc:docChgLst>
    <pc:chgData name="David A Katz" userId="S::dkatz7@uw.edu::8795f637-2462-4d8d-965d-d2770a4ecc37" providerId="AD" clId="Web-{F5A3C36C-7B6A-E13A-2199-759DB59A2F43}"/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0.28000000000000003</c:v>
                </c:pt>
                <c:pt idx="1">
                  <c:v>0.29499999999999998</c:v>
                </c:pt>
                <c:pt idx="2">
                  <c:v>0.313</c:v>
                </c:pt>
                <c:pt idx="3">
                  <c:v>0.35599999999999998</c:v>
                </c:pt>
                <c:pt idx="4">
                  <c:v>0.39800000000000002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0.27500000000000002</c:v>
                </c:pt>
                <c:pt idx="1">
                  <c:v>0.30199999999999999</c:v>
                </c:pt>
                <c:pt idx="2">
                  <c:v>0.312</c:v>
                </c:pt>
                <c:pt idx="3">
                  <c:v>0.36799999999999999</c:v>
                </c:pt>
                <c:pt idx="4">
                  <c:v>0.41799999999999998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0.13300000000000001</c:v>
                </c:pt>
                <c:pt idx="1">
                  <c:v>0.13800000000000001</c:v>
                </c:pt>
                <c:pt idx="2">
                  <c:v>0.151</c:v>
                </c:pt>
                <c:pt idx="3">
                  <c:v>0.156</c:v>
                </c:pt>
                <c:pt idx="4">
                  <c:v>0.16900000000000001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0.14799999999999999</c:v>
                </c:pt>
                <c:pt idx="1">
                  <c:v>0.16200000000000001</c:v>
                </c:pt>
                <c:pt idx="2">
                  <c:v>0.16</c:v>
                </c:pt>
                <c:pt idx="3">
                  <c:v>0.185</c:v>
                </c:pt>
                <c:pt idx="4">
                  <c:v>0.20399999999999999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0.121</c:v>
                </c:pt>
                <c:pt idx="1">
                  <c:v>0.127</c:v>
                </c:pt>
                <c:pt idx="2">
                  <c:v>0.11700000000000001</c:v>
                </c:pt>
                <c:pt idx="3">
                  <c:v>0.124</c:v>
                </c:pt>
                <c:pt idx="4">
                  <c:v>0.16200000000000001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0.13400000000000001</c:v>
                </c:pt>
                <c:pt idx="1">
                  <c:v>0.14399999999999999</c:v>
                </c:pt>
                <c:pt idx="2">
                  <c:v>0.14299999999999999</c:v>
                </c:pt>
                <c:pt idx="3">
                  <c:v>0.15</c:v>
                </c:pt>
                <c:pt idx="4">
                  <c:v>0.17399999999999999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8.4000000000000005E-2</c:v>
                </c:pt>
                <c:pt idx="1">
                  <c:v>8.5999999999999993E-2</c:v>
                </c:pt>
                <c:pt idx="2">
                  <c:v>9.8000000000000004E-2</c:v>
                </c:pt>
                <c:pt idx="3">
                  <c:v>9.5000000000000001E-2</c:v>
                </c:pt>
                <c:pt idx="4">
                  <c:v>9.5000000000000001E-2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9.4E-2</c:v>
                </c:pt>
                <c:pt idx="1">
                  <c:v>0.114</c:v>
                </c:pt>
                <c:pt idx="2">
                  <c:v>0.115</c:v>
                </c:pt>
                <c:pt idx="3">
                  <c:v>0.11700000000000001</c:v>
                </c:pt>
                <c:pt idx="4">
                  <c:v>0.11799999999999999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2.8000000000000001E-2</c:v>
                </c:pt>
                <c:pt idx="1">
                  <c:v>2.5999999999999999E-2</c:v>
                </c:pt>
                <c:pt idx="2">
                  <c:v>3.1E-2</c:v>
                </c:pt>
                <c:pt idx="3">
                  <c:v>3.2000000000000001E-2</c:v>
                </c:pt>
                <c:pt idx="4">
                  <c:v>2.7E-2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3.7999999999999999E-2</c:v>
                </c:pt>
                <c:pt idx="1">
                  <c:v>3.7999999999999999E-2</c:v>
                </c:pt>
                <c:pt idx="2">
                  <c:v>3.5999999999999997E-2</c:v>
                </c:pt>
                <c:pt idx="3">
                  <c:v>2.8000000000000001E-2</c:v>
                </c:pt>
                <c:pt idx="4">
                  <c:v>3.6999999999999998E-2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1">
                  <c:v>0.16500000000000001</c:v>
                </c:pt>
                <c:pt idx="2">
                  <c:v>0.19600000000000001</c:v>
                </c:pt>
                <c:pt idx="3">
                  <c:v>0.20899999999999999</c:v>
                </c:pt>
                <c:pt idx="4">
                  <c:v>0.14399999999999999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1">
                  <c:v>0.221</c:v>
                </c:pt>
                <c:pt idx="2">
                  <c:v>0.27900000000000003</c:v>
                </c:pt>
                <c:pt idx="3">
                  <c:v>0.24099999999999999</c:v>
                </c:pt>
                <c:pt idx="4">
                  <c:v>0.193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0.26400000000000001</c:v>
                </c:pt>
                <c:pt idx="1">
                  <c:v>0.217</c:v>
                </c:pt>
                <c:pt idx="2">
                  <c:v>0.19600000000000001</c:v>
                </c:pt>
                <c:pt idx="3">
                  <c:v>0.20899999999999999</c:v>
                </c:pt>
                <c:pt idx="4">
                  <c:v>0.14399999999999999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0.32700000000000001</c:v>
                </c:pt>
                <c:pt idx="1">
                  <c:v>0.30199999999999999</c:v>
                </c:pt>
                <c:pt idx="2">
                  <c:v>0.27900000000000003</c:v>
                </c:pt>
                <c:pt idx="3">
                  <c:v>0.24099999999999999</c:v>
                </c:pt>
                <c:pt idx="4">
                  <c:v>0.193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0.187</c:v>
                </c:pt>
                <c:pt idx="1">
                  <c:v>0.16800000000000001</c:v>
                </c:pt>
                <c:pt idx="2">
                  <c:v>0.17499999999999999</c:v>
                </c:pt>
                <c:pt idx="3">
                  <c:v>0.193</c:v>
                </c:pt>
                <c:pt idx="4">
                  <c:v>0.123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0.23300000000000001</c:v>
                </c:pt>
                <c:pt idx="1">
                  <c:v>0.219</c:v>
                </c:pt>
                <c:pt idx="2">
                  <c:v>0.19700000000000001</c:v>
                </c:pt>
                <c:pt idx="3">
                  <c:v>0.191</c:v>
                </c:pt>
                <c:pt idx="4">
                  <c:v>0.13700000000000001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0.25</c:v>
                </c:pt>
                <c:pt idx="1">
                  <c:v>0.214</c:v>
                </c:pt>
                <c:pt idx="2">
                  <c:v>0.22500000000000001</c:v>
                </c:pt>
                <c:pt idx="3">
                  <c:v>0.221</c:v>
                </c:pt>
                <c:pt idx="4">
                  <c:v>0.16400000000000001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0.23699999999999999</c:v>
                </c:pt>
                <c:pt idx="1">
                  <c:v>0.218</c:v>
                </c:pt>
                <c:pt idx="2">
                  <c:v>0.216</c:v>
                </c:pt>
                <c:pt idx="3">
                  <c:v>0.21</c:v>
                </c:pt>
                <c:pt idx="4">
                  <c:v>0.17699999999999999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0.26400000000000001</c:v>
                </c:pt>
                <c:pt idx="1">
                  <c:v>0.217</c:v>
                </c:pt>
                <c:pt idx="2">
                  <c:v>0.19600000000000001</c:v>
                </c:pt>
                <c:pt idx="3">
                  <c:v>0.20899999999999999</c:v>
                </c:pt>
                <c:pt idx="4">
                  <c:v>0.14399999999999999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0.32700000000000001</c:v>
                </c:pt>
                <c:pt idx="1">
                  <c:v>0.30199999999999999</c:v>
                </c:pt>
                <c:pt idx="2">
                  <c:v>0.27900000000000003</c:v>
                </c:pt>
                <c:pt idx="3">
                  <c:v>0.24099999999999999</c:v>
                </c:pt>
                <c:pt idx="4">
                  <c:v>0.193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Virtual</c:v>
                </c:pt>
              </c:strCache>
            </c:strRef>
          </c:tx>
          <c:spPr>
            <a:ln w="635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0.10100000000000001</c:v>
                </c:pt>
                <c:pt idx="1">
                  <c:v>0.112</c:v>
                </c:pt>
                <c:pt idx="2">
                  <c:v>0.123</c:v>
                </c:pt>
                <c:pt idx="3">
                  <c:v>0.124</c:v>
                </c:pt>
                <c:pt idx="4">
                  <c:v>0.125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5F-4C7E-AB56-DF442F904E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In-person</c:v>
                </c:pt>
              </c:strCache>
            </c:strRef>
          </c:tx>
          <c:spPr>
            <a:ln w="63500" cap="rnd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triangle"/>
            <c:size val="10"/>
            <c:spPr>
              <a:solidFill>
                <a:schemeClr val="bg2">
                  <a:lumMod val="50000"/>
                </a:schemeClr>
              </a:solidFill>
              <a:ln w="9525">
                <a:solidFill>
                  <a:schemeClr val="bg2">
                    <a:lumMod val="5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2015</c:v>
                </c:pt>
                <c:pt idx="2">
                  <c:v>2017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0.111</c:v>
                </c:pt>
                <c:pt idx="1">
                  <c:v>0.127</c:v>
                </c:pt>
                <c:pt idx="2">
                  <c:v>0.129</c:v>
                </c:pt>
                <c:pt idx="3">
                  <c:v>0.127</c:v>
                </c:pt>
                <c:pt idx="4">
                  <c:v>0.125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5F-4C7E-AB56-DF442F904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1504559"/>
        <c:axId val="661483215"/>
      </c:lineChart>
      <c:catAx>
        <c:axId val="75150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1483215"/>
        <c:crosses val="autoZero"/>
        <c:auto val="1"/>
        <c:lblAlgn val="ctr"/>
        <c:lblOffset val="100"/>
        <c:noMultiLvlLbl val="0"/>
      </c:catAx>
      <c:valAx>
        <c:axId val="661483215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50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CD6F26FD-F2C2-CB43-A7C0-9A574D3259BA}" type="datetimeFigureOut">
              <a:rPr lang="en-US" smtClean="0"/>
              <a:pPr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31EAA6C-B909-F64D-9573-E5EB98C255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44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97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11 jurisdictions (6 virtual learning, 5 in-person) with data for all survey years, 2013-21.</a:t>
            </a:r>
          </a:p>
          <a:p>
            <a:pPr marL="228600" indent="-228600">
              <a:buAutoNum type="arabicPeriod"/>
            </a:pPr>
            <a:r>
              <a:rPr lang="en-US"/>
              <a:t>Including 3 additional jurisdictions to examine 2015-21 only yielded similar results.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36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11 jurisdictions (6 virtual learning, 5 in-person) with data for all survey years, 2013-21.</a:t>
            </a:r>
          </a:p>
          <a:p>
            <a:pPr marL="228600" indent="-228600">
              <a:buAutoNum type="arabicPeriod"/>
            </a:pPr>
            <a:r>
              <a:rPr lang="en-US"/>
              <a:t>Including 3 additional jurisdictions to examine 2015-21 yielded similar results.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31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9 jurisdictions (4 virtual learning, 5 in-person) with data for all years, 2013-21.</a:t>
            </a:r>
          </a:p>
          <a:p>
            <a:pPr marL="228600" indent="-228600">
              <a:buAutoNum type="arabicPeriod"/>
            </a:pPr>
            <a:r>
              <a:rPr lang="en-US"/>
              <a:t>Including 2 additional jurisdictions to examine 2015-21 yielded similar results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40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11 jurisdictions (6 virtual learning, 5 in-person) with data for all years, 2013-21.</a:t>
            </a:r>
          </a:p>
          <a:p>
            <a:pPr marL="228600" indent="-228600">
              <a:buAutoNum type="arabicPeriod"/>
            </a:pPr>
            <a:r>
              <a:rPr lang="en-US"/>
              <a:t>Including 3 additional jurisdictions to examine 2015-21 yielded similar results.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46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10 jurisdictions (6 virtual learning, 4 in-person) with data for all survey years, 2013-21.</a:t>
            </a:r>
          </a:p>
          <a:p>
            <a:pPr marL="228600" indent="-228600">
              <a:buAutoNum type="arabicPeriod"/>
            </a:pPr>
            <a:r>
              <a:rPr lang="en-US"/>
              <a:t>Including 2 additional jurisdictions to examine 2015-21 yielded similar results.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05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14 jurisdictions (8 virtual learning, 6 in-person) with data for all survey years, 2015-21. 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31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11 jurisdictions (6 virtual, 5 in-person) with data for all years, 2013-21.</a:t>
            </a:r>
          </a:p>
          <a:p>
            <a:pPr marL="228600" indent="-228600">
              <a:buAutoNum type="arabicPeriod"/>
            </a:pPr>
            <a:r>
              <a:rPr lang="en-US"/>
              <a:t>Including 3 additional jurisdictions to examine 2015-19 yielded similar results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09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11 jurisdictions (6 virtual, 5 in-person) with data for all years, 2013-21.</a:t>
            </a:r>
          </a:p>
          <a:p>
            <a:pPr marL="228600" indent="-228600">
              <a:buAutoNum type="arabicPeriod"/>
            </a:pPr>
            <a:r>
              <a:rPr lang="en-US"/>
              <a:t>Including 3 additional jurisdictions to examine 2015-19 yielded similar results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92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indent="-228600">
              <a:buAutoNum type="arabicPeriod"/>
            </a:pPr>
            <a:r>
              <a:rPr lang="en-US"/>
              <a:t>From a subsample of 11 jurisdictions (6 virtual, 5 in-person) with data for all years, 2013-21.</a:t>
            </a:r>
          </a:p>
          <a:p>
            <a:pPr marL="228600" indent="-228600">
              <a:buAutoNum type="arabicPeriod"/>
            </a:pPr>
            <a:r>
              <a:rPr lang="en-US"/>
              <a:t>Including 1 additional jurisdiction to examine 2015-19 yielded similar results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97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/>
              <a:t>Among respondents who reported dating or going out with someone in the past 12 months.</a:t>
            </a:r>
          </a:p>
          <a:p>
            <a:pPr marL="228600" indent="-228600">
              <a:buAutoNum type="arabicPeriod"/>
            </a:pPr>
            <a:r>
              <a:rPr lang="en-US"/>
              <a:t>From a subsample of 11 jurisdictions (6 virtual, 5 in-person) with data for all years, 2013-21.</a:t>
            </a:r>
          </a:p>
          <a:p>
            <a:pPr marL="228600" indent="-228600">
              <a:buAutoNum type="arabicPeriod"/>
            </a:pPr>
            <a:r>
              <a:rPr lang="en-US"/>
              <a:t>Including 2 additional jurisdictions to examine 2015-19 yielded similar results</a:t>
            </a:r>
          </a:p>
          <a:p>
            <a:pPr marL="228600" indent="-228600">
              <a:buAutoNum type="arabicPeriod"/>
            </a:pPr>
            <a:r>
              <a:rPr lang="en-US"/>
              <a:t>2019-2021 estimates and patterns are similar to overall sample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977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228600" indent="-228600">
              <a:buAutoNum type="arabicPeriod"/>
            </a:pPr>
            <a:r>
              <a:rPr lang="en-US" dirty="0"/>
              <a:t>From a subsample of 11 jurisdictions (6 virtual, 5 in-person) with data for all years, 2013-21.</a:t>
            </a:r>
          </a:p>
          <a:p>
            <a:pPr marL="228600" indent="-228600">
              <a:buAutoNum type="arabicPeriod"/>
            </a:pPr>
            <a:r>
              <a:rPr lang="en-US" dirty="0"/>
              <a:t>Including 3 additional jurisdictions to examine 2015-19 yielded similar results</a:t>
            </a:r>
          </a:p>
          <a:p>
            <a:pPr marL="228600" indent="-228600">
              <a:buAutoNum type="arabicPeriod"/>
            </a:pPr>
            <a:r>
              <a:rPr lang="en-US" dirty="0"/>
              <a:t>2019-2021 estimates and patterns are similar to overall sample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EAA6C-B909-F64D-9573-E5EB98C255B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3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9896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50" y="2316236"/>
            <a:ext cx="6947050" cy="1655762"/>
          </a:xfrm>
        </p:spPr>
        <p:txBody>
          <a:bodyPr anchor="b">
            <a:normAutofit/>
          </a:bodyPr>
          <a:lstStyle>
            <a:lvl1pPr algn="l">
              <a:defRPr sz="5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750" y="4064074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A6022-8854-3140-3284-F5D81C36A022}"/>
              </a:ext>
            </a:extLst>
          </p:cNvPr>
          <p:cNvSpPr/>
          <p:nvPr userDrawn="1"/>
        </p:nvSpPr>
        <p:spPr>
          <a:xfrm>
            <a:off x="0" y="6062597"/>
            <a:ext cx="12192000" cy="7954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BDCEE-8D46-A540-D7C3-C5F03AA052C0}"/>
              </a:ext>
            </a:extLst>
          </p:cNvPr>
          <p:cNvSpPr txBox="1"/>
          <p:nvPr userDrawn="1"/>
        </p:nvSpPr>
        <p:spPr>
          <a:xfrm>
            <a:off x="469750" y="6243385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CAMPModeling.org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68E58F-DAFD-6CAE-10C5-8DC47DE4A56F}"/>
              </a:ext>
            </a:extLst>
          </p:cNvPr>
          <p:cNvSpPr txBox="1"/>
          <p:nvPr userDrawn="1"/>
        </p:nvSpPr>
        <p:spPr>
          <a:xfrm>
            <a:off x="2803168" y="6243385"/>
            <a:ext cx="243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27E78F-3B3C-F349-B13E-9F1D0FDA1BA9}"/>
              </a:ext>
            </a:extLst>
          </p:cNvPr>
          <p:cNvSpPr txBox="1"/>
          <p:nvPr userDrawn="1"/>
        </p:nvSpPr>
        <p:spPr>
          <a:xfrm>
            <a:off x="3195349" y="6243385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CAMPresearch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4C52A17-09EF-ADB9-CB2A-1347403341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9750" y="628447"/>
            <a:ext cx="1641751" cy="164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5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1"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53000">
              <a:schemeClr val="accent2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5D874CA-0FE5-8815-004D-12564B99B1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3000">
                <a:schemeClr val="accent2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2700000" scaled="0"/>
          </a:gradFill>
        </p:spPr>
        <p:txBody>
          <a:bodyPr anchor="ctr" anchorCtr="0"/>
          <a:lstStyle>
            <a:lvl1pPr algn="r">
              <a:defRPr/>
            </a:lvl1pPr>
          </a:lstStyle>
          <a:p>
            <a:r>
              <a:rPr lang="en-US"/>
              <a:t>Drag image onto slide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71883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EB904817-908A-82C9-4505-73F2AC267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B4E282-5F4E-DF01-446B-D9158C1D8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411" y="6356350"/>
            <a:ext cx="4258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B7DB17-6DD9-F741-A9A6-F2C412148C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5DDF34A1-1817-63C3-47DA-49B23AFBD0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149" y="1796596"/>
            <a:ext cx="11315177" cy="3980089"/>
          </a:xfrm>
        </p:spPr>
        <p:txBody>
          <a:bodyPr lIns="182880" tIns="274320"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2240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9427-7928-4E9A-97B9-FA329E76D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939D03-2591-9A6A-D390-C22A022F1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1B2918-E517-943A-A020-5ED5075FBBF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8411" y="1991637"/>
            <a:ext cx="5581389" cy="576199"/>
          </a:xfrm>
          <a:solidFill>
            <a:schemeClr val="accent4"/>
          </a:solidFill>
        </p:spPr>
        <p:txBody>
          <a:bodyPr lIns="274320" rIns="274320"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b="1">
                <a:solidFill>
                  <a:schemeClr val="bg1"/>
                </a:solidFill>
              </a:defRPr>
            </a:lvl2pPr>
            <a:lvl3pPr marL="914400" indent="0">
              <a:buNone/>
              <a:defRPr b="1">
                <a:solidFill>
                  <a:schemeClr val="bg1"/>
                </a:solidFill>
              </a:defRPr>
            </a:lvl3pPr>
            <a:lvl4pPr marL="1371600" indent="0">
              <a:buNone/>
              <a:defRPr b="1">
                <a:solidFill>
                  <a:schemeClr val="bg1"/>
                </a:solidFill>
              </a:defRPr>
            </a:lvl4pPr>
            <a:lvl5pPr marL="18288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78971BB-FBC4-CCA5-6932-E301848154E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72199" y="1991637"/>
            <a:ext cx="5581389" cy="576199"/>
          </a:xfrm>
          <a:solidFill>
            <a:schemeClr val="accent3"/>
          </a:solidFill>
        </p:spPr>
        <p:txBody>
          <a:bodyPr lIns="274320" rIns="274320"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b="1">
                <a:solidFill>
                  <a:schemeClr val="bg1"/>
                </a:solidFill>
              </a:defRPr>
            </a:lvl2pPr>
            <a:lvl3pPr marL="914400" indent="0">
              <a:buNone/>
              <a:defRPr b="1">
                <a:solidFill>
                  <a:schemeClr val="bg1"/>
                </a:solidFill>
              </a:defRPr>
            </a:lvl3pPr>
            <a:lvl4pPr marL="1371600" indent="0">
              <a:buNone/>
              <a:defRPr b="1">
                <a:solidFill>
                  <a:schemeClr val="bg1"/>
                </a:solidFill>
              </a:defRPr>
            </a:lvl4pPr>
            <a:lvl5pPr marL="1828800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9C0FA9-DEFD-1CD0-F834-977D9F6E21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8150" y="2568575"/>
            <a:ext cx="5581650" cy="3266168"/>
          </a:xfrm>
          <a:ln>
            <a:solidFill>
              <a:schemeClr val="bg1">
                <a:lumMod val="75000"/>
              </a:schemeClr>
            </a:solidFill>
          </a:ln>
        </p:spPr>
        <p:txBody>
          <a:bodyPr lIns="182880" tIns="274320"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CD92F8D-8E24-095A-58CE-AB5DD8E51D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2199" y="2568575"/>
            <a:ext cx="5581650" cy="3266168"/>
          </a:xfrm>
          <a:ln>
            <a:solidFill>
              <a:schemeClr val="bg1">
                <a:lumMod val="75000"/>
              </a:schemeClr>
            </a:solidFill>
          </a:ln>
        </p:spPr>
        <p:txBody>
          <a:bodyPr lIns="182880" tIns="274320" r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242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Points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5F2F-A7A4-FC18-120A-4D18A771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1AAE81-DD4A-7376-63AC-5309158CB6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61A6E4-5343-122B-9D9B-B904B20C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6868A-16E5-94DD-EF49-6C12F7093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82E3FC4-717D-191C-9299-17D9A2F5BD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65338" y="1825625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. </a:t>
            </a:r>
            <a:r>
              <a:rPr lang="en-US" err="1"/>
              <a:t>Ermod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8F93BA-3B6D-B561-2383-626599F3268C}"/>
              </a:ext>
            </a:extLst>
          </p:cNvPr>
          <p:cNvSpPr/>
          <p:nvPr userDrawn="1"/>
        </p:nvSpPr>
        <p:spPr>
          <a:xfrm>
            <a:off x="438411" y="1946209"/>
            <a:ext cx="764088" cy="7640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F7B60FC-7BCD-FA1F-C91F-907A3CE93EB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365338" y="3228540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. </a:t>
            </a:r>
            <a:r>
              <a:rPr lang="en-US" err="1"/>
              <a:t>Ermod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ut.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331221-5038-4D51-B359-27CD4372FB28}"/>
              </a:ext>
            </a:extLst>
          </p:cNvPr>
          <p:cNvSpPr/>
          <p:nvPr userDrawn="1"/>
        </p:nvSpPr>
        <p:spPr>
          <a:xfrm>
            <a:off x="438411" y="3349124"/>
            <a:ext cx="764088" cy="7640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7FA617E-1451-0E3D-DF47-07E4D9EE09F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365338" y="4618929"/>
            <a:ext cx="3935868" cy="10052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consetetur</a:t>
            </a:r>
            <a:r>
              <a:rPr lang="en-US"/>
              <a:t> </a:t>
            </a:r>
            <a:r>
              <a:rPr lang="en-US" err="1"/>
              <a:t>sadipscing</a:t>
            </a:r>
            <a:r>
              <a:rPr lang="en-US"/>
              <a:t> </a:t>
            </a:r>
            <a:r>
              <a:rPr lang="en-US" err="1"/>
              <a:t>elitr</a:t>
            </a:r>
            <a:r>
              <a:rPr lang="en-US"/>
              <a:t>, sed diam </a:t>
            </a:r>
            <a:r>
              <a:rPr lang="en-US" err="1"/>
              <a:t>nonumy</a:t>
            </a:r>
            <a:r>
              <a:rPr lang="en-US"/>
              <a:t>. </a:t>
            </a:r>
            <a:r>
              <a:rPr lang="en-US" err="1"/>
              <a:t>Ermod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invidunt</a:t>
            </a:r>
            <a:r>
              <a:rPr lang="en-US"/>
              <a:t> </a:t>
            </a:r>
            <a:r>
              <a:rPr lang="en-US" err="1"/>
              <a:t>ut.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A1E00D-0A18-D797-8410-B17C86AA8391}"/>
              </a:ext>
            </a:extLst>
          </p:cNvPr>
          <p:cNvSpPr/>
          <p:nvPr userDrawn="1"/>
        </p:nvSpPr>
        <p:spPr>
          <a:xfrm>
            <a:off x="438411" y="4739513"/>
            <a:ext cx="764088" cy="76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17A5BB01-8359-D778-ADB6-C5A2BE620FD3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096000" y="1825625"/>
            <a:ext cx="3985549" cy="4011613"/>
          </a:xfrm>
        </p:spPr>
        <p:txBody>
          <a:bodyPr/>
          <a:lstStyle/>
          <a:p>
            <a:r>
              <a:rPr lang="en-US"/>
              <a:t>Click to add chart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68677B2-23EE-FFA5-CB04-7DE3D3134AEF}"/>
              </a:ext>
            </a:extLst>
          </p:cNvPr>
          <p:cNvGrpSpPr/>
          <p:nvPr userDrawn="1"/>
        </p:nvGrpSpPr>
        <p:grpSpPr>
          <a:xfrm>
            <a:off x="438150" y="2993721"/>
            <a:ext cx="4863055" cy="1427967"/>
            <a:chOff x="438150" y="2993721"/>
            <a:chExt cx="5549291" cy="14279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8F25EEE-FD6E-6D9D-78CD-0C64F6461B94}"/>
                </a:ext>
              </a:extLst>
            </p:cNvPr>
            <p:cNvCxnSpPr/>
            <p:nvPr userDrawn="1"/>
          </p:nvCxnSpPr>
          <p:spPr>
            <a:xfrm>
              <a:off x="438150" y="2993721"/>
              <a:ext cx="5549291" cy="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861A7C2-F82C-DAAB-9999-AC278C6F251B}"/>
                </a:ext>
              </a:extLst>
            </p:cNvPr>
            <p:cNvCxnSpPr/>
            <p:nvPr userDrawn="1"/>
          </p:nvCxnSpPr>
          <p:spPr>
            <a:xfrm>
              <a:off x="438150" y="4421688"/>
              <a:ext cx="5549291" cy="0"/>
            </a:xfrm>
            <a:prstGeom prst="line">
              <a:avLst/>
            </a:prstGeom>
            <a:ln w="1270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834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06C53-9A88-2361-CA91-0CA97969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0E5D9-9745-2B32-93FD-BDBA0CB41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147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06C53-9A88-2361-CA91-0CA97969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7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_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Shape&#10;&#10;Description automatically generated">
            <a:extLst>
              <a:ext uri="{FF2B5EF4-FFF2-40B4-BE49-F238E27FC236}">
                <a16:creationId xmlns:a16="http://schemas.microsoft.com/office/drawing/2014/main" id="{5D62F99A-C38C-CBD4-EB90-5386A2F799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0C4A09-9E94-86FC-E15F-B25C06F86B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9750" y="2531843"/>
            <a:ext cx="5408536" cy="835178"/>
          </a:xfrm>
        </p:spPr>
        <p:txBody>
          <a:bodyPr anchor="t" anchorCtr="0">
            <a:normAutofit/>
          </a:bodyPr>
          <a:lstStyle>
            <a:lvl1pPr algn="l">
              <a:defRPr sz="5000" b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AD926-8904-CC3B-1B33-611F5DEEEB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9750" y="3490980"/>
            <a:ext cx="5408536" cy="1655762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Contact Goes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CA6022-8854-3140-3284-F5D81C36A022}"/>
              </a:ext>
            </a:extLst>
          </p:cNvPr>
          <p:cNvSpPr/>
          <p:nvPr userDrawn="1"/>
        </p:nvSpPr>
        <p:spPr>
          <a:xfrm>
            <a:off x="0" y="6684385"/>
            <a:ext cx="12192000" cy="1736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44C52A17-09EF-ADB9-CB2A-1347403341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9750" y="628447"/>
            <a:ext cx="1641751" cy="164175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480E6E4-0D21-2D72-7EE4-EA3459976A3F}"/>
              </a:ext>
            </a:extLst>
          </p:cNvPr>
          <p:cNvGrpSpPr/>
          <p:nvPr userDrawn="1"/>
        </p:nvGrpSpPr>
        <p:grpSpPr>
          <a:xfrm>
            <a:off x="7220653" y="2068231"/>
            <a:ext cx="4438178" cy="2845498"/>
            <a:chOff x="7436764" y="2407895"/>
            <a:chExt cx="3667915" cy="23516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BBDCEE-8D46-A540-D7C3-C5F03AA052C0}"/>
                </a:ext>
              </a:extLst>
            </p:cNvPr>
            <p:cNvSpPr txBox="1"/>
            <p:nvPr userDrawn="1"/>
          </p:nvSpPr>
          <p:spPr>
            <a:xfrm>
              <a:off x="8200461" y="2470196"/>
              <a:ext cx="2904218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CAMPModeling.org</a:t>
              </a:r>
              <a:endParaRPr lang="en-US"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27E78F-3B3C-F349-B13E-9F1D0FDA1BA9}"/>
                </a:ext>
              </a:extLst>
            </p:cNvPr>
            <p:cNvSpPr txBox="1"/>
            <p:nvPr userDrawn="1"/>
          </p:nvSpPr>
          <p:spPr>
            <a:xfrm>
              <a:off x="8200461" y="3385947"/>
              <a:ext cx="2481607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</a:t>
              </a:r>
              <a:r>
                <a:rPr lang="en-US" sz="300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CAMPresearch</a:t>
              </a:r>
              <a:endParaRPr lang="en-US"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99776E-9FD8-B3C7-A0E8-F966032A2896}"/>
                </a:ext>
              </a:extLst>
            </p:cNvPr>
            <p:cNvSpPr txBox="1"/>
            <p:nvPr userDrawn="1"/>
          </p:nvSpPr>
          <p:spPr>
            <a:xfrm>
              <a:off x="8200461" y="4301697"/>
              <a:ext cx="2680327" cy="4578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</a:t>
              </a:r>
              <a:r>
                <a:rPr lang="en-US" sz="300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CAMPModeling</a:t>
              </a:r>
              <a:endParaRPr lang="en-US"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771887B-C8DF-4E66-8ACE-70CCF85093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97977" y="4385719"/>
              <a:ext cx="446258" cy="353287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5B4342A-3F60-85AA-AA30-BCB37565D2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51685" y="2407895"/>
              <a:ext cx="541537" cy="541537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A4E5461-6FE7-FF60-6FD9-E1E616B9E9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436764" y="3438752"/>
              <a:ext cx="498988" cy="514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5101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004CA9-361B-DEDB-A36D-7149E3B7E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11" y="365125"/>
            <a:ext cx="113151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2A6A0-CA49-A6A8-A721-2F9F937AB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411" y="1825625"/>
            <a:ext cx="11315178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33963-296C-B752-93B5-D25216EA1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8411" y="6356350"/>
            <a:ext cx="4258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B7DB17-6DD9-F741-A9A6-F2C412148C3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40B5B2-01BB-CE05-8215-79006BB58C95}"/>
              </a:ext>
            </a:extLst>
          </p:cNvPr>
          <p:cNvCxnSpPr>
            <a:cxnSpLocks/>
          </p:cNvCxnSpPr>
          <p:nvPr userDrawn="1"/>
        </p:nvCxnSpPr>
        <p:spPr>
          <a:xfrm>
            <a:off x="438411" y="6182617"/>
            <a:ext cx="103339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EC8D677-9D2B-5353-D124-B6FBE7846719}"/>
              </a:ext>
            </a:extLst>
          </p:cNvPr>
          <p:cNvSpPr txBox="1">
            <a:spLocks/>
          </p:cNvSpPr>
          <p:nvPr userDrawn="1"/>
        </p:nvSpPr>
        <p:spPr>
          <a:xfrm>
            <a:off x="1089764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err="1"/>
              <a:t>CAMPmodeling.org</a:t>
            </a:r>
            <a:endParaRPr lang="en-US" sz="140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C826688-4DA7-178C-507D-6E2E13D947FA}"/>
              </a:ext>
            </a:extLst>
          </p:cNvPr>
          <p:cNvSpPr txBox="1">
            <a:spLocks/>
          </p:cNvSpPr>
          <p:nvPr userDrawn="1"/>
        </p:nvSpPr>
        <p:spPr>
          <a:xfrm>
            <a:off x="3105804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#</a:t>
            </a:r>
            <a:r>
              <a:rPr lang="en-US" sz="1400" err="1"/>
              <a:t>CAMPresearch</a:t>
            </a:r>
            <a:endParaRPr lang="en-US" sz="1400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A0AC9A2F-DFA9-35A3-4E7C-074866AE86B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937410" y="5931275"/>
            <a:ext cx="926725" cy="926725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62BF61B-C72B-F958-E135-99AFB0147B7D}"/>
              </a:ext>
            </a:extLst>
          </p:cNvPr>
          <p:cNvSpPr txBox="1">
            <a:spLocks/>
          </p:cNvSpPr>
          <p:nvPr userDrawn="1"/>
        </p:nvSpPr>
        <p:spPr>
          <a:xfrm>
            <a:off x="5216888" y="6338093"/>
            <a:ext cx="178821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@</a:t>
            </a:r>
            <a:r>
              <a:rPr lang="en-US" sz="1400" err="1"/>
              <a:t>CAMPModeling</a:t>
            </a:r>
            <a:endParaRPr lang="en-US" sz="14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564B77-8260-58FB-DF45-8DA81891403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82444" y="6453194"/>
            <a:ext cx="251901" cy="19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2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2" r:id="rId5"/>
    <p:sldLayoutId id="2147483654" r:id="rId6"/>
    <p:sldLayoutId id="2147483662" r:id="rId7"/>
    <p:sldLayoutId id="2147483655" r:id="rId8"/>
    <p:sldLayoutId id="2147483663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D85A1F-1703-1375-AC5E-F0D14E159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750" y="3079009"/>
            <a:ext cx="11144734" cy="1655762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/>
                <a:cs typeface="Arial"/>
              </a:rPr>
              <a:t>S1 Fig – Supplemental Figure for Katz et al. Impact of COVID-19 School Learning Model on Mental Health, Suicidal Thoughts and Behaviors, Substance Use, and Violence Related Behaviors and Experiences Among U.S. High School Students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4C0B86B-D198-FE29-DE4E-E75DCAD30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750" y="4967611"/>
            <a:ext cx="9144000" cy="115147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September 3, 2025</a:t>
            </a:r>
          </a:p>
        </p:txBody>
      </p:sp>
    </p:spTree>
    <p:extLst>
      <p:ext uri="{BB962C8B-B14F-4D97-AF65-F5344CB8AC3E}">
        <p14:creationId xmlns:p14="http://schemas.microsoft.com/office/powerpoint/2010/main" val="392697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0E123E-E3BE-46E7-9EB1-5686212C4A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425450" cy="365125"/>
          </a:xfrm>
        </p:spPr>
        <p:txBody>
          <a:bodyPr/>
          <a:lstStyle/>
          <a:p>
            <a:fld id="{62B7DB17-6DD9-F741-A9A6-F2C412148C3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80396D-F8D1-4A05-9910-01BEEFA1A26D}"/>
              </a:ext>
            </a:extLst>
          </p:cNvPr>
          <p:cNvSpPr txBox="1"/>
          <p:nvPr/>
        </p:nvSpPr>
        <p:spPr>
          <a:xfrm>
            <a:off x="0" y="1125755"/>
            <a:ext cx="12192000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/>
              <a:t>Supplemental Figure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Test of parallel trend assumption - Trends in mental health, suicidal thoughts and behaviors, substance use, and violence related behaviors and experiences by school learning model in the 2020-2021 school year among Youth Risk Behavior Survey respondents in local jurisdictions with data from all survey years from 2013-2021</a:t>
            </a:r>
          </a:p>
        </p:txBody>
      </p:sp>
    </p:spTree>
    <p:extLst>
      <p:ext uri="{BB962C8B-B14F-4D97-AF65-F5344CB8AC3E}">
        <p14:creationId xmlns:p14="http://schemas.microsoft.com/office/powerpoint/2010/main" val="3206884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8543711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A: Experienced persistent feelings of sadness or hopelessness in past 12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32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4524942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B: Seriously considered attempting suicide in past 12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73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1838852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C: Made a suicide plan in past 12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42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2105002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D: Attempted suicide in past 12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8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9351565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E: Injured in a suicide attempt in past 12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89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7173221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F: Used electronic vapor product in past 30 days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7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6082042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G: Drank alcohol in past 30 days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42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472376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H: Used marijuana in past 30 days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0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8587498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I: In a physical fight in past 12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1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/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Arial"/>
                <a:cs typeface="Arial"/>
              </a:rPr>
              <a:t>Panel J: Experienced sexual dating violence in past 12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6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3CF01F-215E-4E59-967B-9215163604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8886010"/>
              </p:ext>
            </p:extLst>
          </p:nvPr>
        </p:nvGraphicFramePr>
        <p:xfrm>
          <a:off x="438149" y="1796596"/>
          <a:ext cx="11315176" cy="3980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32C921F-23A8-4909-B628-DF9DDF90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Panel K: Electronically bullied in past 12 months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1302D8-399B-4DDB-B52A-F41E1D314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B7DB17-6DD9-F741-A9A6-F2C412148C3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78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MP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5777"/>
      </a:accent1>
      <a:accent2>
        <a:srgbClr val="9BB997"/>
      </a:accent2>
      <a:accent3>
        <a:srgbClr val="807DAF"/>
      </a:accent3>
      <a:accent4>
        <a:srgbClr val="0D283E"/>
      </a:accent4>
      <a:accent5>
        <a:srgbClr val="9FB3C7"/>
      </a:accent5>
      <a:accent6>
        <a:srgbClr val="F1F7F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0EB0EAF0C1747AFF9990620106C17" ma:contentTypeVersion="18" ma:contentTypeDescription="Create a new document." ma:contentTypeScope="" ma:versionID="878d59f31944d89ad87d789d4a0ab19c">
  <xsd:schema xmlns:xsd="http://www.w3.org/2001/XMLSchema" xmlns:xs="http://www.w3.org/2001/XMLSchema" xmlns:p="http://schemas.microsoft.com/office/2006/metadata/properties" xmlns:ns3="3030ef8a-755e-4769-b29f-7a2cf58ce401" xmlns:ns4="eda88570-cf3d-498c-a2e7-011f941a55a3" targetNamespace="http://schemas.microsoft.com/office/2006/metadata/properties" ma:root="true" ma:fieldsID="48b88c9533478f3dc05d29476715f2d1" ns3:_="" ns4:_="">
    <xsd:import namespace="3030ef8a-755e-4769-b29f-7a2cf58ce401"/>
    <xsd:import namespace="eda88570-cf3d-498c-a2e7-011f941a55a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0ef8a-755e-4769-b29f-7a2cf58ce40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88570-cf3d-498c-a2e7-011f941a55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da88570-cf3d-498c-a2e7-011f941a55a3" xsi:nil="true"/>
  </documentManagement>
</p:properties>
</file>

<file path=customXml/itemProps1.xml><?xml version="1.0" encoding="utf-8"?>
<ds:datastoreItem xmlns:ds="http://schemas.openxmlformats.org/officeDocument/2006/customXml" ds:itemID="{FB02E275-F3C0-4F58-B5C0-7B24C92CA3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30ef8a-755e-4769-b29f-7a2cf58ce401"/>
    <ds:schemaRef ds:uri="eda88570-cf3d-498c-a2e7-011f941a55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D2930F-067E-4313-8D8D-A86A95F36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F6ED56-E7C6-43FA-BF54-6CA322DD7D57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eda88570-cf3d-498c-a2e7-011f941a55a3"/>
    <ds:schemaRef ds:uri="3030ef8a-755e-4769-b29f-7a2cf58ce40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728</Words>
  <Application>Microsoft Office PowerPoint</Application>
  <PresentationFormat>Widescreen</PresentationFormat>
  <Paragraphs>84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Office Theme</vt:lpstr>
      <vt:lpstr>S1 Fig – Supplemental Figure for Katz et al. Impact of COVID-19 School Learning Model on Mental Health, Suicidal Thoughts and Behaviors, Substance Use, and Violence Related Behaviors and Experiences Among U.S. High School Students</vt:lpstr>
      <vt:lpstr>PowerPoint Presentation</vt:lpstr>
      <vt:lpstr>Panel A: Experienced persistent feelings of sadness or hopelessness in past 12 months</vt:lpstr>
      <vt:lpstr>Panel B: Seriously considered attempting suicide in past 12 months</vt:lpstr>
      <vt:lpstr>Panel C: Made a suicide plan in past 12 months</vt:lpstr>
      <vt:lpstr>Panel D: Attempted suicide in past 12 months</vt:lpstr>
      <vt:lpstr>Panel E: Injured in a suicide attempt in past 12 months</vt:lpstr>
      <vt:lpstr>Panel F: Used electronic vapor product in past 30 days</vt:lpstr>
      <vt:lpstr>Panel G: Drank alcohol in past 30 days</vt:lpstr>
      <vt:lpstr>Panel H: Used marijuana in past 30 days</vt:lpstr>
      <vt:lpstr>Panel I: In a physical fight in past 12 months</vt:lpstr>
      <vt:lpstr>Panel J: Experienced sexual dating violence in past 12 months</vt:lpstr>
      <vt:lpstr>Panel K: Electronically bullied in past 12 months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Nickolena Sidler</dc:creator>
  <cp:lastModifiedBy>Katz, David</cp:lastModifiedBy>
  <cp:revision>2</cp:revision>
  <dcterms:created xsi:type="dcterms:W3CDTF">2022-09-23T19:07:37Z</dcterms:created>
  <dcterms:modified xsi:type="dcterms:W3CDTF">2025-09-03T20:23:36Z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0x010100BA50EB0EAF0C1747AFF9990620106C17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2024-02-20T20:34:59Z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815ccd35-8f3e-4831-8a94-0c72251b62c6</vt:lpwstr>
  </property>
  <property fmtid="{D5CDD505-2E9C-101B-9397-08002B2CF9AE}" pid="9" name="MSIP_Label_7b94a7b8-f06c-4dfe-bdcc-9b548fd58c31_ContentBits">
    <vt:lpwstr>0</vt:lpwstr>
  </property>
</Properties>
</file>