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70" r:id="rId2"/>
    <p:sldId id="267" r:id="rId3"/>
    <p:sldId id="266" r:id="rId4"/>
    <p:sldId id="271" r:id="rId5"/>
    <p:sldId id="272" r:id="rId6"/>
    <p:sldId id="273" r:id="rId7"/>
    <p:sldId id="269" r:id="rId8"/>
  </p:sldIdLst>
  <p:sldSz cx="12192000" cy="8999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5" autoAdjust="0"/>
    <p:restoredTop sz="90960" autoAdjust="0"/>
  </p:normalViewPr>
  <p:slideViewPr>
    <p:cSldViewPr snapToGrid="0">
      <p:cViewPr>
        <p:scale>
          <a:sx n="40" d="100"/>
          <a:sy n="40" d="100"/>
        </p:scale>
        <p:origin x="1608" y="246"/>
      </p:cViewPr>
      <p:guideLst>
        <p:guide orient="horz" pos="283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B4CCC-4F76-495F-A5BB-918CA9877395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38263" y="1143000"/>
            <a:ext cx="41814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91D87-7676-4717-BC6D-7807E1931F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8161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587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71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0018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012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6786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2160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38263" y="1143000"/>
            <a:ext cx="418147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200000"/>
              </a:lnSpc>
            </a:pP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91D87-7676-4717-BC6D-7807E1931FA2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296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72842"/>
            <a:ext cx="10363200" cy="3133172"/>
          </a:xfrm>
        </p:spPr>
        <p:txBody>
          <a:bodyPr anchor="b"/>
          <a:lstStyle>
            <a:lvl1pPr algn="ctr">
              <a:defRPr sz="787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26842"/>
            <a:ext cx="9144000" cy="2172804"/>
          </a:xfrm>
        </p:spPr>
        <p:txBody>
          <a:bodyPr/>
          <a:lstStyle>
            <a:lvl1pPr marL="0" indent="0" algn="ctr">
              <a:buNone/>
              <a:defRPr sz="3150"/>
            </a:lvl1pPr>
            <a:lvl2pPr marL="599984" indent="0" algn="ctr">
              <a:buNone/>
              <a:defRPr sz="2625"/>
            </a:lvl2pPr>
            <a:lvl3pPr marL="1199967" indent="0" algn="ctr">
              <a:buNone/>
              <a:defRPr sz="2362"/>
            </a:lvl3pPr>
            <a:lvl4pPr marL="1799951" indent="0" algn="ctr">
              <a:buNone/>
              <a:defRPr sz="2100"/>
            </a:lvl4pPr>
            <a:lvl5pPr marL="2399934" indent="0" algn="ctr">
              <a:buNone/>
              <a:defRPr sz="2100"/>
            </a:lvl5pPr>
            <a:lvl6pPr marL="2999918" indent="0" algn="ctr">
              <a:buNone/>
              <a:defRPr sz="2100"/>
            </a:lvl6pPr>
            <a:lvl7pPr marL="3599901" indent="0" algn="ctr">
              <a:buNone/>
              <a:defRPr sz="2100"/>
            </a:lvl7pPr>
            <a:lvl8pPr marL="4199885" indent="0" algn="ctr">
              <a:buNone/>
              <a:defRPr sz="2100"/>
            </a:lvl8pPr>
            <a:lvl9pPr marL="4799868" indent="0" algn="ctr">
              <a:buNone/>
              <a:defRPr sz="21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302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72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2243638"/>
            <a:ext cx="10515600" cy="3743557"/>
          </a:xfrm>
        </p:spPr>
        <p:txBody>
          <a:bodyPr anchor="b"/>
          <a:lstStyle>
            <a:lvl1pPr>
              <a:defRPr sz="787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6022610"/>
            <a:ext cx="10515600" cy="1968648"/>
          </a:xfrm>
        </p:spPr>
        <p:txBody>
          <a:bodyPr/>
          <a:lstStyle>
            <a:lvl1pPr marL="0" indent="0">
              <a:buNone/>
              <a:defRPr sz="3150">
                <a:solidFill>
                  <a:schemeClr val="tx1"/>
                </a:solidFill>
              </a:defRPr>
            </a:lvl1pPr>
            <a:lvl2pPr marL="599984" indent="0">
              <a:buNone/>
              <a:defRPr sz="2625">
                <a:solidFill>
                  <a:schemeClr val="tx1">
                    <a:tint val="75000"/>
                  </a:schemeClr>
                </a:solidFill>
              </a:defRPr>
            </a:lvl2pPr>
            <a:lvl3pPr marL="1199967" indent="0">
              <a:buNone/>
              <a:defRPr sz="2362">
                <a:solidFill>
                  <a:schemeClr val="tx1">
                    <a:tint val="75000"/>
                  </a:schemeClr>
                </a:solidFill>
              </a:defRPr>
            </a:lvl3pPr>
            <a:lvl4pPr marL="179995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39993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29999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359990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19988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47998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264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95710"/>
            <a:ext cx="5181600" cy="571012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95710"/>
            <a:ext cx="5181600" cy="571012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93414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79144"/>
            <a:ext cx="10515600" cy="173949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2206137"/>
            <a:ext cx="5157787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3287331"/>
            <a:ext cx="5157787" cy="483516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2206137"/>
            <a:ext cx="5183188" cy="1081194"/>
          </a:xfrm>
        </p:spPr>
        <p:txBody>
          <a:bodyPr anchor="b"/>
          <a:lstStyle>
            <a:lvl1pPr marL="0" indent="0">
              <a:buNone/>
              <a:defRPr sz="3150" b="1"/>
            </a:lvl1pPr>
            <a:lvl2pPr marL="599984" indent="0">
              <a:buNone/>
              <a:defRPr sz="2625" b="1"/>
            </a:lvl2pPr>
            <a:lvl3pPr marL="1199967" indent="0">
              <a:buNone/>
              <a:defRPr sz="2362" b="1"/>
            </a:lvl3pPr>
            <a:lvl4pPr marL="1799951" indent="0">
              <a:buNone/>
              <a:defRPr sz="2100" b="1"/>
            </a:lvl4pPr>
            <a:lvl5pPr marL="2399934" indent="0">
              <a:buNone/>
              <a:defRPr sz="2100" b="1"/>
            </a:lvl5pPr>
            <a:lvl6pPr marL="2999918" indent="0">
              <a:buNone/>
              <a:defRPr sz="2100" b="1"/>
            </a:lvl6pPr>
            <a:lvl7pPr marL="3599901" indent="0">
              <a:buNone/>
              <a:defRPr sz="2100" b="1"/>
            </a:lvl7pPr>
            <a:lvl8pPr marL="4199885" indent="0">
              <a:buNone/>
              <a:defRPr sz="2100" b="1"/>
            </a:lvl8pPr>
            <a:lvl9pPr marL="4799868" indent="0">
              <a:buNone/>
              <a:defRPr sz="21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287331"/>
            <a:ext cx="5183188" cy="483516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484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9125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5523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9969"/>
            <a:ext cx="3932237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95769"/>
            <a:ext cx="6172200" cy="6395505"/>
          </a:xfrm>
        </p:spPr>
        <p:txBody>
          <a:bodyPr/>
          <a:lstStyle>
            <a:lvl1pPr>
              <a:defRPr sz="4199"/>
            </a:lvl1pPr>
            <a:lvl2pPr>
              <a:defRPr sz="3674"/>
            </a:lvl2pPr>
            <a:lvl3pPr>
              <a:defRPr sz="3150"/>
            </a:lvl3pPr>
            <a:lvl4pPr>
              <a:defRPr sz="2625"/>
            </a:lvl4pPr>
            <a:lvl5pPr>
              <a:defRPr sz="2625"/>
            </a:lvl5pPr>
            <a:lvl6pPr>
              <a:defRPr sz="2625"/>
            </a:lvl6pPr>
            <a:lvl7pPr>
              <a:defRPr sz="2625"/>
            </a:lvl7pPr>
            <a:lvl8pPr>
              <a:defRPr sz="2625"/>
            </a:lvl8pPr>
            <a:lvl9pPr>
              <a:defRPr sz="262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99862"/>
            <a:ext cx="3932237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007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9969"/>
            <a:ext cx="3932237" cy="2099892"/>
          </a:xfrm>
        </p:spPr>
        <p:txBody>
          <a:bodyPr anchor="b"/>
          <a:lstStyle>
            <a:lvl1pPr>
              <a:defRPr sz="41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295769"/>
            <a:ext cx="6172200" cy="6395505"/>
          </a:xfrm>
        </p:spPr>
        <p:txBody>
          <a:bodyPr anchor="t"/>
          <a:lstStyle>
            <a:lvl1pPr marL="0" indent="0">
              <a:buNone/>
              <a:defRPr sz="4199"/>
            </a:lvl1pPr>
            <a:lvl2pPr marL="599984" indent="0">
              <a:buNone/>
              <a:defRPr sz="3674"/>
            </a:lvl2pPr>
            <a:lvl3pPr marL="1199967" indent="0">
              <a:buNone/>
              <a:defRPr sz="3150"/>
            </a:lvl3pPr>
            <a:lvl4pPr marL="1799951" indent="0">
              <a:buNone/>
              <a:defRPr sz="2625"/>
            </a:lvl4pPr>
            <a:lvl5pPr marL="2399934" indent="0">
              <a:buNone/>
              <a:defRPr sz="2625"/>
            </a:lvl5pPr>
            <a:lvl6pPr marL="2999918" indent="0">
              <a:buNone/>
              <a:defRPr sz="2625"/>
            </a:lvl6pPr>
            <a:lvl7pPr marL="3599901" indent="0">
              <a:buNone/>
              <a:defRPr sz="2625"/>
            </a:lvl7pPr>
            <a:lvl8pPr marL="4199885" indent="0">
              <a:buNone/>
              <a:defRPr sz="2625"/>
            </a:lvl8pPr>
            <a:lvl9pPr marL="4799868" indent="0">
              <a:buNone/>
              <a:defRPr sz="262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699862"/>
            <a:ext cx="3932237" cy="5001827"/>
          </a:xfrm>
        </p:spPr>
        <p:txBody>
          <a:bodyPr/>
          <a:lstStyle>
            <a:lvl1pPr marL="0" indent="0">
              <a:buNone/>
              <a:defRPr sz="2100"/>
            </a:lvl1pPr>
            <a:lvl2pPr marL="599984" indent="0">
              <a:buNone/>
              <a:defRPr sz="1837"/>
            </a:lvl2pPr>
            <a:lvl3pPr marL="1199967" indent="0">
              <a:buNone/>
              <a:defRPr sz="1575"/>
            </a:lvl3pPr>
            <a:lvl4pPr marL="1799951" indent="0">
              <a:buNone/>
              <a:defRPr sz="1312"/>
            </a:lvl4pPr>
            <a:lvl5pPr marL="2399934" indent="0">
              <a:buNone/>
              <a:defRPr sz="1312"/>
            </a:lvl5pPr>
            <a:lvl6pPr marL="2999918" indent="0">
              <a:buNone/>
              <a:defRPr sz="1312"/>
            </a:lvl6pPr>
            <a:lvl7pPr marL="3599901" indent="0">
              <a:buNone/>
              <a:defRPr sz="1312"/>
            </a:lvl7pPr>
            <a:lvl8pPr marL="4199885" indent="0">
              <a:buNone/>
              <a:defRPr sz="1312"/>
            </a:lvl8pPr>
            <a:lvl9pPr marL="4799868" indent="0">
              <a:buNone/>
              <a:defRPr sz="131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6564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737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79142"/>
            <a:ext cx="2628900" cy="762669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79142"/>
            <a:ext cx="7734300" cy="762669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054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79144"/>
            <a:ext cx="10515600" cy="1739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395710"/>
            <a:ext cx="10515600" cy="5710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8341240"/>
            <a:ext cx="27432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3F8E0-84FD-41BB-9233-1E1D8515E5A2}" type="datetimeFigureOut">
              <a:rPr lang="it-IT" smtClean="0"/>
              <a:t>26/04/2022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8341240"/>
            <a:ext cx="41148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8341240"/>
            <a:ext cx="27432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E886D-1C5A-489C-ABFB-4B546B139D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872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199967" rtl="0" eaLnBrk="1" latinLnBrk="0" hangingPunct="1">
        <a:lnSpc>
          <a:spcPct val="90000"/>
        </a:lnSpc>
        <a:spcBef>
          <a:spcPct val="0"/>
        </a:spcBef>
        <a:buNone/>
        <a:defRPr sz="577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9992" indent="-299992" algn="l" defTabSz="1199967" rtl="0" eaLnBrk="1" latinLnBrk="0" hangingPunct="1">
        <a:lnSpc>
          <a:spcPct val="90000"/>
        </a:lnSpc>
        <a:spcBef>
          <a:spcPts val="1312"/>
        </a:spcBef>
        <a:buFont typeface="Arial" panose="020B0604020202020204" pitchFamily="34" charset="0"/>
        <a:buChar char="•"/>
        <a:defRPr sz="3674" kern="1200">
          <a:solidFill>
            <a:schemeClr val="tx1"/>
          </a:solidFill>
          <a:latin typeface="+mn-lt"/>
          <a:ea typeface="+mn-ea"/>
          <a:cs typeface="+mn-cs"/>
        </a:defRPr>
      </a:lvl1pPr>
      <a:lvl2pPr marL="899975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2pPr>
      <a:lvl3pPr marL="1499959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3pPr>
      <a:lvl4pPr marL="2099942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699926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329991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899893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499877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5099860" indent="-299992" algn="l" defTabSz="1199967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1pPr>
      <a:lvl2pPr marL="59998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99967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79995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4pPr>
      <a:lvl5pPr marL="2399934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5pPr>
      <a:lvl6pPr marL="299991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99901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199885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799868" algn="l" defTabSz="1199967" rtl="0" eaLnBrk="1" latinLnBrk="0" hangingPunct="1"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2B12677D-D9B7-43B6-AA33-98F76DF3A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155820"/>
            <a:ext cx="10905066" cy="691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B9402B-9098-4FCB-90B9-A917D346A3E6}"/>
              </a:ext>
            </a:extLst>
          </p:cNvPr>
          <p:cNvSpPr txBox="1"/>
          <p:nvPr/>
        </p:nvSpPr>
        <p:spPr>
          <a:xfrm>
            <a:off x="643466" y="7551061"/>
            <a:ext cx="10905065" cy="11159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200000"/>
              </a:lnSpc>
            </a:pP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1S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URB597 scaffold and definition of the three main regions. Region A: aliphatic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-linked group (left side); region B: proximal phenyl ring (central); region C: distal phenyl rings (right side).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941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CE3A574C-736D-4551-AD6E-A9A63D2D1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237" y="375626"/>
            <a:ext cx="6980525" cy="4590686"/>
          </a:xfrm>
          <a:prstGeom prst="rect">
            <a:avLst/>
          </a:prstGeom>
        </p:spPr>
      </p:pic>
      <p:sp>
        <p:nvSpPr>
          <p:cNvPr id="128" name="CasellaDiTesto 127">
            <a:extLst>
              <a:ext uri="{FF2B5EF4-FFF2-40B4-BE49-F238E27FC236}">
                <a16:creationId xmlns:a16="http://schemas.microsoft.com/office/drawing/2014/main" id="{1A2E90A3-077E-4389-97F7-1E858B62C01C}"/>
              </a:ext>
            </a:extLst>
          </p:cNvPr>
          <p:cNvSpPr txBox="1"/>
          <p:nvPr/>
        </p:nvSpPr>
        <p:spPr>
          <a:xfrm>
            <a:off x="590550" y="5480662"/>
            <a:ext cx="107061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2S. Experimental design. 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Two groups of rats (Group A and B) were treated with NTG or its vehicle and 3 hours later were given one of the FAAH inhibitors (ARN14280 or ARN14633) or vehicle. Rats in Group A underwent the orofacial formalin test one hour later (i.e., 4 hours after NTG/vehicle administration) for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behavioral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analysis. At the end of the test, the animals were sacrificed to collect medulla, cervical spinal cord and trigeminal ganglion for mRNA expression measurements. This group included a set of animals that received URB597 as FAAH inhibitor before undergoing orofacial formalin test for internal control purposes. In a second experimental group (B), animals were treated with NTG or its vehicle and were given 3 hours later either one of the FAAH inhibitors (ARN14280, ARN14633) or vehicle. One hour later, the animals were sacrificed to collect medulla, cervical spinal cord, and trigeminal ganglion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 quantification of AEA, PEA, OEA and 2-AG.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25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72B5EF31-E6BE-4691-B9E2-F997475D6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786" y="968517"/>
            <a:ext cx="6974428" cy="3328704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F4C1CE0-E77C-4CE3-92C3-CA31458A4B3B}"/>
              </a:ext>
            </a:extLst>
          </p:cNvPr>
          <p:cNvSpPr txBox="1"/>
          <p:nvPr/>
        </p:nvSpPr>
        <p:spPr>
          <a:xfrm>
            <a:off x="1733550" y="4995386"/>
            <a:ext cx="87249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3S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Time spent in face rubbing (seconds) during Phase I and II of the orofacial formalin test in the groups of rats treated with NTG vehicle (CT), ARN14663 and ARN14280 (n. 9 per group). Data are reported as mean ± SEM.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One-way ANOVA followed by Tukey's multiple comparisons test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119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D8F7CB1-019A-4FAC-AC56-D045415BA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286" y="1159161"/>
            <a:ext cx="6853428" cy="249021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A30B562-D7DF-4DFB-A2D1-018390980528}"/>
              </a:ext>
            </a:extLst>
          </p:cNvPr>
          <p:cNvSpPr txBox="1"/>
          <p:nvPr/>
        </p:nvSpPr>
        <p:spPr>
          <a:xfrm>
            <a:off x="1419225" y="4238191"/>
            <a:ext cx="9353550" cy="2223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4S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C-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mRNA levels (expressed as relative quantification, RQ) in trigeminal ganglion (TG) and cervical spinal cord (CSC) ipsilateral to formalin injection and medulla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toto,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groups of rats treated with NTG vehicle (CT), ARN14663 and ARN14280 (n = 9 per group)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Data are reported as mean ± SEM;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one-way ANOVA followed by Tukey's multiple comparisons test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467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266EA572-DB8A-4461-BF48-09099B510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14" y="905865"/>
            <a:ext cx="7425572" cy="7187807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6465C6D-F044-4419-9740-76789E89896E}"/>
              </a:ext>
            </a:extLst>
          </p:cNvPr>
          <p:cNvSpPr txBox="1"/>
          <p:nvPr/>
        </p:nvSpPr>
        <p:spPr>
          <a:xfrm>
            <a:off x="7429500" y="2514732"/>
            <a:ext cx="4095750" cy="610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5S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CGRP (A), SP (B) and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nNOS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(C) mRNA levels (expressed as relative quantification, RQ) in trigeminal ganglion (TG) and cervical spinal cord (CSC) ipsilateral to formalin injection and medulla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toto,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groups of rats treated with NTG vehicle (CT), ARN14663 and ARN14280 (n = 9 per group).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 are reported as mean ± SEM;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one-way ANOVA followed by Tukey's multiple comparisons test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277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7F292B07-A86B-4AD0-82B9-379F45A39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47" y="911962"/>
            <a:ext cx="7364606" cy="717561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D633A93-6AB4-4013-BC6F-8B144611E5BE}"/>
              </a:ext>
            </a:extLst>
          </p:cNvPr>
          <p:cNvSpPr txBox="1"/>
          <p:nvPr/>
        </p:nvSpPr>
        <p:spPr>
          <a:xfrm>
            <a:off x="7625653" y="2457582"/>
            <a:ext cx="4019550" cy="610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6S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IL-1beta (A), IL-6 (B) and TNF-alpha (C) mRNA levels (expressed as relative quantification, RQ) in trigeminal ganglion (TG) and cervical spinal cord (CSC) ipsilateral to formalin injection and medulla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toto,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 the groups of rats treated with NTG vehicle (CT), ARN14663 and ARN14280 (n = 9 per group). Data are reported as mean ± SEM;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one-way ANOVA followed by Tukey's multiple comparisons test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67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BBAAB1B5-2913-4658-A5DD-7985E230A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224" y="236358"/>
            <a:ext cx="9349552" cy="7343537"/>
          </a:xfrm>
          <a:prstGeom prst="rect">
            <a:avLst/>
          </a:prstGeom>
        </p:spPr>
      </p:pic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E4245502-9F5F-4258-98BA-5F9BBC54140F}"/>
              </a:ext>
            </a:extLst>
          </p:cNvPr>
          <p:cNvSpPr txBox="1"/>
          <p:nvPr/>
        </p:nvSpPr>
        <p:spPr>
          <a:xfrm>
            <a:off x="385008" y="7678894"/>
            <a:ext cx="115252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Figure 7S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AEA (A, E, I), PEA (B, F, J), OEA (C, G, K) and 2-AG (D, H, L) levels (expressed in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pmol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/mg) in cervical spinal cord (CSC), medulla and trigeminal ganglia (TGs) in rats treated with NTG vehicle (CT), ARN14663 and ARN14280 (n. 6 per group). Data are expressed as mean ± SEM;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Tukey's multiple comparisons test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^p&lt;0.05, ^^p&lt;0.01 and ^^^p&lt;0.001 vs CT; #p&lt;0.05 vs ARN14633.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130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8651</TotalTime>
  <Words>657</Words>
  <Application>Microsoft Office PowerPoint</Application>
  <PresentationFormat>Personalizzato</PresentationFormat>
  <Paragraphs>15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chiara demartini</dc:creator>
  <cp:lastModifiedBy>chiara demartini</cp:lastModifiedBy>
  <cp:revision>81</cp:revision>
  <dcterms:created xsi:type="dcterms:W3CDTF">2020-03-30T15:19:11Z</dcterms:created>
  <dcterms:modified xsi:type="dcterms:W3CDTF">2022-04-26T10:37:47Z</dcterms:modified>
</cp:coreProperties>
</file>