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tif" ContentType="image/tif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98" r:id="rId2"/>
    <p:sldId id="283" r:id="rId3"/>
    <p:sldId id="296" r:id="rId4"/>
    <p:sldId id="297" r:id="rId5"/>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0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02" autoAdjust="0"/>
    <p:restoredTop sz="94124" autoAdjust="0"/>
  </p:normalViewPr>
  <p:slideViewPr>
    <p:cSldViewPr snapToGrid="0" showGuides="1">
      <p:cViewPr varScale="1">
        <p:scale>
          <a:sx n="104" d="100"/>
          <a:sy n="104" d="100"/>
        </p:scale>
        <p:origin x="846" y="102"/>
      </p:cViewPr>
      <p:guideLst>
        <p:guide orient="horz" pos="4008"/>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5088" cy="466116"/>
          </a:xfrm>
          <a:prstGeom prst="rect">
            <a:avLst/>
          </a:prstGeom>
        </p:spPr>
        <p:txBody>
          <a:bodyPr vert="horz" lIns="93090" tIns="46546" rIns="93090" bIns="46546" rtlCol="0"/>
          <a:lstStyle>
            <a:lvl1pPr algn="l">
              <a:defRPr sz="1200"/>
            </a:lvl1pPr>
          </a:lstStyle>
          <a:p>
            <a:endParaRPr lang="en-US"/>
          </a:p>
        </p:txBody>
      </p:sp>
      <p:sp>
        <p:nvSpPr>
          <p:cNvPr id="3" name="Date Placeholder 2"/>
          <p:cNvSpPr>
            <a:spLocks noGrp="1"/>
          </p:cNvSpPr>
          <p:nvPr>
            <p:ph type="dt" idx="1"/>
          </p:nvPr>
        </p:nvSpPr>
        <p:spPr>
          <a:xfrm>
            <a:off x="3967341" y="0"/>
            <a:ext cx="3035088" cy="466116"/>
          </a:xfrm>
          <a:prstGeom prst="rect">
            <a:avLst/>
          </a:prstGeom>
        </p:spPr>
        <p:txBody>
          <a:bodyPr vert="horz" lIns="93090" tIns="46546" rIns="93090" bIns="46546" rtlCol="0"/>
          <a:lstStyle>
            <a:lvl1pPr algn="r">
              <a:defRPr sz="1200"/>
            </a:lvl1pPr>
          </a:lstStyle>
          <a:p>
            <a:fld id="{26A558A4-92D9-46CE-9DD7-C725767A8AF6}" type="datetimeFigureOut">
              <a:rPr lang="en-US" smtClean="0"/>
              <a:t>12/15/2025</a:t>
            </a:fld>
            <a:endParaRPr lang="en-US"/>
          </a:p>
        </p:txBody>
      </p:sp>
      <p:sp>
        <p:nvSpPr>
          <p:cNvPr id="4" name="Slide Image Placeholder 3"/>
          <p:cNvSpPr>
            <a:spLocks noGrp="1" noRot="1" noChangeAspect="1"/>
          </p:cNvSpPr>
          <p:nvPr>
            <p:ph type="sldImg" idx="2"/>
          </p:nvPr>
        </p:nvSpPr>
        <p:spPr>
          <a:xfrm>
            <a:off x="714375" y="1160463"/>
            <a:ext cx="5575300" cy="3136900"/>
          </a:xfrm>
          <a:prstGeom prst="rect">
            <a:avLst/>
          </a:prstGeom>
          <a:noFill/>
          <a:ln w="12700">
            <a:solidFill>
              <a:prstClr val="black"/>
            </a:solidFill>
          </a:ln>
        </p:spPr>
        <p:txBody>
          <a:bodyPr vert="horz" lIns="93090" tIns="46546" rIns="93090" bIns="46546" rtlCol="0" anchor="ctr"/>
          <a:lstStyle/>
          <a:p>
            <a:endParaRPr lang="en-US"/>
          </a:p>
        </p:txBody>
      </p:sp>
      <p:sp>
        <p:nvSpPr>
          <p:cNvPr id="5" name="Notes Placeholder 4"/>
          <p:cNvSpPr>
            <a:spLocks noGrp="1"/>
          </p:cNvSpPr>
          <p:nvPr>
            <p:ph type="body" sz="quarter" idx="3"/>
          </p:nvPr>
        </p:nvSpPr>
        <p:spPr>
          <a:xfrm>
            <a:off x="700405" y="4470837"/>
            <a:ext cx="5603240" cy="3657957"/>
          </a:xfrm>
          <a:prstGeom prst="rect">
            <a:avLst/>
          </a:prstGeom>
        </p:spPr>
        <p:txBody>
          <a:bodyPr vert="horz" lIns="93090" tIns="46546" rIns="93090" bIns="465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3937"/>
            <a:ext cx="3035088" cy="466115"/>
          </a:xfrm>
          <a:prstGeom prst="rect">
            <a:avLst/>
          </a:prstGeom>
        </p:spPr>
        <p:txBody>
          <a:bodyPr vert="horz" lIns="93090" tIns="46546" rIns="93090" bIns="46546" rtlCol="0" anchor="b"/>
          <a:lstStyle>
            <a:lvl1pPr algn="l">
              <a:defRPr sz="1200"/>
            </a:lvl1pPr>
          </a:lstStyle>
          <a:p>
            <a:endParaRPr lang="en-US"/>
          </a:p>
        </p:txBody>
      </p:sp>
      <p:sp>
        <p:nvSpPr>
          <p:cNvPr id="7" name="Slide Number Placeholder 6"/>
          <p:cNvSpPr>
            <a:spLocks noGrp="1"/>
          </p:cNvSpPr>
          <p:nvPr>
            <p:ph type="sldNum" sz="quarter" idx="5"/>
          </p:nvPr>
        </p:nvSpPr>
        <p:spPr>
          <a:xfrm>
            <a:off x="3967341" y="8823937"/>
            <a:ext cx="3035088" cy="466115"/>
          </a:xfrm>
          <a:prstGeom prst="rect">
            <a:avLst/>
          </a:prstGeom>
        </p:spPr>
        <p:txBody>
          <a:bodyPr vert="horz" lIns="93090" tIns="46546" rIns="93090" bIns="46546" rtlCol="0" anchor="b"/>
          <a:lstStyle>
            <a:lvl1pPr algn="r">
              <a:defRPr sz="1200"/>
            </a:lvl1pPr>
          </a:lstStyle>
          <a:p>
            <a:fld id="{865A3F58-FEB3-4D91-B3B1-FC6077256BF5}" type="slidenum">
              <a:rPr lang="en-US" smtClean="0"/>
              <a:t>‹#›</a:t>
            </a:fld>
            <a:endParaRPr lang="en-US"/>
          </a:p>
        </p:txBody>
      </p:sp>
    </p:spTree>
    <p:extLst>
      <p:ext uri="{BB962C8B-B14F-4D97-AF65-F5344CB8AC3E}">
        <p14:creationId xmlns:p14="http://schemas.microsoft.com/office/powerpoint/2010/main" val="2004543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09273-1F41-C26B-EF56-41EC046383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BFD7D4-4CAA-C84B-6348-C85BE32267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F6FD38-ED6F-1045-CCF6-D2AB23088437}"/>
              </a:ext>
            </a:extLst>
          </p:cNvPr>
          <p:cNvSpPr>
            <a:spLocks noGrp="1"/>
          </p:cNvSpPr>
          <p:nvPr>
            <p:ph type="dt" sz="half" idx="10"/>
          </p:nvPr>
        </p:nvSpPr>
        <p:spPr/>
        <p:txBody>
          <a:bodyPr/>
          <a:lstStyle/>
          <a:p>
            <a:fld id="{3F7FF259-3FD9-4F73-8A16-E86EC59026BC}" type="datetimeFigureOut">
              <a:rPr lang="en-US" smtClean="0"/>
              <a:t>12/15/2025</a:t>
            </a:fld>
            <a:endParaRPr lang="en-US"/>
          </a:p>
        </p:txBody>
      </p:sp>
      <p:sp>
        <p:nvSpPr>
          <p:cNvPr id="5" name="Footer Placeholder 4">
            <a:extLst>
              <a:ext uri="{FF2B5EF4-FFF2-40B4-BE49-F238E27FC236}">
                <a16:creationId xmlns:a16="http://schemas.microsoft.com/office/drawing/2014/main" id="{1280FB04-EC03-EAA7-D541-EB097842BD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BB5871-2FD1-DD61-29AD-C0E73E9B062F}"/>
              </a:ext>
            </a:extLst>
          </p:cNvPr>
          <p:cNvSpPr>
            <a:spLocks noGrp="1"/>
          </p:cNvSpPr>
          <p:nvPr>
            <p:ph type="sldNum" sz="quarter" idx="12"/>
          </p:nvPr>
        </p:nvSpPr>
        <p:spPr/>
        <p:txBody>
          <a:bodyPr/>
          <a:lstStyle/>
          <a:p>
            <a:fld id="{4CD9EA2B-4F9A-491E-88B7-FAA0A7261F2C}" type="slidenum">
              <a:rPr lang="en-US" smtClean="0"/>
              <a:t>‹#›</a:t>
            </a:fld>
            <a:endParaRPr lang="en-US"/>
          </a:p>
        </p:txBody>
      </p:sp>
    </p:spTree>
    <p:extLst>
      <p:ext uri="{BB962C8B-B14F-4D97-AF65-F5344CB8AC3E}">
        <p14:creationId xmlns:p14="http://schemas.microsoft.com/office/powerpoint/2010/main" val="2928123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86919-7AB0-BD1D-8352-10A9EF431C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510389-110C-F815-D9FF-C477169E27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1594C9-B9B9-DAC0-A26B-5A36B8D3AD74}"/>
              </a:ext>
            </a:extLst>
          </p:cNvPr>
          <p:cNvSpPr>
            <a:spLocks noGrp="1"/>
          </p:cNvSpPr>
          <p:nvPr>
            <p:ph type="dt" sz="half" idx="10"/>
          </p:nvPr>
        </p:nvSpPr>
        <p:spPr/>
        <p:txBody>
          <a:bodyPr/>
          <a:lstStyle/>
          <a:p>
            <a:fld id="{3F7FF259-3FD9-4F73-8A16-E86EC59026BC}" type="datetimeFigureOut">
              <a:rPr lang="en-US" smtClean="0"/>
              <a:t>12/15/2025</a:t>
            </a:fld>
            <a:endParaRPr lang="en-US"/>
          </a:p>
        </p:txBody>
      </p:sp>
      <p:sp>
        <p:nvSpPr>
          <p:cNvPr id="5" name="Footer Placeholder 4">
            <a:extLst>
              <a:ext uri="{FF2B5EF4-FFF2-40B4-BE49-F238E27FC236}">
                <a16:creationId xmlns:a16="http://schemas.microsoft.com/office/drawing/2014/main" id="{181F0871-43BB-72F4-8EE1-5D736DD9D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68CF22-974D-8C4B-AF85-68B8A4296273}"/>
              </a:ext>
            </a:extLst>
          </p:cNvPr>
          <p:cNvSpPr>
            <a:spLocks noGrp="1"/>
          </p:cNvSpPr>
          <p:nvPr>
            <p:ph type="sldNum" sz="quarter" idx="12"/>
          </p:nvPr>
        </p:nvSpPr>
        <p:spPr/>
        <p:txBody>
          <a:bodyPr/>
          <a:lstStyle/>
          <a:p>
            <a:fld id="{4CD9EA2B-4F9A-491E-88B7-FAA0A7261F2C}" type="slidenum">
              <a:rPr lang="en-US" smtClean="0"/>
              <a:t>‹#›</a:t>
            </a:fld>
            <a:endParaRPr lang="en-US"/>
          </a:p>
        </p:txBody>
      </p:sp>
    </p:spTree>
    <p:extLst>
      <p:ext uri="{BB962C8B-B14F-4D97-AF65-F5344CB8AC3E}">
        <p14:creationId xmlns:p14="http://schemas.microsoft.com/office/powerpoint/2010/main" val="1643048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6735-4A61-7FDC-5D0C-2929647F50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B6B625-0AD8-7EE7-6B84-0022C5FDFFD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29EA94-7540-3D42-E024-64F24887367C}"/>
              </a:ext>
            </a:extLst>
          </p:cNvPr>
          <p:cNvSpPr>
            <a:spLocks noGrp="1"/>
          </p:cNvSpPr>
          <p:nvPr>
            <p:ph type="dt" sz="half" idx="10"/>
          </p:nvPr>
        </p:nvSpPr>
        <p:spPr/>
        <p:txBody>
          <a:bodyPr/>
          <a:lstStyle/>
          <a:p>
            <a:fld id="{3F7FF259-3FD9-4F73-8A16-E86EC59026BC}" type="datetimeFigureOut">
              <a:rPr lang="en-US" smtClean="0"/>
              <a:t>12/15/2025</a:t>
            </a:fld>
            <a:endParaRPr lang="en-US"/>
          </a:p>
        </p:txBody>
      </p:sp>
      <p:sp>
        <p:nvSpPr>
          <p:cNvPr id="5" name="Footer Placeholder 4">
            <a:extLst>
              <a:ext uri="{FF2B5EF4-FFF2-40B4-BE49-F238E27FC236}">
                <a16:creationId xmlns:a16="http://schemas.microsoft.com/office/drawing/2014/main" id="{429BE2E7-DC47-8010-1494-2B4F960AE9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F39730-14C7-F7AC-03EF-752D0F209A06}"/>
              </a:ext>
            </a:extLst>
          </p:cNvPr>
          <p:cNvSpPr>
            <a:spLocks noGrp="1"/>
          </p:cNvSpPr>
          <p:nvPr>
            <p:ph type="sldNum" sz="quarter" idx="12"/>
          </p:nvPr>
        </p:nvSpPr>
        <p:spPr/>
        <p:txBody>
          <a:bodyPr/>
          <a:lstStyle/>
          <a:p>
            <a:fld id="{4CD9EA2B-4F9A-491E-88B7-FAA0A7261F2C}" type="slidenum">
              <a:rPr lang="en-US" smtClean="0"/>
              <a:t>‹#›</a:t>
            </a:fld>
            <a:endParaRPr lang="en-US"/>
          </a:p>
        </p:txBody>
      </p:sp>
    </p:spTree>
    <p:extLst>
      <p:ext uri="{BB962C8B-B14F-4D97-AF65-F5344CB8AC3E}">
        <p14:creationId xmlns:p14="http://schemas.microsoft.com/office/powerpoint/2010/main" val="4128237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CFC80-C8B0-C36D-E500-CE380DF4FB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BA3B77-F35A-6BBE-9AA7-F6DBE9C56D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B0D260-D2F4-E377-84A7-30673C6B31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303D62-F5F2-83EA-EEB9-8B68E60EC10B}"/>
              </a:ext>
            </a:extLst>
          </p:cNvPr>
          <p:cNvSpPr>
            <a:spLocks noGrp="1"/>
          </p:cNvSpPr>
          <p:nvPr>
            <p:ph type="dt" sz="half" idx="10"/>
          </p:nvPr>
        </p:nvSpPr>
        <p:spPr/>
        <p:txBody>
          <a:bodyPr/>
          <a:lstStyle/>
          <a:p>
            <a:fld id="{3F7FF259-3FD9-4F73-8A16-E86EC59026BC}" type="datetimeFigureOut">
              <a:rPr lang="en-US" smtClean="0"/>
              <a:t>12/15/2025</a:t>
            </a:fld>
            <a:endParaRPr lang="en-US"/>
          </a:p>
        </p:txBody>
      </p:sp>
      <p:sp>
        <p:nvSpPr>
          <p:cNvPr id="6" name="Footer Placeholder 5">
            <a:extLst>
              <a:ext uri="{FF2B5EF4-FFF2-40B4-BE49-F238E27FC236}">
                <a16:creationId xmlns:a16="http://schemas.microsoft.com/office/drawing/2014/main" id="{42BC4579-4843-C6D5-8070-BEBC99E08B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D2C99E-5F0C-0510-D952-B218023793FF}"/>
              </a:ext>
            </a:extLst>
          </p:cNvPr>
          <p:cNvSpPr>
            <a:spLocks noGrp="1"/>
          </p:cNvSpPr>
          <p:nvPr>
            <p:ph type="sldNum" sz="quarter" idx="12"/>
          </p:nvPr>
        </p:nvSpPr>
        <p:spPr/>
        <p:txBody>
          <a:bodyPr/>
          <a:lstStyle/>
          <a:p>
            <a:fld id="{4CD9EA2B-4F9A-491E-88B7-FAA0A7261F2C}" type="slidenum">
              <a:rPr lang="en-US" smtClean="0"/>
              <a:t>‹#›</a:t>
            </a:fld>
            <a:endParaRPr lang="en-US"/>
          </a:p>
        </p:txBody>
      </p:sp>
    </p:spTree>
    <p:extLst>
      <p:ext uri="{BB962C8B-B14F-4D97-AF65-F5344CB8AC3E}">
        <p14:creationId xmlns:p14="http://schemas.microsoft.com/office/powerpoint/2010/main" val="3757488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4DF06-CEBA-94B3-3173-137C5B531C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54F6CB-ED36-4969-A693-B68456028A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039461-3BAD-E6C9-1179-492BA716B2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74332A-2892-EA8F-F045-A8CD5E36B5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677D3E-D936-44CE-03E3-6128CC9D8A3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B96B4D-BD95-C929-2516-592B92F44538}"/>
              </a:ext>
            </a:extLst>
          </p:cNvPr>
          <p:cNvSpPr>
            <a:spLocks noGrp="1"/>
          </p:cNvSpPr>
          <p:nvPr>
            <p:ph type="dt" sz="half" idx="10"/>
          </p:nvPr>
        </p:nvSpPr>
        <p:spPr/>
        <p:txBody>
          <a:bodyPr/>
          <a:lstStyle/>
          <a:p>
            <a:fld id="{3F7FF259-3FD9-4F73-8A16-E86EC59026BC}" type="datetimeFigureOut">
              <a:rPr lang="en-US" smtClean="0"/>
              <a:t>12/15/2025</a:t>
            </a:fld>
            <a:endParaRPr lang="en-US"/>
          </a:p>
        </p:txBody>
      </p:sp>
      <p:sp>
        <p:nvSpPr>
          <p:cNvPr id="8" name="Footer Placeholder 7">
            <a:extLst>
              <a:ext uri="{FF2B5EF4-FFF2-40B4-BE49-F238E27FC236}">
                <a16:creationId xmlns:a16="http://schemas.microsoft.com/office/drawing/2014/main" id="{6AD42243-0D65-0074-392E-649F7D190A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0541D6-5ABA-9B32-065D-28D0CD4B5A96}"/>
              </a:ext>
            </a:extLst>
          </p:cNvPr>
          <p:cNvSpPr>
            <a:spLocks noGrp="1"/>
          </p:cNvSpPr>
          <p:nvPr>
            <p:ph type="sldNum" sz="quarter" idx="12"/>
          </p:nvPr>
        </p:nvSpPr>
        <p:spPr/>
        <p:txBody>
          <a:bodyPr/>
          <a:lstStyle/>
          <a:p>
            <a:fld id="{4CD9EA2B-4F9A-491E-88B7-FAA0A7261F2C}" type="slidenum">
              <a:rPr lang="en-US" smtClean="0"/>
              <a:t>‹#›</a:t>
            </a:fld>
            <a:endParaRPr lang="en-US"/>
          </a:p>
        </p:txBody>
      </p:sp>
    </p:spTree>
    <p:extLst>
      <p:ext uri="{BB962C8B-B14F-4D97-AF65-F5344CB8AC3E}">
        <p14:creationId xmlns:p14="http://schemas.microsoft.com/office/powerpoint/2010/main" val="1609879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8061D-FCE7-670E-0573-B6B1BB5106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F284E2-5B64-EF62-3C50-9A31183E23BA}"/>
              </a:ext>
            </a:extLst>
          </p:cNvPr>
          <p:cNvSpPr>
            <a:spLocks noGrp="1"/>
          </p:cNvSpPr>
          <p:nvPr>
            <p:ph type="dt" sz="half" idx="10"/>
          </p:nvPr>
        </p:nvSpPr>
        <p:spPr/>
        <p:txBody>
          <a:bodyPr/>
          <a:lstStyle/>
          <a:p>
            <a:fld id="{3F7FF259-3FD9-4F73-8A16-E86EC59026BC}" type="datetimeFigureOut">
              <a:rPr lang="en-US" smtClean="0"/>
              <a:t>12/15/2025</a:t>
            </a:fld>
            <a:endParaRPr lang="en-US"/>
          </a:p>
        </p:txBody>
      </p:sp>
      <p:sp>
        <p:nvSpPr>
          <p:cNvPr id="4" name="Footer Placeholder 3">
            <a:extLst>
              <a:ext uri="{FF2B5EF4-FFF2-40B4-BE49-F238E27FC236}">
                <a16:creationId xmlns:a16="http://schemas.microsoft.com/office/drawing/2014/main" id="{4C825C86-DA3C-277D-33D5-EBFC7DB4D47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AA8C89-A5AA-0724-A887-D41087CBFBC6}"/>
              </a:ext>
            </a:extLst>
          </p:cNvPr>
          <p:cNvSpPr>
            <a:spLocks noGrp="1"/>
          </p:cNvSpPr>
          <p:nvPr>
            <p:ph type="sldNum" sz="quarter" idx="12"/>
          </p:nvPr>
        </p:nvSpPr>
        <p:spPr/>
        <p:txBody>
          <a:bodyPr/>
          <a:lstStyle/>
          <a:p>
            <a:fld id="{4CD9EA2B-4F9A-491E-88B7-FAA0A7261F2C}" type="slidenum">
              <a:rPr lang="en-US" smtClean="0"/>
              <a:t>‹#›</a:t>
            </a:fld>
            <a:endParaRPr lang="en-US"/>
          </a:p>
        </p:txBody>
      </p:sp>
    </p:spTree>
    <p:extLst>
      <p:ext uri="{BB962C8B-B14F-4D97-AF65-F5344CB8AC3E}">
        <p14:creationId xmlns:p14="http://schemas.microsoft.com/office/powerpoint/2010/main" val="1889678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8FAC94-D963-3E9B-DDF7-44BAAE130D09}"/>
              </a:ext>
            </a:extLst>
          </p:cNvPr>
          <p:cNvSpPr>
            <a:spLocks noGrp="1"/>
          </p:cNvSpPr>
          <p:nvPr>
            <p:ph type="dt" sz="half" idx="10"/>
          </p:nvPr>
        </p:nvSpPr>
        <p:spPr/>
        <p:txBody>
          <a:bodyPr/>
          <a:lstStyle/>
          <a:p>
            <a:fld id="{3F7FF259-3FD9-4F73-8A16-E86EC59026BC}" type="datetimeFigureOut">
              <a:rPr lang="en-US" smtClean="0"/>
              <a:t>12/15/2025</a:t>
            </a:fld>
            <a:endParaRPr lang="en-US"/>
          </a:p>
        </p:txBody>
      </p:sp>
      <p:sp>
        <p:nvSpPr>
          <p:cNvPr id="3" name="Footer Placeholder 2">
            <a:extLst>
              <a:ext uri="{FF2B5EF4-FFF2-40B4-BE49-F238E27FC236}">
                <a16:creationId xmlns:a16="http://schemas.microsoft.com/office/drawing/2014/main" id="{BD5FEC08-8E5E-EEB7-A212-1620F2E185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D57779-9E40-B554-C860-E57A1FD31F60}"/>
              </a:ext>
            </a:extLst>
          </p:cNvPr>
          <p:cNvSpPr>
            <a:spLocks noGrp="1"/>
          </p:cNvSpPr>
          <p:nvPr>
            <p:ph type="sldNum" sz="quarter" idx="12"/>
          </p:nvPr>
        </p:nvSpPr>
        <p:spPr/>
        <p:txBody>
          <a:bodyPr/>
          <a:lstStyle/>
          <a:p>
            <a:fld id="{4CD9EA2B-4F9A-491E-88B7-FAA0A7261F2C}" type="slidenum">
              <a:rPr lang="en-US" smtClean="0"/>
              <a:t>‹#›</a:t>
            </a:fld>
            <a:endParaRPr lang="en-US"/>
          </a:p>
        </p:txBody>
      </p:sp>
    </p:spTree>
    <p:extLst>
      <p:ext uri="{BB962C8B-B14F-4D97-AF65-F5344CB8AC3E}">
        <p14:creationId xmlns:p14="http://schemas.microsoft.com/office/powerpoint/2010/main" val="3379731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F5224-808E-0E0B-FFB5-D680048EC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83E253-F8FC-94A2-170C-7EEACEBA87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94CA03-2338-101A-7CF1-6B0C1F8F5E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5ECF3C-3B4E-E825-3BC0-306A6D0E2559}"/>
              </a:ext>
            </a:extLst>
          </p:cNvPr>
          <p:cNvSpPr>
            <a:spLocks noGrp="1"/>
          </p:cNvSpPr>
          <p:nvPr>
            <p:ph type="dt" sz="half" idx="10"/>
          </p:nvPr>
        </p:nvSpPr>
        <p:spPr/>
        <p:txBody>
          <a:bodyPr/>
          <a:lstStyle/>
          <a:p>
            <a:fld id="{3F7FF259-3FD9-4F73-8A16-E86EC59026BC}" type="datetimeFigureOut">
              <a:rPr lang="en-US" smtClean="0"/>
              <a:t>12/15/2025</a:t>
            </a:fld>
            <a:endParaRPr lang="en-US"/>
          </a:p>
        </p:txBody>
      </p:sp>
      <p:sp>
        <p:nvSpPr>
          <p:cNvPr id="6" name="Footer Placeholder 5">
            <a:extLst>
              <a:ext uri="{FF2B5EF4-FFF2-40B4-BE49-F238E27FC236}">
                <a16:creationId xmlns:a16="http://schemas.microsoft.com/office/drawing/2014/main" id="{9C18FFF2-4C5C-6A12-51F0-AB71A3F425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0B6ADB-DF4C-C200-049B-988D07895C0C}"/>
              </a:ext>
            </a:extLst>
          </p:cNvPr>
          <p:cNvSpPr>
            <a:spLocks noGrp="1"/>
          </p:cNvSpPr>
          <p:nvPr>
            <p:ph type="sldNum" sz="quarter" idx="12"/>
          </p:nvPr>
        </p:nvSpPr>
        <p:spPr/>
        <p:txBody>
          <a:bodyPr/>
          <a:lstStyle/>
          <a:p>
            <a:fld id="{4CD9EA2B-4F9A-491E-88B7-FAA0A7261F2C}" type="slidenum">
              <a:rPr lang="en-US" smtClean="0"/>
              <a:t>‹#›</a:t>
            </a:fld>
            <a:endParaRPr lang="en-US"/>
          </a:p>
        </p:txBody>
      </p:sp>
    </p:spTree>
    <p:extLst>
      <p:ext uri="{BB962C8B-B14F-4D97-AF65-F5344CB8AC3E}">
        <p14:creationId xmlns:p14="http://schemas.microsoft.com/office/powerpoint/2010/main" val="1687086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F44FA-86E2-D8F7-0FE0-C1F9F7002D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59BBAE-5130-020B-08AE-916763BC44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BEDADD0-A17C-A5DA-B6E8-53257B0B73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2B6639-7228-AC59-ED50-A0E029213F0A}"/>
              </a:ext>
            </a:extLst>
          </p:cNvPr>
          <p:cNvSpPr>
            <a:spLocks noGrp="1"/>
          </p:cNvSpPr>
          <p:nvPr>
            <p:ph type="dt" sz="half" idx="10"/>
          </p:nvPr>
        </p:nvSpPr>
        <p:spPr/>
        <p:txBody>
          <a:bodyPr/>
          <a:lstStyle/>
          <a:p>
            <a:fld id="{3F7FF259-3FD9-4F73-8A16-E86EC59026BC}" type="datetimeFigureOut">
              <a:rPr lang="en-US" smtClean="0"/>
              <a:t>12/15/2025</a:t>
            </a:fld>
            <a:endParaRPr lang="en-US"/>
          </a:p>
        </p:txBody>
      </p:sp>
      <p:sp>
        <p:nvSpPr>
          <p:cNvPr id="6" name="Footer Placeholder 5">
            <a:extLst>
              <a:ext uri="{FF2B5EF4-FFF2-40B4-BE49-F238E27FC236}">
                <a16:creationId xmlns:a16="http://schemas.microsoft.com/office/drawing/2014/main" id="{968670F7-DDA1-20AD-FFF5-9E4AC97346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8C39D7-8B4A-7DCB-364C-3409C2D9EBC6}"/>
              </a:ext>
            </a:extLst>
          </p:cNvPr>
          <p:cNvSpPr>
            <a:spLocks noGrp="1"/>
          </p:cNvSpPr>
          <p:nvPr>
            <p:ph type="sldNum" sz="quarter" idx="12"/>
          </p:nvPr>
        </p:nvSpPr>
        <p:spPr/>
        <p:txBody>
          <a:bodyPr/>
          <a:lstStyle/>
          <a:p>
            <a:fld id="{4CD9EA2B-4F9A-491E-88B7-FAA0A7261F2C}" type="slidenum">
              <a:rPr lang="en-US" smtClean="0"/>
              <a:t>‹#›</a:t>
            </a:fld>
            <a:endParaRPr lang="en-US"/>
          </a:p>
        </p:txBody>
      </p:sp>
    </p:spTree>
    <p:extLst>
      <p:ext uri="{BB962C8B-B14F-4D97-AF65-F5344CB8AC3E}">
        <p14:creationId xmlns:p14="http://schemas.microsoft.com/office/powerpoint/2010/main" val="2604415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2C520-91C1-A89D-5B35-3F950FF457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6F8A15-5E79-FBF4-D0B7-5119E67883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0E8A96-DCBC-CA10-6863-64F9ADF2789E}"/>
              </a:ext>
            </a:extLst>
          </p:cNvPr>
          <p:cNvSpPr>
            <a:spLocks noGrp="1"/>
          </p:cNvSpPr>
          <p:nvPr>
            <p:ph type="dt" sz="half" idx="10"/>
          </p:nvPr>
        </p:nvSpPr>
        <p:spPr/>
        <p:txBody>
          <a:bodyPr/>
          <a:lstStyle/>
          <a:p>
            <a:fld id="{3F7FF259-3FD9-4F73-8A16-E86EC59026BC}" type="datetimeFigureOut">
              <a:rPr lang="en-US" smtClean="0"/>
              <a:t>12/15/2025</a:t>
            </a:fld>
            <a:endParaRPr lang="en-US"/>
          </a:p>
        </p:txBody>
      </p:sp>
      <p:sp>
        <p:nvSpPr>
          <p:cNvPr id="5" name="Footer Placeholder 4">
            <a:extLst>
              <a:ext uri="{FF2B5EF4-FFF2-40B4-BE49-F238E27FC236}">
                <a16:creationId xmlns:a16="http://schemas.microsoft.com/office/drawing/2014/main" id="{DB925CC4-C848-0B10-1854-0516550A48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5EEDCC-46F4-8665-CF93-7C10BF5EE87B}"/>
              </a:ext>
            </a:extLst>
          </p:cNvPr>
          <p:cNvSpPr>
            <a:spLocks noGrp="1"/>
          </p:cNvSpPr>
          <p:nvPr>
            <p:ph type="sldNum" sz="quarter" idx="12"/>
          </p:nvPr>
        </p:nvSpPr>
        <p:spPr/>
        <p:txBody>
          <a:bodyPr/>
          <a:lstStyle/>
          <a:p>
            <a:fld id="{4CD9EA2B-4F9A-491E-88B7-FAA0A7261F2C}" type="slidenum">
              <a:rPr lang="en-US" smtClean="0"/>
              <a:t>‹#›</a:t>
            </a:fld>
            <a:endParaRPr lang="en-US"/>
          </a:p>
        </p:txBody>
      </p:sp>
    </p:spTree>
    <p:extLst>
      <p:ext uri="{BB962C8B-B14F-4D97-AF65-F5344CB8AC3E}">
        <p14:creationId xmlns:p14="http://schemas.microsoft.com/office/powerpoint/2010/main" val="2610783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0F32A5-6FE0-E80C-06E9-767853493CD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3FA7AC-0423-D971-D0A0-A3A7ABE66F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813690-BADD-D34B-CDE7-74760D7232CB}"/>
              </a:ext>
            </a:extLst>
          </p:cNvPr>
          <p:cNvSpPr>
            <a:spLocks noGrp="1"/>
          </p:cNvSpPr>
          <p:nvPr>
            <p:ph type="dt" sz="half" idx="10"/>
          </p:nvPr>
        </p:nvSpPr>
        <p:spPr/>
        <p:txBody>
          <a:bodyPr/>
          <a:lstStyle/>
          <a:p>
            <a:fld id="{3F7FF259-3FD9-4F73-8A16-E86EC59026BC}" type="datetimeFigureOut">
              <a:rPr lang="en-US" smtClean="0"/>
              <a:t>12/15/2025</a:t>
            </a:fld>
            <a:endParaRPr lang="en-US"/>
          </a:p>
        </p:txBody>
      </p:sp>
      <p:sp>
        <p:nvSpPr>
          <p:cNvPr id="5" name="Footer Placeholder 4">
            <a:extLst>
              <a:ext uri="{FF2B5EF4-FFF2-40B4-BE49-F238E27FC236}">
                <a16:creationId xmlns:a16="http://schemas.microsoft.com/office/drawing/2014/main" id="{8A77483A-B46B-73D3-72BB-C71D0BB3CD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A13002-6337-683D-0107-46C8E6645330}"/>
              </a:ext>
            </a:extLst>
          </p:cNvPr>
          <p:cNvSpPr>
            <a:spLocks noGrp="1"/>
          </p:cNvSpPr>
          <p:nvPr>
            <p:ph type="sldNum" sz="quarter" idx="12"/>
          </p:nvPr>
        </p:nvSpPr>
        <p:spPr/>
        <p:txBody>
          <a:bodyPr/>
          <a:lstStyle/>
          <a:p>
            <a:fld id="{4CD9EA2B-4F9A-491E-88B7-FAA0A7261F2C}" type="slidenum">
              <a:rPr lang="en-US" smtClean="0"/>
              <a:t>‹#›</a:t>
            </a:fld>
            <a:endParaRPr lang="en-US"/>
          </a:p>
        </p:txBody>
      </p:sp>
    </p:spTree>
    <p:extLst>
      <p:ext uri="{BB962C8B-B14F-4D97-AF65-F5344CB8AC3E}">
        <p14:creationId xmlns:p14="http://schemas.microsoft.com/office/powerpoint/2010/main" val="3876068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A394D8-F74E-B5DC-C740-41914881F2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60C820-2F39-8710-BF20-2C7739EEFD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C085B6-02DE-407A-C5D9-0261220C7C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F7FF259-3FD9-4F73-8A16-E86EC59026BC}" type="datetimeFigureOut">
              <a:rPr lang="en-US" smtClean="0"/>
              <a:t>12/15/2025</a:t>
            </a:fld>
            <a:endParaRPr lang="en-US"/>
          </a:p>
        </p:txBody>
      </p:sp>
      <p:sp>
        <p:nvSpPr>
          <p:cNvPr id="5" name="Footer Placeholder 4">
            <a:extLst>
              <a:ext uri="{FF2B5EF4-FFF2-40B4-BE49-F238E27FC236}">
                <a16:creationId xmlns:a16="http://schemas.microsoft.com/office/drawing/2014/main" id="{5646BCE0-9823-3D78-7C87-1D4AF6836D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787D8F8-41D0-BEE1-5B9E-095FDBE393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D9EA2B-4F9A-491E-88B7-FAA0A7261F2C}" type="slidenum">
              <a:rPr lang="en-US" smtClean="0"/>
              <a:t>‹#›</a:t>
            </a:fld>
            <a:endParaRPr lang="en-US"/>
          </a:p>
        </p:txBody>
      </p:sp>
    </p:spTree>
    <p:extLst>
      <p:ext uri="{BB962C8B-B14F-4D97-AF65-F5344CB8AC3E}">
        <p14:creationId xmlns:p14="http://schemas.microsoft.com/office/powerpoint/2010/main" val="3188497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tif"/><Relationship Id="rId2" Type="http://schemas.openxmlformats.org/officeDocument/2006/relationships/image" Target="../media/image1.emf"/><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A1843-859F-8101-205A-67709A9CABAC}"/>
              </a:ext>
            </a:extLst>
          </p:cNvPr>
          <p:cNvSpPr>
            <a:spLocks noGrp="1"/>
          </p:cNvSpPr>
          <p:nvPr>
            <p:ph type="title"/>
          </p:nvPr>
        </p:nvSpPr>
        <p:spPr>
          <a:xfrm>
            <a:off x="838200" y="350982"/>
            <a:ext cx="10515600" cy="5689599"/>
          </a:xfrm>
        </p:spPr>
        <p:txBody>
          <a:bodyPr>
            <a:noAutofit/>
          </a:bodyPr>
          <a:lstStyle/>
          <a:p>
            <a:pPr algn="ctr"/>
            <a:r>
              <a:rPr lang="en-US" sz="1600" b="1" dirty="0">
                <a:latin typeface="Arial" panose="020B0604020202020204" pitchFamily="34" charset="0"/>
                <a:cs typeface="Arial" panose="020B0604020202020204" pitchFamily="34" charset="0"/>
              </a:rPr>
              <a:t>The Journal of Pharmacology and Experimental Therapeutics</a:t>
            </a:r>
            <a:br>
              <a:rPr lang="en-US" sz="1600" b="1" dirty="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Supplemental Figures</a:t>
            </a:r>
            <a:br>
              <a:rPr lang="en-US" sz="1600" b="1" dirty="0">
                <a:latin typeface="Arial" panose="020B0604020202020204" pitchFamily="34" charset="0"/>
                <a:cs typeface="Arial" panose="020B0604020202020204" pitchFamily="34" charset="0"/>
              </a:rPr>
            </a:br>
            <a:br>
              <a:rPr lang="en-US" sz="1600" b="1" dirty="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Pharmacokinetic and pharmacodynamic </a:t>
            </a:r>
            <a:br>
              <a:rPr lang="en-US" sz="1600" dirty="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properties of cannabigerol in male mice </a:t>
            </a:r>
            <a:br>
              <a:rPr lang="en-US" sz="1600" b="1" dirty="0">
                <a:latin typeface="Arial" panose="020B0604020202020204" pitchFamily="34" charset="0"/>
                <a:cs typeface="Arial" panose="020B0604020202020204" pitchFamily="34" charset="0"/>
              </a:rPr>
            </a:br>
            <a:r>
              <a:rPr lang="en-US" sz="1600" b="1" dirty="0">
                <a:latin typeface="Arial" panose="020B0604020202020204" pitchFamily="34" charset="0"/>
                <a:cs typeface="Arial" panose="020B0604020202020204" pitchFamily="34" charset="0"/>
              </a:rPr>
              <a:t> </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Alex Mabou Tagne</a:t>
            </a:r>
            <a:r>
              <a:rPr lang="en-US" sz="1600" baseline="30000" dirty="0">
                <a:latin typeface="Arial" panose="020B0604020202020204" pitchFamily="34" charset="0"/>
                <a:cs typeface="Arial" panose="020B0604020202020204" pitchFamily="34" charset="0"/>
              </a:rPr>
              <a:t>1#</a:t>
            </a:r>
            <a:r>
              <a:rPr lang="en-US" sz="1600" dirty="0">
                <a:latin typeface="Arial" panose="020B0604020202020204" pitchFamily="34" charset="0"/>
                <a:cs typeface="Arial" panose="020B0604020202020204" pitchFamily="34" charset="0"/>
              </a:rPr>
              <a:t>, Faizy Ahmed</a:t>
            </a:r>
            <a:r>
              <a:rPr lang="en-US" sz="1600" baseline="30000" dirty="0">
                <a:latin typeface="Arial" panose="020B0604020202020204" pitchFamily="34" charset="0"/>
                <a:cs typeface="Arial" panose="020B0604020202020204" pitchFamily="34" charset="0"/>
              </a:rPr>
              <a:t>1#</a:t>
            </a:r>
            <a:r>
              <a:rPr lang="en-US" sz="1600" dirty="0">
                <a:latin typeface="Arial" panose="020B0604020202020204" pitchFamily="34" charset="0"/>
                <a:cs typeface="Arial" panose="020B0604020202020204" pitchFamily="34" charset="0"/>
              </a:rPr>
              <a:t>, Adren Tran</a:t>
            </a:r>
            <a:r>
              <a:rPr lang="en-US" sz="1600" baseline="30000" dirty="0">
                <a:latin typeface="Arial" panose="020B0604020202020204" pitchFamily="34" charset="0"/>
                <a:cs typeface="Arial" panose="020B0604020202020204" pitchFamily="34" charset="0"/>
              </a:rPr>
              <a:t>1</a:t>
            </a:r>
            <a:r>
              <a:rPr lang="en-US" sz="1600" dirty="0">
                <a:latin typeface="Arial" panose="020B0604020202020204" pitchFamily="34" charset="0"/>
                <a:cs typeface="Arial" panose="020B0604020202020204" pitchFamily="34" charset="0"/>
              </a:rPr>
              <a:t>, Francesca Galvani</a:t>
            </a:r>
            <a:r>
              <a:rPr lang="en-US" sz="1600" baseline="30000" dirty="0">
                <a:latin typeface="Arial" panose="020B0604020202020204" pitchFamily="34" charset="0"/>
                <a:cs typeface="Arial" panose="020B0604020202020204" pitchFamily="34" charset="0"/>
              </a:rPr>
              <a:t>1</a:t>
            </a:r>
            <a:r>
              <a:rPr lang="en-US" sz="1600" dirty="0">
                <a:latin typeface="Arial" panose="020B0604020202020204" pitchFamily="34" charset="0"/>
                <a:cs typeface="Arial" panose="020B0604020202020204" pitchFamily="34" charset="0"/>
              </a:rPr>
              <a:t>, Lana Debbaneh</a:t>
            </a:r>
            <a:r>
              <a:rPr lang="en-US" sz="1600" baseline="30000" dirty="0">
                <a:latin typeface="Arial" panose="020B0604020202020204" pitchFamily="34" charset="0"/>
                <a:cs typeface="Arial" panose="020B0604020202020204" pitchFamily="34" charset="0"/>
              </a:rPr>
              <a:t>1</a:t>
            </a:r>
            <a:r>
              <a:rPr lang="en-US" sz="1600" dirty="0">
                <a:latin typeface="Arial" panose="020B0604020202020204" pitchFamily="34" charset="0"/>
                <a:cs typeface="Arial" panose="020B0604020202020204" pitchFamily="34" charset="0"/>
              </a:rPr>
              <a:t>, Emma Raine Perranoski</a:t>
            </a:r>
            <a:r>
              <a:rPr lang="en-US" sz="1600" baseline="30000" dirty="0">
                <a:latin typeface="Arial" panose="020B0604020202020204" pitchFamily="34" charset="0"/>
                <a:cs typeface="Arial" panose="020B0604020202020204" pitchFamily="34" charset="0"/>
              </a:rPr>
              <a:t>1</a:t>
            </a:r>
            <a:r>
              <a:rPr lang="en-US" sz="1600" dirty="0">
                <a:latin typeface="Arial" panose="020B0604020202020204" pitchFamily="34" charset="0"/>
                <a:cs typeface="Arial" panose="020B0604020202020204" pitchFamily="34" charset="0"/>
              </a:rPr>
              <a:t>, David Sarlah</a:t>
            </a:r>
            <a:r>
              <a:rPr lang="en-US" sz="1600" baseline="30000" dirty="0">
                <a:latin typeface="Arial" panose="020B0604020202020204" pitchFamily="34" charset="0"/>
                <a:cs typeface="Arial" panose="020B0604020202020204" pitchFamily="34" charset="0"/>
              </a:rPr>
              <a:t>2</a:t>
            </a:r>
            <a:r>
              <a:rPr lang="en-US" sz="1600" dirty="0">
                <a:latin typeface="Arial" panose="020B0604020202020204" pitchFamily="34" charset="0"/>
                <a:cs typeface="Arial" panose="020B0604020202020204" pitchFamily="34" charset="0"/>
              </a:rPr>
              <a:t>, Aditi Das</a:t>
            </a:r>
            <a:r>
              <a:rPr lang="en-US" sz="1600" baseline="30000" dirty="0">
                <a:latin typeface="Arial" panose="020B0604020202020204" pitchFamily="34" charset="0"/>
                <a:cs typeface="Arial" panose="020B0604020202020204" pitchFamily="34" charset="0"/>
              </a:rPr>
              <a:t>3</a:t>
            </a:r>
            <a:r>
              <a:rPr lang="en-US" sz="1600" dirty="0">
                <a:latin typeface="Arial" panose="020B0604020202020204" pitchFamily="34" charset="0"/>
                <a:cs typeface="Arial" panose="020B0604020202020204" pitchFamily="34" charset="0"/>
              </a:rPr>
              <a:t>, Elisa Pabon</a:t>
            </a:r>
            <a:r>
              <a:rPr lang="en-US" sz="1600" baseline="30000" dirty="0">
                <a:latin typeface="Arial" panose="020B0604020202020204" pitchFamily="34" charset="0"/>
                <a:cs typeface="Arial" panose="020B0604020202020204" pitchFamily="34" charset="0"/>
              </a:rPr>
              <a:t>4</a:t>
            </a:r>
            <a:r>
              <a:rPr lang="en-US" sz="1600" dirty="0">
                <a:latin typeface="Arial" panose="020B0604020202020204" pitchFamily="34" charset="0"/>
                <a:cs typeface="Arial" panose="020B0604020202020204" pitchFamily="34" charset="0"/>
              </a:rPr>
              <a:t>, Ziva Cooper</a:t>
            </a:r>
            <a:r>
              <a:rPr lang="en-US" sz="1600" baseline="30000" dirty="0">
                <a:latin typeface="Arial" panose="020B0604020202020204" pitchFamily="34" charset="0"/>
                <a:cs typeface="Arial" panose="020B0604020202020204" pitchFamily="34" charset="0"/>
              </a:rPr>
              <a:t>4</a:t>
            </a:r>
            <a:r>
              <a:rPr lang="en-US" sz="1600" dirty="0">
                <a:latin typeface="Arial" panose="020B0604020202020204" pitchFamily="34" charset="0"/>
                <a:cs typeface="Arial" panose="020B0604020202020204" pitchFamily="34" charset="0"/>
              </a:rPr>
              <a:t>, and Daniele Piomelli</a:t>
            </a:r>
            <a:r>
              <a:rPr lang="en-US" sz="1600" baseline="30000" dirty="0">
                <a:latin typeface="Arial" panose="020B0604020202020204" pitchFamily="34" charset="0"/>
                <a:cs typeface="Arial" panose="020B0604020202020204" pitchFamily="34" charset="0"/>
              </a:rPr>
              <a:t>1,5,6&amp;</a:t>
            </a:r>
            <a:br>
              <a:rPr lang="en-US" sz="1600" baseline="30000" dirty="0">
                <a:latin typeface="Arial" panose="020B0604020202020204" pitchFamily="34" charset="0"/>
                <a:cs typeface="Arial" panose="020B0604020202020204" pitchFamily="34" charset="0"/>
              </a:rPr>
            </a:br>
            <a:br>
              <a:rPr lang="en-US" sz="1600" baseline="30000" dirty="0">
                <a:latin typeface="Arial" panose="020B0604020202020204" pitchFamily="34" charset="0"/>
                <a:cs typeface="Arial" panose="020B0604020202020204" pitchFamily="34" charset="0"/>
              </a:rPr>
            </a:br>
            <a:br>
              <a:rPr lang="en-US" sz="1600" baseline="30000" dirty="0">
                <a:latin typeface="Arial" panose="020B0604020202020204" pitchFamily="34" charset="0"/>
                <a:cs typeface="Arial" panose="020B0604020202020204" pitchFamily="34" charset="0"/>
              </a:rPr>
            </a:br>
            <a:br>
              <a:rPr lang="en-US" sz="1600" baseline="300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en-US" sz="1600" baseline="30000" dirty="0">
                <a:latin typeface="Arial" panose="020B0604020202020204" pitchFamily="34" charset="0"/>
                <a:cs typeface="Arial" panose="020B0604020202020204" pitchFamily="34" charset="0"/>
              </a:rPr>
              <a:t>1</a:t>
            </a:r>
            <a:r>
              <a:rPr lang="en-US" sz="1600" dirty="0">
                <a:latin typeface="Arial" panose="020B0604020202020204" pitchFamily="34" charset="0"/>
                <a:cs typeface="Arial" panose="020B0604020202020204" pitchFamily="34" charset="0"/>
              </a:rPr>
              <a:t>Department of Anatomy and Neurobiology, University of California Irvine, Irvine, CA, USA.</a:t>
            </a:r>
            <a:br>
              <a:rPr lang="en-US" sz="1600" dirty="0">
                <a:latin typeface="Arial" panose="020B0604020202020204" pitchFamily="34" charset="0"/>
                <a:cs typeface="Arial" panose="020B0604020202020204" pitchFamily="34" charset="0"/>
              </a:rPr>
            </a:br>
            <a:r>
              <a:rPr lang="en-US" sz="1600" baseline="30000" dirty="0">
                <a:latin typeface="Arial" panose="020B0604020202020204" pitchFamily="34" charset="0"/>
                <a:cs typeface="Arial" panose="020B0604020202020204" pitchFamily="34" charset="0"/>
              </a:rPr>
              <a:t>2</a:t>
            </a:r>
            <a:r>
              <a:rPr lang="en-US" sz="1600" dirty="0">
                <a:latin typeface="Arial" panose="020B0604020202020204" pitchFamily="34" charset="0"/>
                <a:cs typeface="Arial" panose="020B0604020202020204" pitchFamily="34" charset="0"/>
              </a:rPr>
              <a:t>Department of Chemistry, Rice University, Houston, Texas, USA</a:t>
            </a:r>
            <a:br>
              <a:rPr lang="en-US" sz="1600" dirty="0">
                <a:latin typeface="Arial" panose="020B0604020202020204" pitchFamily="34" charset="0"/>
                <a:cs typeface="Arial" panose="020B0604020202020204" pitchFamily="34" charset="0"/>
              </a:rPr>
            </a:br>
            <a:r>
              <a:rPr lang="en-US" sz="1600" baseline="30000" dirty="0">
                <a:latin typeface="Arial" panose="020B0604020202020204" pitchFamily="34" charset="0"/>
                <a:cs typeface="Arial" panose="020B0604020202020204" pitchFamily="34" charset="0"/>
              </a:rPr>
              <a:t>3</a:t>
            </a:r>
            <a:r>
              <a:rPr lang="en-US" sz="1600" dirty="0">
                <a:latin typeface="Arial" panose="020B0604020202020204" pitchFamily="34" charset="0"/>
                <a:cs typeface="Arial" panose="020B0604020202020204" pitchFamily="34" charset="0"/>
              </a:rPr>
              <a:t>School of Chemistry and Biochemistry, Georgia Institute of Technology, Atlanta, GA, USA</a:t>
            </a:r>
            <a:br>
              <a:rPr lang="en-US" sz="1600" dirty="0">
                <a:latin typeface="Arial" panose="020B0604020202020204" pitchFamily="34" charset="0"/>
                <a:cs typeface="Arial" panose="020B0604020202020204" pitchFamily="34" charset="0"/>
              </a:rPr>
            </a:br>
            <a:r>
              <a:rPr lang="en-US" sz="1600" baseline="30000" dirty="0">
                <a:latin typeface="Arial" panose="020B0604020202020204" pitchFamily="34" charset="0"/>
                <a:cs typeface="Arial" panose="020B0604020202020204" pitchFamily="34" charset="0"/>
              </a:rPr>
              <a:t>4</a:t>
            </a:r>
            <a:r>
              <a:rPr lang="en-US" sz="1600" dirty="0">
                <a:latin typeface="Arial" panose="020B0604020202020204" pitchFamily="34" charset="0"/>
                <a:cs typeface="Arial" panose="020B0604020202020204" pitchFamily="34" charset="0"/>
              </a:rPr>
              <a:t>Jane &amp; Terry Semel Institute for Neuroscience &amp; Human Behavior, Dept of Psychiatry and Biobehavioral Sciences, Dept of Anesthesiology and Perioperative Medicine, David Geffen School of Medicine, UCLA</a:t>
            </a:r>
            <a:br>
              <a:rPr lang="en-US" sz="1600" dirty="0">
                <a:latin typeface="Arial" panose="020B0604020202020204" pitchFamily="34" charset="0"/>
                <a:cs typeface="Arial" panose="020B0604020202020204" pitchFamily="34" charset="0"/>
              </a:rPr>
            </a:br>
            <a:r>
              <a:rPr lang="en-US" sz="1600" baseline="30000" dirty="0">
                <a:latin typeface="Arial" panose="020B0604020202020204" pitchFamily="34" charset="0"/>
                <a:cs typeface="Arial" panose="020B0604020202020204" pitchFamily="34" charset="0"/>
              </a:rPr>
              <a:t>5</a:t>
            </a:r>
            <a:r>
              <a:rPr lang="en-US" sz="1600" dirty="0">
                <a:latin typeface="Arial" panose="020B0604020202020204" pitchFamily="34" charset="0"/>
                <a:cs typeface="Arial" panose="020B0604020202020204" pitchFamily="34" charset="0"/>
              </a:rPr>
              <a:t>Department of Biological Chemistry, University of California Irvine, Irvine, CA, USA.</a:t>
            </a:r>
            <a:br>
              <a:rPr lang="en-US" sz="1600" dirty="0">
                <a:latin typeface="Arial" panose="020B0604020202020204" pitchFamily="34" charset="0"/>
                <a:cs typeface="Arial" panose="020B0604020202020204" pitchFamily="34" charset="0"/>
              </a:rPr>
            </a:br>
            <a:r>
              <a:rPr lang="en-US" sz="1600" baseline="30000" dirty="0">
                <a:latin typeface="Arial" panose="020B0604020202020204" pitchFamily="34" charset="0"/>
                <a:cs typeface="Arial" panose="020B0604020202020204" pitchFamily="34" charset="0"/>
              </a:rPr>
              <a:t>6</a:t>
            </a:r>
            <a:r>
              <a:rPr lang="en-US" sz="1600" dirty="0">
                <a:latin typeface="Arial" panose="020B0604020202020204" pitchFamily="34" charset="0"/>
                <a:cs typeface="Arial" panose="020B0604020202020204" pitchFamily="34" charset="0"/>
              </a:rPr>
              <a:t>Department of Pharmaceutical Sciences, University of California Irvine, Irvine, CA, USA.</a:t>
            </a:r>
            <a:br>
              <a:rPr lang="en-US" sz="1600" dirty="0">
                <a:latin typeface="Arial" panose="020B0604020202020204" pitchFamily="34" charset="0"/>
                <a:cs typeface="Arial" panose="020B0604020202020204" pitchFamily="34" charset="0"/>
              </a:rPr>
            </a:br>
            <a:br>
              <a:rPr lang="en-US" sz="1600" dirty="0">
                <a:latin typeface="Arial" panose="020B0604020202020204" pitchFamily="34" charset="0"/>
                <a:cs typeface="Arial" panose="020B0604020202020204" pitchFamily="34" charset="0"/>
              </a:rPr>
            </a:br>
            <a:r>
              <a:rPr lang="en-US" sz="1600" baseline="30000" dirty="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Equal contribution</a:t>
            </a:r>
            <a:br>
              <a:rPr lang="en-US" sz="1600" dirty="0">
                <a:latin typeface="Arial" panose="020B0604020202020204" pitchFamily="34" charset="0"/>
                <a:cs typeface="Arial" panose="020B0604020202020204" pitchFamily="34" charset="0"/>
              </a:rPr>
            </a:br>
            <a:r>
              <a:rPr lang="en-US" sz="1600" baseline="30000" dirty="0">
                <a:latin typeface="Arial" panose="020B0604020202020204" pitchFamily="34" charset="0"/>
                <a:cs typeface="Arial" panose="020B0604020202020204" pitchFamily="34" charset="0"/>
              </a:rPr>
              <a:t>&amp;</a:t>
            </a:r>
            <a:r>
              <a:rPr lang="en-US" sz="1600" dirty="0">
                <a:latin typeface="Arial" panose="020B0604020202020204" pitchFamily="34" charset="0"/>
                <a:cs typeface="Arial" panose="020B0604020202020204" pitchFamily="34" charset="0"/>
              </a:rPr>
              <a:t> Lead contact: Daniele </a:t>
            </a:r>
            <a:r>
              <a:rPr lang="en-US" sz="1600" dirty="0" err="1">
                <a:latin typeface="Arial" panose="020B0604020202020204" pitchFamily="34" charset="0"/>
                <a:cs typeface="Arial" panose="020B0604020202020204" pitchFamily="34" charset="0"/>
              </a:rPr>
              <a:t>Piomelli</a:t>
            </a:r>
            <a:r>
              <a:rPr lang="en-US" sz="1600" dirty="0">
                <a:latin typeface="Arial" panose="020B0604020202020204" pitchFamily="34" charset="0"/>
                <a:cs typeface="Arial" panose="020B0604020202020204" pitchFamily="34" charset="0"/>
              </a:rPr>
              <a:t> (piomelli@hs.uci.edu). Gillespie Neuroscience Res. Facility (room 3101), 837 Health Sciences Rd., Irvine, CA 92697.</a:t>
            </a:r>
            <a:br>
              <a:rPr lang="en-US" sz="1600" dirty="0">
                <a:latin typeface="Arial" panose="020B0604020202020204" pitchFamily="34" charset="0"/>
                <a:cs typeface="Arial" panose="020B0604020202020204" pitchFamily="34" charset="0"/>
              </a:rPr>
            </a:b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5197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E4A19A-B3EE-7E23-E356-B3872FF0E10D}"/>
              </a:ext>
            </a:extLst>
          </p:cNvPr>
          <p:cNvPicPr>
            <a:picLocks noChangeAspect="1"/>
          </p:cNvPicPr>
          <p:nvPr/>
        </p:nvPicPr>
        <p:blipFill>
          <a:blip r:embed="rId2"/>
          <a:stretch>
            <a:fillRect/>
          </a:stretch>
        </p:blipFill>
        <p:spPr>
          <a:xfrm>
            <a:off x="7160613" y="968622"/>
            <a:ext cx="693506" cy="1371600"/>
          </a:xfrm>
          <a:prstGeom prst="rect">
            <a:avLst/>
          </a:prstGeom>
        </p:spPr>
      </p:pic>
      <p:sp>
        <p:nvSpPr>
          <p:cNvPr id="5" name="TextBox 4">
            <a:extLst>
              <a:ext uri="{FF2B5EF4-FFF2-40B4-BE49-F238E27FC236}">
                <a16:creationId xmlns:a16="http://schemas.microsoft.com/office/drawing/2014/main" id="{ADE426BB-C56D-E2B6-FC35-026672B224F1}"/>
              </a:ext>
            </a:extLst>
          </p:cNvPr>
          <p:cNvSpPr txBox="1"/>
          <p:nvPr/>
        </p:nvSpPr>
        <p:spPr>
          <a:xfrm>
            <a:off x="7115004" y="1785105"/>
            <a:ext cx="2819400" cy="461665"/>
          </a:xfrm>
          <a:prstGeom prst="rect">
            <a:avLst/>
          </a:prstGeom>
          <a:noFill/>
        </p:spPr>
        <p:txBody>
          <a:bodyPr wrap="square">
            <a:spAutoFit/>
          </a:bodyPr>
          <a:lstStyle/>
          <a:p>
            <a:pPr algn="ctr"/>
            <a:r>
              <a:rPr lang="en-US" sz="1200" dirty="0">
                <a:solidFill>
                  <a:srgbClr val="000000"/>
                </a:solidFill>
                <a:effectLst/>
                <a:latin typeface="Arial" panose="020B0604020202020204" pitchFamily="34" charset="0"/>
                <a:cs typeface="Arial" panose="020B0604020202020204" pitchFamily="34" charset="0"/>
              </a:rPr>
              <a:t>C</a:t>
            </a:r>
            <a:r>
              <a:rPr lang="en-US" sz="1200" baseline="-25000" dirty="0">
                <a:solidFill>
                  <a:srgbClr val="000000"/>
                </a:solidFill>
                <a:effectLst/>
                <a:latin typeface="Arial" panose="020B0604020202020204" pitchFamily="34" charset="0"/>
                <a:cs typeface="Arial" panose="020B0604020202020204" pitchFamily="34" charset="0"/>
              </a:rPr>
              <a:t>12</a:t>
            </a:r>
            <a:r>
              <a:rPr lang="en-US" sz="1200" dirty="0">
                <a:solidFill>
                  <a:srgbClr val="000000"/>
                </a:solidFill>
                <a:effectLst/>
                <a:latin typeface="Arial" panose="020B0604020202020204" pitchFamily="34" charset="0"/>
                <a:cs typeface="Arial" panose="020B0604020202020204" pitchFamily="34" charset="0"/>
              </a:rPr>
              <a:t>H</a:t>
            </a:r>
            <a:r>
              <a:rPr lang="en-US" sz="1200" baseline="-25000" dirty="0">
                <a:solidFill>
                  <a:srgbClr val="000000"/>
                </a:solidFill>
                <a:effectLst/>
                <a:latin typeface="Arial" panose="020B0604020202020204" pitchFamily="34" charset="0"/>
                <a:cs typeface="Arial" panose="020B0604020202020204" pitchFamily="34" charset="0"/>
              </a:rPr>
              <a:t>17</a:t>
            </a:r>
            <a:r>
              <a:rPr lang="en-US" sz="1200" dirty="0">
                <a:solidFill>
                  <a:srgbClr val="000000"/>
                </a:solidFill>
                <a:effectLst/>
                <a:latin typeface="Arial" panose="020B0604020202020204" pitchFamily="34" charset="0"/>
                <a:cs typeface="Arial" panose="020B0604020202020204" pitchFamily="34" charset="0"/>
              </a:rPr>
              <a:t>O</a:t>
            </a:r>
            <a:r>
              <a:rPr lang="en-US" sz="1200" baseline="-25000" dirty="0">
                <a:solidFill>
                  <a:srgbClr val="000000"/>
                </a:solidFill>
                <a:effectLst/>
                <a:latin typeface="Arial" panose="020B0604020202020204" pitchFamily="34" charset="0"/>
                <a:cs typeface="Arial" panose="020B0604020202020204" pitchFamily="34" charset="0"/>
              </a:rPr>
              <a:t>2</a:t>
            </a:r>
            <a:r>
              <a:rPr lang="en-US" sz="1200" baseline="30000" dirty="0">
                <a:solidFill>
                  <a:srgbClr val="000000"/>
                </a:solidFill>
                <a:effectLst/>
                <a:latin typeface="Arial" panose="020B0604020202020204" pitchFamily="34" charset="0"/>
                <a:cs typeface="Arial" panose="020B0604020202020204" pitchFamily="34" charset="0"/>
              </a:rPr>
              <a:t>•</a:t>
            </a:r>
            <a:endParaRPr lang="en-US" sz="1200" dirty="0">
              <a:solidFill>
                <a:srgbClr val="000000"/>
              </a:solidFill>
              <a:effectLst/>
              <a:latin typeface="Arial" panose="020B0604020202020204" pitchFamily="34" charset="0"/>
              <a:cs typeface="Arial" panose="020B0604020202020204" pitchFamily="34" charset="0"/>
            </a:endParaRPr>
          </a:p>
          <a:p>
            <a:pPr algn="ctr"/>
            <a:r>
              <a:rPr lang="en-US" sz="1200" dirty="0">
                <a:solidFill>
                  <a:srgbClr val="FF0000"/>
                </a:solidFill>
                <a:effectLst/>
                <a:latin typeface="Arial" panose="020B0604020202020204" pitchFamily="34" charset="0"/>
                <a:cs typeface="Arial" panose="020B0604020202020204" pitchFamily="34" charset="0"/>
              </a:rPr>
              <a:t>Quantifier</a:t>
            </a:r>
            <a:r>
              <a:rPr lang="en-US" sz="1200" dirty="0">
                <a:solidFill>
                  <a:srgbClr val="000000"/>
                </a:solidFill>
                <a:effectLst/>
                <a:latin typeface="Arial" panose="020B0604020202020204" pitchFamily="34" charset="0"/>
                <a:cs typeface="Arial" panose="020B0604020202020204" pitchFamily="34" charset="0"/>
              </a:rPr>
              <a:t> – </a:t>
            </a:r>
            <a:r>
              <a:rPr lang="en-US" sz="1200" i="1" dirty="0">
                <a:solidFill>
                  <a:srgbClr val="000000"/>
                </a:solidFill>
                <a:effectLst/>
                <a:latin typeface="Arial" panose="020B0604020202020204" pitchFamily="34" charset="0"/>
                <a:cs typeface="Arial" panose="020B0604020202020204" pitchFamily="34" charset="0"/>
              </a:rPr>
              <a:t>m/z</a:t>
            </a:r>
            <a:r>
              <a:rPr lang="en-US" sz="1200" dirty="0">
                <a:solidFill>
                  <a:srgbClr val="000000"/>
                </a:solidFill>
                <a:effectLst/>
                <a:latin typeface="Arial" panose="020B0604020202020204" pitchFamily="34" charset="0"/>
                <a:cs typeface="Arial" panose="020B0604020202020204" pitchFamily="34" charset="0"/>
              </a:rPr>
              <a:t>: 193.12</a:t>
            </a:r>
            <a:endParaRPr lang="en-US" sz="1200" dirty="0">
              <a:solidFill>
                <a:srgbClr val="FF0000"/>
              </a:solidFill>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BE47511-59D2-D0CE-C7CF-312A9F362CCE}"/>
              </a:ext>
            </a:extLst>
          </p:cNvPr>
          <p:cNvSpPr txBox="1"/>
          <p:nvPr/>
        </p:nvSpPr>
        <p:spPr>
          <a:xfrm>
            <a:off x="7506524" y="944336"/>
            <a:ext cx="2452700" cy="461665"/>
          </a:xfrm>
          <a:prstGeom prst="rect">
            <a:avLst/>
          </a:prstGeom>
          <a:noFill/>
        </p:spPr>
        <p:txBody>
          <a:bodyPr wrap="square">
            <a:spAutoFit/>
          </a:bodyPr>
          <a:lstStyle/>
          <a:p>
            <a:pPr algn="ctr"/>
            <a:r>
              <a:rPr lang="en-US" sz="1200" dirty="0">
                <a:solidFill>
                  <a:srgbClr val="000000"/>
                </a:solidFill>
                <a:effectLst/>
                <a:latin typeface="Arial" panose="020B0604020202020204" pitchFamily="34" charset="0"/>
                <a:cs typeface="Arial" panose="020B0604020202020204" pitchFamily="34" charset="0"/>
              </a:rPr>
              <a:t>C</a:t>
            </a:r>
            <a:r>
              <a:rPr lang="en-US" sz="1200" baseline="-25000" dirty="0">
                <a:solidFill>
                  <a:srgbClr val="000000"/>
                </a:solidFill>
                <a:effectLst/>
                <a:latin typeface="Arial" panose="020B0604020202020204" pitchFamily="34" charset="0"/>
                <a:cs typeface="Arial" panose="020B0604020202020204" pitchFamily="34" charset="0"/>
              </a:rPr>
              <a:t>9</a:t>
            </a:r>
            <a:r>
              <a:rPr lang="en-US" sz="1200" dirty="0">
                <a:solidFill>
                  <a:srgbClr val="000000"/>
                </a:solidFill>
                <a:effectLst/>
                <a:latin typeface="Arial" panose="020B0604020202020204" pitchFamily="34" charset="0"/>
                <a:cs typeface="Arial" panose="020B0604020202020204" pitchFamily="34" charset="0"/>
              </a:rPr>
              <a:t>H</a:t>
            </a:r>
            <a:r>
              <a:rPr lang="en-US" sz="1200" baseline="-25000" dirty="0">
                <a:solidFill>
                  <a:srgbClr val="000000"/>
                </a:solidFill>
                <a:effectLst/>
                <a:latin typeface="Arial" panose="020B0604020202020204" pitchFamily="34" charset="0"/>
                <a:cs typeface="Arial" panose="020B0604020202020204" pitchFamily="34" charset="0"/>
              </a:rPr>
              <a:t>15</a:t>
            </a:r>
            <a:r>
              <a:rPr lang="en-US" sz="1200" baseline="30000" dirty="0">
                <a:solidFill>
                  <a:srgbClr val="000000"/>
                </a:solidFill>
                <a:effectLst/>
                <a:latin typeface="Arial" panose="020B0604020202020204" pitchFamily="34" charset="0"/>
                <a:cs typeface="Arial" panose="020B0604020202020204" pitchFamily="34" charset="0"/>
              </a:rPr>
              <a:t>•</a:t>
            </a:r>
            <a:endParaRPr lang="en-US" sz="1200" dirty="0">
              <a:solidFill>
                <a:srgbClr val="000000"/>
              </a:solidFill>
              <a:effectLst/>
              <a:latin typeface="Arial" panose="020B0604020202020204" pitchFamily="34" charset="0"/>
              <a:cs typeface="Arial" panose="020B0604020202020204" pitchFamily="34" charset="0"/>
            </a:endParaRPr>
          </a:p>
          <a:p>
            <a:pPr algn="ctr"/>
            <a:r>
              <a:rPr lang="en-US" sz="1200" dirty="0">
                <a:solidFill>
                  <a:srgbClr val="FF0000"/>
                </a:solidFill>
                <a:effectLst/>
                <a:latin typeface="Arial" panose="020B0604020202020204" pitchFamily="34" charset="0"/>
                <a:cs typeface="Arial" panose="020B0604020202020204" pitchFamily="34" charset="0"/>
              </a:rPr>
              <a:t>Qualifier</a:t>
            </a:r>
            <a:r>
              <a:rPr lang="en-US" sz="1200" dirty="0">
                <a:solidFill>
                  <a:srgbClr val="000000"/>
                </a:solidFill>
                <a:effectLst/>
                <a:latin typeface="Arial" panose="020B0604020202020204" pitchFamily="34" charset="0"/>
                <a:cs typeface="Arial" panose="020B0604020202020204" pitchFamily="34" charset="0"/>
              </a:rPr>
              <a:t> – </a:t>
            </a:r>
            <a:r>
              <a:rPr lang="en-US" sz="1200" i="1" dirty="0">
                <a:solidFill>
                  <a:srgbClr val="000000"/>
                </a:solidFill>
                <a:effectLst/>
                <a:latin typeface="Arial" panose="020B0604020202020204" pitchFamily="34" charset="0"/>
                <a:cs typeface="Arial" panose="020B0604020202020204" pitchFamily="34" charset="0"/>
              </a:rPr>
              <a:t>m/z </a:t>
            </a:r>
            <a:r>
              <a:rPr lang="en-US" sz="1200" dirty="0">
                <a:solidFill>
                  <a:srgbClr val="000000"/>
                </a:solidFill>
                <a:effectLst/>
                <a:latin typeface="Arial" panose="020B0604020202020204" pitchFamily="34" charset="0"/>
                <a:cs typeface="Arial" panose="020B0604020202020204" pitchFamily="34" charset="0"/>
              </a:rPr>
              <a:t>123.12</a:t>
            </a:r>
            <a:r>
              <a:rPr lang="en-US" sz="1200" dirty="0">
                <a:solidFill>
                  <a:srgbClr val="FF0000"/>
                </a:solidFill>
                <a:effectLst/>
                <a:latin typeface="Arial" panose="020B0604020202020204" pitchFamily="34" charset="0"/>
                <a:cs typeface="Arial" panose="020B0604020202020204" pitchFamily="34" charset="0"/>
              </a:rPr>
              <a:t>*</a:t>
            </a:r>
          </a:p>
        </p:txBody>
      </p:sp>
      <p:pic>
        <p:nvPicPr>
          <p:cNvPr id="7" name="Picture 6">
            <a:extLst>
              <a:ext uri="{FF2B5EF4-FFF2-40B4-BE49-F238E27FC236}">
                <a16:creationId xmlns:a16="http://schemas.microsoft.com/office/drawing/2014/main" id="{C457BACD-9CDB-9A56-BED0-FC80839484E8}"/>
              </a:ext>
            </a:extLst>
          </p:cNvPr>
          <p:cNvPicPr>
            <a:picLocks noChangeAspect="1"/>
          </p:cNvPicPr>
          <p:nvPr/>
        </p:nvPicPr>
        <p:blipFill>
          <a:blip r:embed="rId3"/>
          <a:stretch>
            <a:fillRect/>
          </a:stretch>
        </p:blipFill>
        <p:spPr>
          <a:xfrm>
            <a:off x="7039772" y="4021762"/>
            <a:ext cx="798844" cy="1371600"/>
          </a:xfrm>
          <a:prstGeom prst="rect">
            <a:avLst/>
          </a:prstGeom>
        </p:spPr>
      </p:pic>
      <p:sp>
        <p:nvSpPr>
          <p:cNvPr id="8" name="TextBox 7">
            <a:extLst>
              <a:ext uri="{FF2B5EF4-FFF2-40B4-BE49-F238E27FC236}">
                <a16:creationId xmlns:a16="http://schemas.microsoft.com/office/drawing/2014/main" id="{EFF3D8AC-43B1-5C6D-8F7E-F6203E43F596}"/>
              </a:ext>
            </a:extLst>
          </p:cNvPr>
          <p:cNvSpPr txBox="1"/>
          <p:nvPr/>
        </p:nvSpPr>
        <p:spPr>
          <a:xfrm>
            <a:off x="8046740" y="4917207"/>
            <a:ext cx="2471997" cy="461665"/>
          </a:xfrm>
          <a:prstGeom prst="rect">
            <a:avLst/>
          </a:prstGeom>
          <a:noFill/>
        </p:spPr>
        <p:txBody>
          <a:bodyPr wrap="square">
            <a:spAutoFit/>
          </a:bodyPr>
          <a:lstStyle/>
          <a:p>
            <a:r>
              <a:rPr lang="en-US" sz="1200" dirty="0">
                <a:solidFill>
                  <a:srgbClr val="000000"/>
                </a:solidFill>
                <a:effectLst/>
                <a:latin typeface="Arial" panose="020B0604020202020204" pitchFamily="34" charset="0"/>
                <a:cs typeface="Arial" panose="020B0604020202020204" pitchFamily="34" charset="0"/>
              </a:rPr>
              <a:t>C</a:t>
            </a:r>
            <a:r>
              <a:rPr lang="en-US" sz="1200" baseline="-25000" dirty="0">
                <a:solidFill>
                  <a:srgbClr val="000000"/>
                </a:solidFill>
                <a:effectLst/>
                <a:latin typeface="Arial" panose="020B0604020202020204" pitchFamily="34" charset="0"/>
                <a:cs typeface="Arial" panose="020B0604020202020204" pitchFamily="34" charset="0"/>
              </a:rPr>
              <a:t>12</a:t>
            </a:r>
            <a:r>
              <a:rPr lang="en-US" sz="1200" dirty="0">
                <a:solidFill>
                  <a:srgbClr val="000000"/>
                </a:solidFill>
                <a:effectLst/>
                <a:latin typeface="Arial" panose="020B0604020202020204" pitchFamily="34" charset="0"/>
                <a:cs typeface="Arial" panose="020B0604020202020204" pitchFamily="34" charset="0"/>
              </a:rPr>
              <a:t>H</a:t>
            </a:r>
            <a:r>
              <a:rPr lang="en-US" sz="1200" baseline="-25000" dirty="0">
                <a:solidFill>
                  <a:srgbClr val="000000"/>
                </a:solidFill>
                <a:effectLst/>
                <a:latin typeface="Arial" panose="020B0604020202020204" pitchFamily="34" charset="0"/>
                <a:cs typeface="Arial" panose="020B0604020202020204" pitchFamily="34" charset="0"/>
              </a:rPr>
              <a:t>8</a:t>
            </a:r>
            <a:r>
              <a:rPr lang="en-US" sz="1200" dirty="0">
                <a:solidFill>
                  <a:srgbClr val="000000"/>
                </a:solidFill>
                <a:effectLst/>
                <a:latin typeface="Arial" panose="020B0604020202020204" pitchFamily="34" charset="0"/>
                <a:cs typeface="Arial" panose="020B0604020202020204" pitchFamily="34" charset="0"/>
              </a:rPr>
              <a:t>D</a:t>
            </a:r>
            <a:r>
              <a:rPr lang="en-US" sz="1200" baseline="-25000" dirty="0">
                <a:solidFill>
                  <a:srgbClr val="000000"/>
                </a:solidFill>
                <a:effectLst/>
                <a:latin typeface="Arial" panose="020B0604020202020204" pitchFamily="34" charset="0"/>
                <a:cs typeface="Arial" panose="020B0604020202020204" pitchFamily="34" charset="0"/>
              </a:rPr>
              <a:t>9</a:t>
            </a:r>
            <a:r>
              <a:rPr lang="en-US" sz="1200" dirty="0">
                <a:solidFill>
                  <a:srgbClr val="000000"/>
                </a:solidFill>
                <a:effectLst/>
                <a:latin typeface="Arial" panose="020B0604020202020204" pitchFamily="34" charset="0"/>
                <a:cs typeface="Arial" panose="020B0604020202020204" pitchFamily="34" charset="0"/>
              </a:rPr>
              <a:t>O</a:t>
            </a:r>
            <a:r>
              <a:rPr lang="en-US" sz="1200" baseline="-25000" dirty="0">
                <a:solidFill>
                  <a:srgbClr val="000000"/>
                </a:solidFill>
                <a:effectLst/>
                <a:latin typeface="Arial" panose="020B0604020202020204" pitchFamily="34" charset="0"/>
                <a:cs typeface="Arial" panose="020B0604020202020204" pitchFamily="34" charset="0"/>
              </a:rPr>
              <a:t>2</a:t>
            </a:r>
            <a:r>
              <a:rPr lang="en-US" sz="1200" baseline="30000" dirty="0">
                <a:solidFill>
                  <a:srgbClr val="000000"/>
                </a:solidFill>
                <a:effectLst/>
                <a:latin typeface="Arial" panose="020B0604020202020204" pitchFamily="34" charset="0"/>
                <a:cs typeface="Arial" panose="020B0604020202020204" pitchFamily="34" charset="0"/>
              </a:rPr>
              <a:t>•</a:t>
            </a:r>
            <a:endParaRPr lang="en-US" sz="1200" dirty="0">
              <a:solidFill>
                <a:srgbClr val="000000"/>
              </a:solidFill>
              <a:effectLst/>
              <a:latin typeface="Arial" panose="020B0604020202020204" pitchFamily="34" charset="0"/>
              <a:cs typeface="Arial" panose="020B0604020202020204" pitchFamily="34" charset="0"/>
            </a:endParaRPr>
          </a:p>
          <a:p>
            <a:r>
              <a:rPr lang="en-US" sz="1200" dirty="0">
                <a:solidFill>
                  <a:srgbClr val="FF0000"/>
                </a:solidFill>
                <a:latin typeface="Arial" panose="020B0604020202020204" pitchFamily="34" charset="0"/>
                <a:cs typeface="Arial" panose="020B0604020202020204" pitchFamily="34" charset="0"/>
              </a:rPr>
              <a:t>Quantifier</a:t>
            </a:r>
            <a:r>
              <a:rPr lang="en-US" sz="1200" dirty="0">
                <a:solidFill>
                  <a:srgbClr val="000000"/>
                </a:solidFill>
                <a:latin typeface="Arial" panose="020B0604020202020204" pitchFamily="34" charset="0"/>
                <a:cs typeface="Arial" panose="020B0604020202020204" pitchFamily="34" charset="0"/>
              </a:rPr>
              <a:t> – </a:t>
            </a:r>
            <a:r>
              <a:rPr lang="en-US" sz="1200" i="1" dirty="0">
                <a:solidFill>
                  <a:srgbClr val="000000"/>
                </a:solidFill>
                <a:latin typeface="Arial" panose="020B0604020202020204" pitchFamily="34" charset="0"/>
                <a:cs typeface="Arial" panose="020B0604020202020204" pitchFamily="34" charset="0"/>
              </a:rPr>
              <a:t>m/z </a:t>
            </a:r>
            <a:r>
              <a:rPr lang="en-US" sz="1200" dirty="0">
                <a:solidFill>
                  <a:srgbClr val="000000"/>
                </a:solidFill>
                <a:effectLst/>
                <a:latin typeface="Arial" panose="020B0604020202020204" pitchFamily="34" charset="0"/>
                <a:cs typeface="Arial" panose="020B0604020202020204" pitchFamily="34" charset="0"/>
              </a:rPr>
              <a:t>202.18</a:t>
            </a:r>
          </a:p>
        </p:txBody>
      </p:sp>
      <p:sp>
        <p:nvSpPr>
          <p:cNvPr id="9" name="TextBox 8">
            <a:extLst>
              <a:ext uri="{FF2B5EF4-FFF2-40B4-BE49-F238E27FC236}">
                <a16:creationId xmlns:a16="http://schemas.microsoft.com/office/drawing/2014/main" id="{2C4B762E-0A83-4DC8-2A96-DFB3FFDA14A1}"/>
              </a:ext>
            </a:extLst>
          </p:cNvPr>
          <p:cNvSpPr txBox="1"/>
          <p:nvPr/>
        </p:nvSpPr>
        <p:spPr>
          <a:xfrm>
            <a:off x="7715885" y="4133049"/>
            <a:ext cx="2895075" cy="461665"/>
          </a:xfrm>
          <a:prstGeom prst="rect">
            <a:avLst/>
          </a:prstGeom>
          <a:noFill/>
        </p:spPr>
        <p:txBody>
          <a:bodyPr wrap="square">
            <a:spAutoFit/>
          </a:bodyPr>
          <a:lstStyle/>
          <a:p>
            <a:r>
              <a:rPr lang="en-US" sz="1200" dirty="0">
                <a:solidFill>
                  <a:srgbClr val="000000"/>
                </a:solidFill>
                <a:effectLst/>
                <a:latin typeface="Arial" panose="020B0604020202020204" pitchFamily="34" charset="0"/>
                <a:cs typeface="Arial" panose="020B0604020202020204" pitchFamily="34" charset="0"/>
              </a:rPr>
              <a:t>C</a:t>
            </a:r>
            <a:r>
              <a:rPr lang="en-US" sz="1200" baseline="-25000" dirty="0">
                <a:solidFill>
                  <a:srgbClr val="000000"/>
                </a:solidFill>
                <a:effectLst/>
                <a:latin typeface="Arial" panose="020B0604020202020204" pitchFamily="34" charset="0"/>
                <a:cs typeface="Arial" panose="020B0604020202020204" pitchFamily="34" charset="0"/>
              </a:rPr>
              <a:t>9</a:t>
            </a:r>
            <a:r>
              <a:rPr lang="en-US" sz="1200" dirty="0">
                <a:solidFill>
                  <a:srgbClr val="000000"/>
                </a:solidFill>
                <a:effectLst/>
                <a:latin typeface="Arial" panose="020B0604020202020204" pitchFamily="34" charset="0"/>
                <a:cs typeface="Arial" panose="020B0604020202020204" pitchFamily="34" charset="0"/>
              </a:rPr>
              <a:t>H</a:t>
            </a:r>
            <a:r>
              <a:rPr lang="en-US" sz="1200" baseline="-25000" dirty="0">
                <a:solidFill>
                  <a:srgbClr val="000000"/>
                </a:solidFill>
                <a:effectLst/>
                <a:latin typeface="Arial" panose="020B0604020202020204" pitchFamily="34" charset="0"/>
                <a:cs typeface="Arial" panose="020B0604020202020204" pitchFamily="34" charset="0"/>
              </a:rPr>
              <a:t>15</a:t>
            </a:r>
            <a:r>
              <a:rPr lang="en-US" sz="1200" baseline="30000" dirty="0">
                <a:solidFill>
                  <a:srgbClr val="000000"/>
                </a:solidFill>
                <a:effectLst/>
                <a:latin typeface="Arial" panose="020B0604020202020204" pitchFamily="34" charset="0"/>
                <a:cs typeface="Arial" panose="020B0604020202020204" pitchFamily="34" charset="0"/>
              </a:rPr>
              <a:t>•</a:t>
            </a:r>
            <a:endParaRPr lang="en-US" sz="1200" dirty="0">
              <a:solidFill>
                <a:srgbClr val="000000"/>
              </a:solidFill>
              <a:effectLst/>
              <a:latin typeface="Arial" panose="020B0604020202020204" pitchFamily="34" charset="0"/>
              <a:cs typeface="Arial" panose="020B0604020202020204" pitchFamily="34" charset="0"/>
            </a:endParaRPr>
          </a:p>
          <a:p>
            <a:r>
              <a:rPr lang="en-US" sz="1200" dirty="0">
                <a:solidFill>
                  <a:srgbClr val="FF0000"/>
                </a:solidFill>
                <a:latin typeface="Arial" panose="020B0604020202020204" pitchFamily="34" charset="0"/>
                <a:cs typeface="Arial" panose="020B0604020202020204" pitchFamily="34" charset="0"/>
              </a:rPr>
              <a:t>Qualifier </a:t>
            </a:r>
            <a:r>
              <a:rPr lang="en-US" sz="1200" dirty="0">
                <a:solidFill>
                  <a:srgbClr val="000000"/>
                </a:solidFill>
                <a:latin typeface="Arial" panose="020B0604020202020204" pitchFamily="34" charset="0"/>
                <a:cs typeface="Arial" panose="020B0604020202020204" pitchFamily="34" charset="0"/>
              </a:rPr>
              <a:t>–</a:t>
            </a:r>
            <a:r>
              <a:rPr lang="en-US" sz="1200" dirty="0">
                <a:solidFill>
                  <a:srgbClr val="FF0000"/>
                </a:solidFill>
                <a:latin typeface="Arial" panose="020B0604020202020204" pitchFamily="34" charset="0"/>
                <a:cs typeface="Arial" panose="020B0604020202020204" pitchFamily="34" charset="0"/>
              </a:rPr>
              <a:t> </a:t>
            </a:r>
            <a:r>
              <a:rPr lang="en-US" sz="1200" i="1" dirty="0">
                <a:solidFill>
                  <a:srgbClr val="000000"/>
                </a:solidFill>
                <a:effectLst/>
                <a:latin typeface="Arial" panose="020B0604020202020204" pitchFamily="34" charset="0"/>
                <a:cs typeface="Arial" panose="020B0604020202020204" pitchFamily="34" charset="0"/>
              </a:rPr>
              <a:t>m/z </a:t>
            </a:r>
            <a:r>
              <a:rPr lang="en-US" sz="1200" dirty="0">
                <a:solidFill>
                  <a:srgbClr val="000000"/>
                </a:solidFill>
                <a:effectLst/>
                <a:latin typeface="Arial" panose="020B0604020202020204" pitchFamily="34" charset="0"/>
                <a:cs typeface="Arial" panose="020B0604020202020204" pitchFamily="34" charset="0"/>
              </a:rPr>
              <a:t>123.12</a:t>
            </a:r>
            <a:r>
              <a:rPr lang="en-US" sz="1200" dirty="0">
                <a:solidFill>
                  <a:srgbClr val="FF0000"/>
                </a:solidFill>
                <a:effectLst/>
                <a:latin typeface="Arial" panose="020B0604020202020204" pitchFamily="34" charset="0"/>
                <a:cs typeface="Arial" panose="020B0604020202020204" pitchFamily="34" charset="0"/>
              </a:rPr>
              <a:t>*</a:t>
            </a:r>
          </a:p>
        </p:txBody>
      </p:sp>
      <p:sp>
        <p:nvSpPr>
          <p:cNvPr id="11" name="TextBox 10">
            <a:extLst>
              <a:ext uri="{FF2B5EF4-FFF2-40B4-BE49-F238E27FC236}">
                <a16:creationId xmlns:a16="http://schemas.microsoft.com/office/drawing/2014/main" id="{070750EA-98BC-5A90-B026-290619C3B60E}"/>
              </a:ext>
            </a:extLst>
          </p:cNvPr>
          <p:cNvSpPr txBox="1"/>
          <p:nvPr/>
        </p:nvSpPr>
        <p:spPr>
          <a:xfrm>
            <a:off x="2902361" y="1694915"/>
            <a:ext cx="4015810" cy="646331"/>
          </a:xfrm>
          <a:prstGeom prst="rect">
            <a:avLst/>
          </a:prstGeom>
          <a:noFill/>
        </p:spPr>
        <p:txBody>
          <a:bodyPr wrap="square">
            <a:spAutoFit/>
          </a:bodyPr>
          <a:lstStyle/>
          <a:p>
            <a:r>
              <a:rPr lang="en-US" sz="1200" dirty="0">
                <a:solidFill>
                  <a:srgbClr val="FF0000"/>
                </a:solidFill>
                <a:effectLst/>
                <a:latin typeface="Arial" panose="020B0604020202020204" pitchFamily="34" charset="0"/>
                <a:cs typeface="Arial" panose="020B0604020202020204" pitchFamily="34" charset="0"/>
              </a:rPr>
              <a:t>CBG: </a:t>
            </a:r>
            <a:r>
              <a:rPr lang="en-US" sz="1200" dirty="0">
                <a:solidFill>
                  <a:srgbClr val="000000"/>
                </a:solidFill>
                <a:effectLst/>
                <a:latin typeface="Arial" panose="020B0604020202020204" pitchFamily="34" charset="0"/>
                <a:cs typeface="Arial" panose="020B0604020202020204" pitchFamily="34" charset="0"/>
              </a:rPr>
              <a:t>C</a:t>
            </a:r>
            <a:r>
              <a:rPr lang="en-US" sz="1200" baseline="-25000" dirty="0">
                <a:solidFill>
                  <a:srgbClr val="000000"/>
                </a:solidFill>
                <a:effectLst/>
                <a:latin typeface="Arial" panose="020B0604020202020204" pitchFamily="34" charset="0"/>
                <a:cs typeface="Arial" panose="020B0604020202020204" pitchFamily="34" charset="0"/>
              </a:rPr>
              <a:t>21</a:t>
            </a:r>
            <a:r>
              <a:rPr lang="en-US" sz="1200" dirty="0">
                <a:solidFill>
                  <a:srgbClr val="000000"/>
                </a:solidFill>
                <a:effectLst/>
                <a:latin typeface="Arial" panose="020B0604020202020204" pitchFamily="34" charset="0"/>
                <a:cs typeface="Arial" panose="020B0604020202020204" pitchFamily="34" charset="0"/>
              </a:rPr>
              <a:t>H</a:t>
            </a:r>
            <a:r>
              <a:rPr lang="en-US" sz="1200" baseline="-25000" dirty="0">
                <a:solidFill>
                  <a:srgbClr val="000000"/>
                </a:solidFill>
                <a:effectLst/>
                <a:latin typeface="Arial" panose="020B0604020202020204" pitchFamily="34" charset="0"/>
                <a:cs typeface="Arial" panose="020B0604020202020204" pitchFamily="34" charset="0"/>
              </a:rPr>
              <a:t>32</a:t>
            </a:r>
            <a:r>
              <a:rPr lang="en-US" sz="1200" dirty="0">
                <a:solidFill>
                  <a:srgbClr val="000000"/>
                </a:solidFill>
                <a:effectLst/>
                <a:latin typeface="Arial" panose="020B0604020202020204" pitchFamily="34" charset="0"/>
                <a:cs typeface="Arial" panose="020B0604020202020204" pitchFamily="34" charset="0"/>
              </a:rPr>
              <a:t>O</a:t>
            </a:r>
            <a:r>
              <a:rPr lang="en-US" sz="1200" baseline="-25000" dirty="0">
                <a:solidFill>
                  <a:srgbClr val="000000"/>
                </a:solidFill>
                <a:effectLst/>
                <a:latin typeface="Arial" panose="020B0604020202020204" pitchFamily="34" charset="0"/>
                <a:cs typeface="Arial" panose="020B0604020202020204" pitchFamily="34" charset="0"/>
              </a:rPr>
              <a:t>2</a:t>
            </a:r>
            <a:endParaRPr lang="en-US" sz="1200" dirty="0">
              <a:solidFill>
                <a:srgbClr val="000000"/>
              </a:solidFill>
              <a:effectLst/>
              <a:latin typeface="Arial" panose="020B0604020202020204" pitchFamily="34" charset="0"/>
              <a:cs typeface="Arial" panose="020B0604020202020204" pitchFamily="34" charset="0"/>
            </a:endParaRPr>
          </a:p>
          <a:p>
            <a:r>
              <a:rPr lang="en-US" sz="1200" dirty="0">
                <a:solidFill>
                  <a:srgbClr val="000000"/>
                </a:solidFill>
                <a:effectLst/>
                <a:latin typeface="Arial" panose="020B0604020202020204" pitchFamily="34" charset="0"/>
                <a:cs typeface="Arial" panose="020B0604020202020204" pitchFamily="34" charset="0"/>
              </a:rPr>
              <a:t>Molecular Weight: 316.49</a:t>
            </a:r>
          </a:p>
          <a:p>
            <a:r>
              <a:rPr lang="en-US" sz="1200" i="1" dirty="0">
                <a:solidFill>
                  <a:srgbClr val="000000"/>
                </a:solidFill>
                <a:effectLst/>
                <a:latin typeface="Arial" panose="020B0604020202020204" pitchFamily="34" charset="0"/>
                <a:cs typeface="Arial" panose="020B0604020202020204" pitchFamily="34" charset="0"/>
              </a:rPr>
              <a:t>m/z</a:t>
            </a:r>
            <a:r>
              <a:rPr lang="en-US" sz="1200" dirty="0">
                <a:solidFill>
                  <a:srgbClr val="000000"/>
                </a:solidFill>
                <a:effectLst/>
                <a:latin typeface="Arial" panose="020B0604020202020204" pitchFamily="34" charset="0"/>
                <a:cs typeface="Arial" panose="020B0604020202020204" pitchFamily="34" charset="0"/>
              </a:rPr>
              <a:t>: 316.24 </a:t>
            </a:r>
          </a:p>
        </p:txBody>
      </p:sp>
      <p:sp>
        <p:nvSpPr>
          <p:cNvPr id="12" name="TextBox 11">
            <a:extLst>
              <a:ext uri="{FF2B5EF4-FFF2-40B4-BE49-F238E27FC236}">
                <a16:creationId xmlns:a16="http://schemas.microsoft.com/office/drawing/2014/main" id="{E662F3E0-A1D3-4B8C-9EB5-64B49F8AD72B}"/>
              </a:ext>
            </a:extLst>
          </p:cNvPr>
          <p:cNvSpPr txBox="1"/>
          <p:nvPr/>
        </p:nvSpPr>
        <p:spPr>
          <a:xfrm>
            <a:off x="2875784" y="5024705"/>
            <a:ext cx="3024682" cy="646331"/>
          </a:xfrm>
          <a:prstGeom prst="rect">
            <a:avLst/>
          </a:prstGeom>
          <a:noFill/>
        </p:spPr>
        <p:txBody>
          <a:bodyPr wrap="square">
            <a:spAutoFit/>
          </a:bodyPr>
          <a:lstStyle/>
          <a:p>
            <a:r>
              <a:rPr lang="en-US" sz="1200" dirty="0">
                <a:solidFill>
                  <a:srgbClr val="FF0000"/>
                </a:solidFill>
                <a:effectLst/>
                <a:latin typeface="Arial" panose="020B0604020202020204" pitchFamily="34" charset="0"/>
                <a:cs typeface="Arial" panose="020B0604020202020204" pitchFamily="34" charset="0"/>
              </a:rPr>
              <a:t>CBG-</a:t>
            </a:r>
            <a:r>
              <a:rPr lang="en-US" sz="1200" baseline="30000" dirty="0">
                <a:solidFill>
                  <a:srgbClr val="FF0000"/>
                </a:solidFill>
                <a:effectLst/>
                <a:latin typeface="Arial" panose="020B0604020202020204" pitchFamily="34" charset="0"/>
                <a:cs typeface="Arial" panose="020B0604020202020204" pitchFamily="34" charset="0"/>
              </a:rPr>
              <a:t>2</a:t>
            </a:r>
            <a:r>
              <a:rPr lang="en-US" sz="1200" dirty="0">
                <a:solidFill>
                  <a:srgbClr val="FF0000"/>
                </a:solidFill>
                <a:effectLst/>
                <a:latin typeface="Arial" panose="020B0604020202020204" pitchFamily="34" charset="0"/>
                <a:cs typeface="Arial" panose="020B0604020202020204" pitchFamily="34" charset="0"/>
              </a:rPr>
              <a:t>H</a:t>
            </a:r>
            <a:r>
              <a:rPr lang="en-US" sz="1200" baseline="-25000" dirty="0">
                <a:solidFill>
                  <a:srgbClr val="FF0000"/>
                </a:solidFill>
                <a:effectLst/>
                <a:latin typeface="Arial" panose="020B0604020202020204" pitchFamily="34" charset="0"/>
                <a:cs typeface="Arial" panose="020B0604020202020204" pitchFamily="34" charset="0"/>
              </a:rPr>
              <a:t>9 </a:t>
            </a:r>
            <a:r>
              <a:rPr lang="en-US" sz="1200" dirty="0">
                <a:solidFill>
                  <a:srgbClr val="000000"/>
                </a:solidFill>
                <a:effectLst/>
                <a:latin typeface="Arial" panose="020B0604020202020204" pitchFamily="34" charset="0"/>
                <a:cs typeface="Arial" panose="020B0604020202020204" pitchFamily="34" charset="0"/>
              </a:rPr>
              <a:t>: C</a:t>
            </a:r>
            <a:r>
              <a:rPr lang="en-US" sz="1200" baseline="-25000" dirty="0">
                <a:solidFill>
                  <a:srgbClr val="000000"/>
                </a:solidFill>
                <a:effectLst/>
                <a:latin typeface="Arial" panose="020B0604020202020204" pitchFamily="34" charset="0"/>
                <a:cs typeface="Arial" panose="020B0604020202020204" pitchFamily="34" charset="0"/>
              </a:rPr>
              <a:t>21</a:t>
            </a:r>
            <a:r>
              <a:rPr lang="en-US" sz="1200" dirty="0">
                <a:solidFill>
                  <a:srgbClr val="000000"/>
                </a:solidFill>
                <a:effectLst/>
                <a:latin typeface="Arial" panose="020B0604020202020204" pitchFamily="34" charset="0"/>
                <a:cs typeface="Arial" panose="020B0604020202020204" pitchFamily="34" charset="0"/>
              </a:rPr>
              <a:t>H</a:t>
            </a:r>
            <a:r>
              <a:rPr lang="en-US" sz="1200" baseline="-25000" dirty="0">
                <a:solidFill>
                  <a:srgbClr val="000000"/>
                </a:solidFill>
                <a:effectLst/>
                <a:latin typeface="Arial" panose="020B0604020202020204" pitchFamily="34" charset="0"/>
                <a:cs typeface="Arial" panose="020B0604020202020204" pitchFamily="34" charset="0"/>
              </a:rPr>
              <a:t>23</a:t>
            </a:r>
            <a:r>
              <a:rPr lang="en-US" sz="1200" dirty="0">
                <a:solidFill>
                  <a:srgbClr val="000000"/>
                </a:solidFill>
                <a:effectLst/>
                <a:latin typeface="Arial" panose="020B0604020202020204" pitchFamily="34" charset="0"/>
                <a:cs typeface="Arial" panose="020B0604020202020204" pitchFamily="34" charset="0"/>
              </a:rPr>
              <a:t>D</a:t>
            </a:r>
            <a:r>
              <a:rPr lang="en-US" sz="1200" baseline="-25000" dirty="0">
                <a:solidFill>
                  <a:srgbClr val="000000"/>
                </a:solidFill>
                <a:effectLst/>
                <a:latin typeface="Arial" panose="020B0604020202020204" pitchFamily="34" charset="0"/>
                <a:cs typeface="Arial" panose="020B0604020202020204" pitchFamily="34" charset="0"/>
              </a:rPr>
              <a:t>9</a:t>
            </a:r>
            <a:r>
              <a:rPr lang="en-US" sz="1200" dirty="0">
                <a:solidFill>
                  <a:srgbClr val="000000"/>
                </a:solidFill>
                <a:effectLst/>
                <a:latin typeface="Arial" panose="020B0604020202020204" pitchFamily="34" charset="0"/>
                <a:cs typeface="Arial" panose="020B0604020202020204" pitchFamily="34" charset="0"/>
              </a:rPr>
              <a:t>O</a:t>
            </a:r>
            <a:r>
              <a:rPr lang="en-US" sz="1200" baseline="-25000" dirty="0">
                <a:solidFill>
                  <a:srgbClr val="000000"/>
                </a:solidFill>
                <a:effectLst/>
                <a:latin typeface="Arial" panose="020B0604020202020204" pitchFamily="34" charset="0"/>
                <a:cs typeface="Arial" panose="020B0604020202020204" pitchFamily="34" charset="0"/>
              </a:rPr>
              <a:t>2</a:t>
            </a:r>
            <a:endParaRPr lang="en-US" sz="1200" dirty="0">
              <a:solidFill>
                <a:srgbClr val="000000"/>
              </a:solidFill>
              <a:effectLst/>
              <a:latin typeface="Arial" panose="020B0604020202020204" pitchFamily="34" charset="0"/>
              <a:cs typeface="Arial" panose="020B0604020202020204" pitchFamily="34" charset="0"/>
            </a:endParaRPr>
          </a:p>
          <a:p>
            <a:r>
              <a:rPr lang="en-US" sz="1200" dirty="0">
                <a:solidFill>
                  <a:srgbClr val="000000"/>
                </a:solidFill>
                <a:effectLst/>
                <a:latin typeface="Arial" panose="020B0604020202020204" pitchFamily="34" charset="0"/>
                <a:cs typeface="Arial" panose="020B0604020202020204" pitchFamily="34" charset="0"/>
              </a:rPr>
              <a:t>Molecular Weight: 325.54</a:t>
            </a:r>
          </a:p>
          <a:p>
            <a:r>
              <a:rPr lang="en-US" sz="1200" i="1" dirty="0">
                <a:solidFill>
                  <a:srgbClr val="000000"/>
                </a:solidFill>
                <a:effectLst/>
                <a:latin typeface="Arial" panose="020B0604020202020204" pitchFamily="34" charset="0"/>
                <a:cs typeface="Arial" panose="020B0604020202020204" pitchFamily="34" charset="0"/>
              </a:rPr>
              <a:t>m/z</a:t>
            </a:r>
            <a:r>
              <a:rPr lang="en-US" sz="1200" dirty="0">
                <a:solidFill>
                  <a:srgbClr val="000000"/>
                </a:solidFill>
                <a:effectLst/>
                <a:latin typeface="Arial" panose="020B0604020202020204" pitchFamily="34" charset="0"/>
                <a:cs typeface="Arial" panose="020B0604020202020204" pitchFamily="34" charset="0"/>
              </a:rPr>
              <a:t>: 325.30</a:t>
            </a:r>
          </a:p>
        </p:txBody>
      </p:sp>
      <p:pic>
        <p:nvPicPr>
          <p:cNvPr id="13" name="Picture 12">
            <a:extLst>
              <a:ext uri="{FF2B5EF4-FFF2-40B4-BE49-F238E27FC236}">
                <a16:creationId xmlns:a16="http://schemas.microsoft.com/office/drawing/2014/main" id="{854C6A24-B40B-D227-2134-AA1545F5BF83}"/>
              </a:ext>
            </a:extLst>
          </p:cNvPr>
          <p:cNvPicPr>
            <a:picLocks noChangeAspect="1"/>
          </p:cNvPicPr>
          <p:nvPr/>
        </p:nvPicPr>
        <p:blipFill>
          <a:blip r:embed="rId4"/>
          <a:stretch>
            <a:fillRect/>
          </a:stretch>
        </p:blipFill>
        <p:spPr>
          <a:xfrm>
            <a:off x="4974145" y="841676"/>
            <a:ext cx="697424" cy="1371600"/>
          </a:xfrm>
          <a:prstGeom prst="rect">
            <a:avLst/>
          </a:prstGeom>
        </p:spPr>
      </p:pic>
      <p:cxnSp>
        <p:nvCxnSpPr>
          <p:cNvPr id="14" name="Straight Arrow Connector 13">
            <a:extLst>
              <a:ext uri="{FF2B5EF4-FFF2-40B4-BE49-F238E27FC236}">
                <a16:creationId xmlns:a16="http://schemas.microsoft.com/office/drawing/2014/main" id="{4025083C-FD2F-3CCA-F1BC-171D4CEFBD3A}"/>
              </a:ext>
            </a:extLst>
          </p:cNvPr>
          <p:cNvCxnSpPr>
            <a:cxnSpLocks/>
          </p:cNvCxnSpPr>
          <p:nvPr/>
        </p:nvCxnSpPr>
        <p:spPr>
          <a:xfrm>
            <a:off x="5914100" y="1808477"/>
            <a:ext cx="885279"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6" name="Content Placeholder 3">
            <a:extLst>
              <a:ext uri="{FF2B5EF4-FFF2-40B4-BE49-F238E27FC236}">
                <a16:creationId xmlns:a16="http://schemas.microsoft.com/office/drawing/2014/main" id="{5270E0E5-91D5-DD69-ACA4-5DDC27810299}"/>
              </a:ext>
            </a:extLst>
          </p:cNvPr>
          <p:cNvPicPr>
            <a:picLocks noChangeAspect="1"/>
          </p:cNvPicPr>
          <p:nvPr/>
        </p:nvPicPr>
        <p:blipFill>
          <a:blip r:embed="rId5"/>
          <a:stretch>
            <a:fillRect/>
          </a:stretch>
        </p:blipFill>
        <p:spPr>
          <a:xfrm>
            <a:off x="4610771" y="2508459"/>
            <a:ext cx="681926" cy="1371600"/>
          </a:xfrm>
          <a:prstGeom prst="rect">
            <a:avLst/>
          </a:prstGeom>
          <a:ln>
            <a:noFill/>
          </a:ln>
        </p:spPr>
      </p:pic>
      <p:sp>
        <p:nvSpPr>
          <p:cNvPr id="17" name="TextBox 16">
            <a:extLst>
              <a:ext uri="{FF2B5EF4-FFF2-40B4-BE49-F238E27FC236}">
                <a16:creationId xmlns:a16="http://schemas.microsoft.com/office/drawing/2014/main" id="{9BD9BFB3-6C78-F599-CE1C-1AFF33AE3874}"/>
              </a:ext>
            </a:extLst>
          </p:cNvPr>
          <p:cNvSpPr txBox="1"/>
          <p:nvPr/>
        </p:nvSpPr>
        <p:spPr>
          <a:xfrm>
            <a:off x="2848106" y="3521393"/>
            <a:ext cx="3061359" cy="646331"/>
          </a:xfrm>
          <a:prstGeom prst="rect">
            <a:avLst/>
          </a:prstGeom>
          <a:noFill/>
        </p:spPr>
        <p:txBody>
          <a:bodyPr wrap="square">
            <a:spAutoFit/>
          </a:bodyPr>
          <a:lstStyle/>
          <a:p>
            <a:r>
              <a:rPr lang="en-US" sz="1200" dirty="0">
                <a:solidFill>
                  <a:srgbClr val="FF0000"/>
                </a:solidFill>
                <a:effectLst/>
                <a:latin typeface="Arial" panose="020B0604020202020204" pitchFamily="34" charset="0"/>
                <a:cs typeface="Arial" panose="020B0604020202020204" pitchFamily="34" charset="0"/>
              </a:rPr>
              <a:t>Cyclo-CBG</a:t>
            </a:r>
            <a:r>
              <a:rPr lang="en-US" sz="1200" dirty="0">
                <a:solidFill>
                  <a:srgbClr val="000000"/>
                </a:solidFill>
                <a:effectLst/>
                <a:latin typeface="Arial" panose="020B0604020202020204" pitchFamily="34" charset="0"/>
                <a:cs typeface="Arial" panose="020B0604020202020204" pitchFamily="34" charset="0"/>
              </a:rPr>
              <a:t>: C</a:t>
            </a:r>
            <a:r>
              <a:rPr lang="en-US" sz="1200" baseline="-25000" dirty="0">
                <a:solidFill>
                  <a:srgbClr val="000000"/>
                </a:solidFill>
                <a:effectLst/>
                <a:latin typeface="Arial" panose="020B0604020202020204" pitchFamily="34" charset="0"/>
                <a:cs typeface="Arial" panose="020B0604020202020204" pitchFamily="34" charset="0"/>
              </a:rPr>
              <a:t>21</a:t>
            </a:r>
            <a:r>
              <a:rPr lang="en-US" sz="1200" dirty="0">
                <a:solidFill>
                  <a:srgbClr val="000000"/>
                </a:solidFill>
                <a:effectLst/>
                <a:latin typeface="Arial" panose="020B0604020202020204" pitchFamily="34" charset="0"/>
                <a:cs typeface="Arial" panose="020B0604020202020204" pitchFamily="34" charset="0"/>
              </a:rPr>
              <a:t>H</a:t>
            </a:r>
            <a:r>
              <a:rPr lang="en-US" sz="1200" baseline="-25000" dirty="0">
                <a:solidFill>
                  <a:srgbClr val="000000"/>
                </a:solidFill>
                <a:effectLst/>
                <a:latin typeface="Arial" panose="020B0604020202020204" pitchFamily="34" charset="0"/>
                <a:cs typeface="Arial" panose="020B0604020202020204" pitchFamily="34" charset="0"/>
              </a:rPr>
              <a:t>32</a:t>
            </a:r>
            <a:r>
              <a:rPr lang="en-US" sz="1200" dirty="0">
                <a:solidFill>
                  <a:srgbClr val="000000"/>
                </a:solidFill>
                <a:effectLst/>
                <a:latin typeface="Arial" panose="020B0604020202020204" pitchFamily="34" charset="0"/>
                <a:cs typeface="Arial" panose="020B0604020202020204" pitchFamily="34" charset="0"/>
              </a:rPr>
              <a:t>O</a:t>
            </a:r>
            <a:r>
              <a:rPr lang="en-US" sz="1200" baseline="-25000" dirty="0">
                <a:solidFill>
                  <a:srgbClr val="000000"/>
                </a:solidFill>
                <a:effectLst/>
                <a:latin typeface="Arial" panose="020B0604020202020204" pitchFamily="34" charset="0"/>
                <a:cs typeface="Arial" panose="020B0604020202020204" pitchFamily="34" charset="0"/>
              </a:rPr>
              <a:t>3</a:t>
            </a:r>
            <a:endParaRPr lang="en-US" sz="1200" dirty="0">
              <a:solidFill>
                <a:srgbClr val="000000"/>
              </a:solidFill>
              <a:effectLst/>
              <a:latin typeface="Arial" panose="020B0604020202020204" pitchFamily="34" charset="0"/>
              <a:cs typeface="Arial" panose="020B0604020202020204" pitchFamily="34" charset="0"/>
            </a:endParaRPr>
          </a:p>
          <a:p>
            <a:r>
              <a:rPr lang="en-US" sz="1200" dirty="0">
                <a:solidFill>
                  <a:srgbClr val="000000"/>
                </a:solidFill>
                <a:effectLst/>
                <a:latin typeface="Arial" panose="020B0604020202020204" pitchFamily="34" charset="0"/>
                <a:cs typeface="Arial" panose="020B0604020202020204" pitchFamily="34" charset="0"/>
              </a:rPr>
              <a:t>Exact Mass: 332.24</a:t>
            </a:r>
          </a:p>
          <a:p>
            <a:r>
              <a:rPr lang="en-US" sz="1200" i="1" dirty="0">
                <a:solidFill>
                  <a:srgbClr val="000000"/>
                </a:solidFill>
                <a:effectLst/>
                <a:latin typeface="Arial" panose="020B0604020202020204" pitchFamily="34" charset="0"/>
                <a:cs typeface="Arial" panose="020B0604020202020204" pitchFamily="34" charset="0"/>
              </a:rPr>
              <a:t>m/z:</a:t>
            </a:r>
            <a:r>
              <a:rPr lang="en-US" sz="1200" dirty="0">
                <a:solidFill>
                  <a:srgbClr val="000000"/>
                </a:solidFill>
                <a:effectLst/>
                <a:latin typeface="Arial" panose="020B0604020202020204" pitchFamily="34" charset="0"/>
                <a:cs typeface="Arial" panose="020B0604020202020204" pitchFamily="34" charset="0"/>
              </a:rPr>
              <a:t> 332.24 </a:t>
            </a:r>
          </a:p>
        </p:txBody>
      </p:sp>
      <p:sp>
        <p:nvSpPr>
          <p:cNvPr id="18" name="TextBox 17">
            <a:extLst>
              <a:ext uri="{FF2B5EF4-FFF2-40B4-BE49-F238E27FC236}">
                <a16:creationId xmlns:a16="http://schemas.microsoft.com/office/drawing/2014/main" id="{5A100AA1-134E-2DBD-8E9E-43FC62E9A2C4}"/>
              </a:ext>
            </a:extLst>
          </p:cNvPr>
          <p:cNvSpPr txBox="1"/>
          <p:nvPr/>
        </p:nvSpPr>
        <p:spPr>
          <a:xfrm>
            <a:off x="7838616" y="3345182"/>
            <a:ext cx="2539721" cy="461665"/>
          </a:xfrm>
          <a:prstGeom prst="rect">
            <a:avLst/>
          </a:prstGeom>
          <a:noFill/>
        </p:spPr>
        <p:txBody>
          <a:bodyPr wrap="square">
            <a:spAutoFit/>
          </a:bodyPr>
          <a:lstStyle/>
          <a:p>
            <a:r>
              <a:rPr lang="en-US" sz="1200" dirty="0">
                <a:solidFill>
                  <a:srgbClr val="000000"/>
                </a:solidFill>
                <a:effectLst/>
                <a:latin typeface="Arial" panose="020B0604020202020204" pitchFamily="34" charset="0"/>
                <a:cs typeface="Arial" panose="020B0604020202020204" pitchFamily="34" charset="0"/>
              </a:rPr>
              <a:t>C</a:t>
            </a:r>
            <a:r>
              <a:rPr lang="en-US" sz="1200" baseline="-25000" dirty="0">
                <a:solidFill>
                  <a:srgbClr val="000000"/>
                </a:solidFill>
                <a:effectLst/>
                <a:latin typeface="Arial" panose="020B0604020202020204" pitchFamily="34" charset="0"/>
                <a:cs typeface="Arial" panose="020B0604020202020204" pitchFamily="34" charset="0"/>
              </a:rPr>
              <a:t>12</a:t>
            </a:r>
            <a:r>
              <a:rPr lang="en-US" sz="1200" dirty="0">
                <a:solidFill>
                  <a:srgbClr val="000000"/>
                </a:solidFill>
                <a:effectLst/>
                <a:latin typeface="Arial" panose="020B0604020202020204" pitchFamily="34" charset="0"/>
                <a:cs typeface="Arial" panose="020B0604020202020204" pitchFamily="34" charset="0"/>
              </a:rPr>
              <a:t>H</a:t>
            </a:r>
            <a:r>
              <a:rPr lang="en-US" sz="1200" baseline="-25000" dirty="0">
                <a:solidFill>
                  <a:srgbClr val="000000"/>
                </a:solidFill>
                <a:effectLst/>
                <a:latin typeface="Arial" panose="020B0604020202020204" pitchFamily="34" charset="0"/>
                <a:cs typeface="Arial" panose="020B0604020202020204" pitchFamily="34" charset="0"/>
              </a:rPr>
              <a:t>16</a:t>
            </a:r>
            <a:r>
              <a:rPr lang="en-US" sz="1200" dirty="0">
                <a:solidFill>
                  <a:srgbClr val="000000"/>
                </a:solidFill>
                <a:effectLst/>
                <a:latin typeface="Arial" panose="020B0604020202020204" pitchFamily="34" charset="0"/>
                <a:cs typeface="Arial" panose="020B0604020202020204" pitchFamily="34" charset="0"/>
              </a:rPr>
              <a:t>O</a:t>
            </a:r>
            <a:r>
              <a:rPr lang="en-US" sz="1200" baseline="-25000" dirty="0">
                <a:solidFill>
                  <a:srgbClr val="000000"/>
                </a:solidFill>
                <a:effectLst/>
                <a:latin typeface="Arial" panose="020B0604020202020204" pitchFamily="34" charset="0"/>
                <a:cs typeface="Arial" panose="020B0604020202020204" pitchFamily="34" charset="0"/>
              </a:rPr>
              <a:t>2</a:t>
            </a:r>
            <a:r>
              <a:rPr lang="en-US" sz="1200" baseline="30000" dirty="0">
                <a:solidFill>
                  <a:srgbClr val="000000"/>
                </a:solidFill>
                <a:effectLst/>
                <a:latin typeface="Arial" panose="020B0604020202020204" pitchFamily="34" charset="0"/>
                <a:cs typeface="Arial" panose="020B0604020202020204" pitchFamily="34" charset="0"/>
              </a:rPr>
              <a:t>•</a:t>
            </a:r>
            <a:endParaRPr lang="en-US" sz="1200" dirty="0">
              <a:solidFill>
                <a:srgbClr val="000000"/>
              </a:solidFill>
              <a:effectLst/>
              <a:latin typeface="Arial" panose="020B0604020202020204" pitchFamily="34" charset="0"/>
              <a:cs typeface="Arial" panose="020B0604020202020204" pitchFamily="34" charset="0"/>
            </a:endParaRPr>
          </a:p>
          <a:p>
            <a:r>
              <a:rPr lang="en-US" sz="1200" dirty="0">
                <a:solidFill>
                  <a:srgbClr val="FF0000"/>
                </a:solidFill>
                <a:effectLst/>
                <a:latin typeface="Arial" panose="020B0604020202020204" pitchFamily="34" charset="0"/>
                <a:cs typeface="Arial" panose="020B0604020202020204" pitchFamily="34" charset="0"/>
              </a:rPr>
              <a:t>Quantifier</a:t>
            </a:r>
            <a:r>
              <a:rPr lang="en-US" sz="1200" dirty="0">
                <a:solidFill>
                  <a:srgbClr val="000000"/>
                </a:solidFill>
                <a:effectLst/>
                <a:latin typeface="Arial" panose="020B0604020202020204" pitchFamily="34" charset="0"/>
                <a:cs typeface="Arial" panose="020B0604020202020204" pitchFamily="34" charset="0"/>
              </a:rPr>
              <a:t> – </a:t>
            </a:r>
            <a:r>
              <a:rPr lang="en-US" sz="1200" i="1" dirty="0">
                <a:solidFill>
                  <a:srgbClr val="000000"/>
                </a:solidFill>
                <a:effectLst/>
                <a:latin typeface="Arial" panose="020B0604020202020204" pitchFamily="34" charset="0"/>
                <a:cs typeface="Arial" panose="020B0604020202020204" pitchFamily="34" charset="0"/>
              </a:rPr>
              <a:t>m/z</a:t>
            </a:r>
            <a:r>
              <a:rPr lang="en-US" sz="1200" dirty="0">
                <a:solidFill>
                  <a:srgbClr val="000000"/>
                </a:solidFill>
                <a:effectLst/>
                <a:latin typeface="Arial" panose="020B0604020202020204" pitchFamily="34" charset="0"/>
                <a:cs typeface="Arial" panose="020B0604020202020204" pitchFamily="34" charset="0"/>
              </a:rPr>
              <a:t> 193.12</a:t>
            </a:r>
          </a:p>
        </p:txBody>
      </p:sp>
      <p:pic>
        <p:nvPicPr>
          <p:cNvPr id="19" name="Picture 18">
            <a:extLst>
              <a:ext uri="{FF2B5EF4-FFF2-40B4-BE49-F238E27FC236}">
                <a16:creationId xmlns:a16="http://schemas.microsoft.com/office/drawing/2014/main" id="{07690E77-6E3A-40B2-01F4-87C76A854D91}"/>
              </a:ext>
            </a:extLst>
          </p:cNvPr>
          <p:cNvPicPr>
            <a:picLocks noChangeAspect="1"/>
          </p:cNvPicPr>
          <p:nvPr/>
        </p:nvPicPr>
        <p:blipFill>
          <a:blip r:embed="rId6"/>
          <a:stretch>
            <a:fillRect/>
          </a:stretch>
        </p:blipFill>
        <p:spPr>
          <a:xfrm>
            <a:off x="7309230" y="2487233"/>
            <a:ext cx="681926" cy="1371600"/>
          </a:xfrm>
          <a:prstGeom prst="rect">
            <a:avLst/>
          </a:prstGeom>
        </p:spPr>
      </p:pic>
      <p:sp>
        <p:nvSpPr>
          <p:cNvPr id="20" name="TextBox 19">
            <a:extLst>
              <a:ext uri="{FF2B5EF4-FFF2-40B4-BE49-F238E27FC236}">
                <a16:creationId xmlns:a16="http://schemas.microsoft.com/office/drawing/2014/main" id="{B81B201D-907A-E9A8-F154-7484C9ACA43C}"/>
              </a:ext>
            </a:extLst>
          </p:cNvPr>
          <p:cNvSpPr txBox="1"/>
          <p:nvPr/>
        </p:nvSpPr>
        <p:spPr>
          <a:xfrm>
            <a:off x="8046740" y="2506118"/>
            <a:ext cx="2233367" cy="461665"/>
          </a:xfrm>
          <a:prstGeom prst="rect">
            <a:avLst/>
          </a:prstGeom>
          <a:noFill/>
        </p:spPr>
        <p:txBody>
          <a:bodyPr wrap="square">
            <a:spAutoFit/>
          </a:bodyPr>
          <a:lstStyle/>
          <a:p>
            <a:r>
              <a:rPr lang="en-US" sz="1200" dirty="0">
                <a:solidFill>
                  <a:srgbClr val="000000"/>
                </a:solidFill>
                <a:effectLst/>
                <a:latin typeface="Arial" panose="020B0604020202020204" pitchFamily="34" charset="0"/>
                <a:cs typeface="Arial" panose="020B0604020202020204" pitchFamily="34" charset="0"/>
              </a:rPr>
              <a:t>C</a:t>
            </a:r>
            <a:r>
              <a:rPr lang="en-US" sz="1200" baseline="-25000" dirty="0">
                <a:solidFill>
                  <a:srgbClr val="000000"/>
                </a:solidFill>
                <a:effectLst/>
                <a:latin typeface="Arial" panose="020B0604020202020204" pitchFamily="34" charset="0"/>
                <a:cs typeface="Arial" panose="020B0604020202020204" pitchFamily="34" charset="0"/>
              </a:rPr>
              <a:t>9</a:t>
            </a:r>
            <a:r>
              <a:rPr lang="en-US" sz="1200" dirty="0">
                <a:solidFill>
                  <a:srgbClr val="000000"/>
                </a:solidFill>
                <a:effectLst/>
                <a:latin typeface="Arial" panose="020B0604020202020204" pitchFamily="34" charset="0"/>
                <a:cs typeface="Arial" panose="020B0604020202020204" pitchFamily="34" charset="0"/>
              </a:rPr>
              <a:t>H</a:t>
            </a:r>
            <a:r>
              <a:rPr lang="en-US" sz="1200" baseline="-25000" dirty="0">
                <a:solidFill>
                  <a:srgbClr val="000000"/>
                </a:solidFill>
                <a:effectLst/>
                <a:latin typeface="Arial" panose="020B0604020202020204" pitchFamily="34" charset="0"/>
                <a:cs typeface="Arial" panose="020B0604020202020204" pitchFamily="34" charset="0"/>
              </a:rPr>
              <a:t>15</a:t>
            </a:r>
            <a:r>
              <a:rPr lang="en-US" sz="1200" baseline="30000" dirty="0">
                <a:solidFill>
                  <a:srgbClr val="000000"/>
                </a:solidFill>
                <a:effectLst/>
                <a:latin typeface="Arial" panose="020B0604020202020204" pitchFamily="34" charset="0"/>
                <a:cs typeface="Arial" panose="020B0604020202020204" pitchFamily="34" charset="0"/>
              </a:rPr>
              <a:t>3•</a:t>
            </a:r>
            <a:endParaRPr lang="en-US" sz="1200" dirty="0">
              <a:solidFill>
                <a:srgbClr val="000000"/>
              </a:solidFill>
              <a:effectLst/>
              <a:latin typeface="Arial" panose="020B0604020202020204" pitchFamily="34" charset="0"/>
              <a:cs typeface="Arial" panose="020B0604020202020204" pitchFamily="34" charset="0"/>
            </a:endParaRPr>
          </a:p>
          <a:p>
            <a:r>
              <a:rPr lang="en-US" sz="1200" dirty="0">
                <a:solidFill>
                  <a:srgbClr val="FF0000"/>
                </a:solidFill>
                <a:effectLst/>
                <a:latin typeface="Arial" panose="020B0604020202020204" pitchFamily="34" charset="0"/>
                <a:cs typeface="Arial" panose="020B0604020202020204" pitchFamily="34" charset="0"/>
              </a:rPr>
              <a:t>Qualifier</a:t>
            </a:r>
            <a:r>
              <a:rPr lang="en-US" sz="1200" dirty="0">
                <a:solidFill>
                  <a:srgbClr val="000000"/>
                </a:solidFill>
                <a:effectLst/>
                <a:latin typeface="Arial" panose="020B0604020202020204" pitchFamily="34" charset="0"/>
                <a:cs typeface="Arial" panose="020B0604020202020204" pitchFamily="34" charset="0"/>
              </a:rPr>
              <a:t> – </a:t>
            </a:r>
            <a:r>
              <a:rPr lang="en-US" sz="1200" i="1" dirty="0">
                <a:solidFill>
                  <a:srgbClr val="000000"/>
                </a:solidFill>
                <a:effectLst/>
                <a:latin typeface="Arial" panose="020B0604020202020204" pitchFamily="34" charset="0"/>
                <a:cs typeface="Arial" panose="020B0604020202020204" pitchFamily="34" charset="0"/>
              </a:rPr>
              <a:t>m/z</a:t>
            </a:r>
            <a:r>
              <a:rPr lang="en-US" sz="1200" dirty="0">
                <a:solidFill>
                  <a:srgbClr val="000000"/>
                </a:solidFill>
                <a:effectLst/>
                <a:latin typeface="Arial" panose="020B0604020202020204" pitchFamily="34" charset="0"/>
                <a:cs typeface="Arial" panose="020B0604020202020204" pitchFamily="34" charset="0"/>
              </a:rPr>
              <a:t> 123.12</a:t>
            </a:r>
          </a:p>
        </p:txBody>
      </p:sp>
      <p:sp>
        <p:nvSpPr>
          <p:cNvPr id="2" name="TextBox 1">
            <a:extLst>
              <a:ext uri="{FF2B5EF4-FFF2-40B4-BE49-F238E27FC236}">
                <a16:creationId xmlns:a16="http://schemas.microsoft.com/office/drawing/2014/main" id="{FE2CBBE8-9544-8BC9-137D-EB9D6605919C}"/>
              </a:ext>
            </a:extLst>
          </p:cNvPr>
          <p:cNvSpPr txBox="1"/>
          <p:nvPr/>
        </p:nvSpPr>
        <p:spPr>
          <a:xfrm>
            <a:off x="609240" y="120877"/>
            <a:ext cx="10991992" cy="584775"/>
          </a:xfrm>
          <a:prstGeom prst="rect">
            <a:avLst/>
          </a:prstGeom>
          <a:noFill/>
        </p:spPr>
        <p:txBody>
          <a:bodyPr wrap="square" rtlCol="0">
            <a:spAutoFit/>
          </a:bodyPr>
          <a:lstStyle/>
          <a:p>
            <a:pPr algn="just"/>
            <a:r>
              <a:rPr lang="en-US" sz="1600" b="1" dirty="0">
                <a:latin typeface="Arial" panose="020B0604020202020204" pitchFamily="34" charset="0"/>
                <a:cs typeface="Arial" panose="020B0604020202020204" pitchFamily="34" charset="0"/>
              </a:rPr>
              <a:t>Supplemental Figure 1. </a:t>
            </a:r>
            <a:r>
              <a:rPr lang="en-US" sz="1600" dirty="0">
                <a:latin typeface="Arial" panose="020B0604020202020204" pitchFamily="34" charset="0"/>
                <a:cs typeface="Arial" panose="020B0604020202020204" pitchFamily="34" charset="0"/>
              </a:rPr>
              <a:t>Calibration curves for CBG (A) and cyclo-CBG (B), generated using serial dilutions of standards ranging from 0.02 to 1000 ng/mL and analyzed using Agilent </a:t>
            </a:r>
            <a:r>
              <a:rPr lang="en-US" sz="1600" dirty="0" err="1">
                <a:latin typeface="Arial" panose="020B0604020202020204" pitchFamily="34" charset="0"/>
                <a:cs typeface="Arial" panose="020B0604020202020204" pitchFamily="34" charset="0"/>
              </a:rPr>
              <a:t>MassHunter</a:t>
            </a:r>
            <a:r>
              <a:rPr lang="en-US" sz="1600" dirty="0">
                <a:latin typeface="Arial" panose="020B0604020202020204" pitchFamily="34" charset="0"/>
                <a:cs typeface="Arial" panose="020B0604020202020204" pitchFamily="34" charset="0"/>
              </a:rPr>
              <a:t> Quant software.</a:t>
            </a:r>
          </a:p>
        </p:txBody>
      </p:sp>
      <p:cxnSp>
        <p:nvCxnSpPr>
          <p:cNvPr id="23" name="Straight Arrow Connector 22">
            <a:extLst>
              <a:ext uri="{FF2B5EF4-FFF2-40B4-BE49-F238E27FC236}">
                <a16:creationId xmlns:a16="http://schemas.microsoft.com/office/drawing/2014/main" id="{56ABAA42-0DCA-2D10-D105-7B3001F557AD}"/>
              </a:ext>
            </a:extLst>
          </p:cNvPr>
          <p:cNvCxnSpPr>
            <a:cxnSpLocks/>
          </p:cNvCxnSpPr>
          <p:nvPr/>
        </p:nvCxnSpPr>
        <p:spPr>
          <a:xfrm>
            <a:off x="5900466" y="3129265"/>
            <a:ext cx="885279"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DFEF28D9-C65A-6D81-3561-40AE935DB923}"/>
              </a:ext>
            </a:extLst>
          </p:cNvPr>
          <p:cNvCxnSpPr>
            <a:cxnSpLocks/>
          </p:cNvCxnSpPr>
          <p:nvPr/>
        </p:nvCxnSpPr>
        <p:spPr>
          <a:xfrm>
            <a:off x="5914100" y="4691124"/>
            <a:ext cx="885279"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descr="A structure of a chemical formula&#10;&#10;AI-generated content may be incorrect.">
            <a:extLst>
              <a:ext uri="{FF2B5EF4-FFF2-40B4-BE49-F238E27FC236}">
                <a16:creationId xmlns:a16="http://schemas.microsoft.com/office/drawing/2014/main" id="{89C8D204-E6C5-9A3C-4C61-2188A4391AAA}"/>
              </a:ext>
            </a:extLst>
          </p:cNvPr>
          <p:cNvPicPr>
            <a:picLocks noChangeAspect="1"/>
          </p:cNvPicPr>
          <p:nvPr/>
        </p:nvPicPr>
        <p:blipFill>
          <a:blip r:embed="rId7">
            <a:extLst>
              <a:ext uri="{28A0092B-C50C-407E-A947-70E740481C1C}">
                <a14:useLocalDpi xmlns:a14="http://schemas.microsoft.com/office/drawing/2010/main" val="0"/>
              </a:ext>
            </a:extLst>
          </a:blip>
          <a:srcRect t="29182" b="33968"/>
          <a:stretch>
            <a:fillRect/>
          </a:stretch>
        </p:blipFill>
        <p:spPr>
          <a:xfrm rot="15871496">
            <a:off x="4369939" y="4395922"/>
            <a:ext cx="1531441" cy="914400"/>
          </a:xfrm>
          <a:prstGeom prst="rect">
            <a:avLst/>
          </a:prstGeom>
        </p:spPr>
      </p:pic>
    </p:spTree>
    <p:extLst>
      <p:ext uri="{BB962C8B-B14F-4D97-AF65-F5344CB8AC3E}">
        <p14:creationId xmlns:p14="http://schemas.microsoft.com/office/powerpoint/2010/main" val="552242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2D22775-FF09-85DC-09A4-A27A9F75AA09}"/>
              </a:ext>
            </a:extLst>
          </p:cNvPr>
          <p:cNvSpPr txBox="1"/>
          <p:nvPr/>
        </p:nvSpPr>
        <p:spPr>
          <a:xfrm>
            <a:off x="2240949" y="483118"/>
            <a:ext cx="351378"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A</a:t>
            </a:r>
          </a:p>
        </p:txBody>
      </p:sp>
      <p:sp>
        <p:nvSpPr>
          <p:cNvPr id="9" name="TextBox 8">
            <a:extLst>
              <a:ext uri="{FF2B5EF4-FFF2-40B4-BE49-F238E27FC236}">
                <a16:creationId xmlns:a16="http://schemas.microsoft.com/office/drawing/2014/main" id="{42FA6AB1-F5C7-0BCB-A1A6-A2A067A53FB4}"/>
              </a:ext>
            </a:extLst>
          </p:cNvPr>
          <p:cNvSpPr txBox="1"/>
          <p:nvPr/>
        </p:nvSpPr>
        <p:spPr>
          <a:xfrm>
            <a:off x="2240949" y="3481699"/>
            <a:ext cx="351378"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B</a:t>
            </a:r>
          </a:p>
        </p:txBody>
      </p:sp>
      <p:pic>
        <p:nvPicPr>
          <p:cNvPr id="2" name="Content Placeholder 3">
            <a:extLst>
              <a:ext uri="{FF2B5EF4-FFF2-40B4-BE49-F238E27FC236}">
                <a16:creationId xmlns:a16="http://schemas.microsoft.com/office/drawing/2014/main" id="{0B411A97-510D-DBA6-2E0E-D48B4600762A}"/>
              </a:ext>
            </a:extLst>
          </p:cNvPr>
          <p:cNvPicPr>
            <a:picLocks noChangeAspect="1"/>
          </p:cNvPicPr>
          <p:nvPr/>
        </p:nvPicPr>
        <p:blipFill>
          <a:blip r:embed="rId2"/>
          <a:stretch>
            <a:fillRect/>
          </a:stretch>
        </p:blipFill>
        <p:spPr>
          <a:xfrm>
            <a:off x="2647744" y="657139"/>
            <a:ext cx="6896511" cy="2743200"/>
          </a:xfrm>
          <a:prstGeom prst="rect">
            <a:avLst/>
          </a:prstGeom>
          <a:ln>
            <a:solidFill>
              <a:schemeClr val="bg1">
                <a:lumMod val="65000"/>
              </a:schemeClr>
            </a:solidFill>
          </a:ln>
        </p:spPr>
      </p:pic>
      <p:pic>
        <p:nvPicPr>
          <p:cNvPr id="7" name="Content Placeholder 3">
            <a:extLst>
              <a:ext uri="{FF2B5EF4-FFF2-40B4-BE49-F238E27FC236}">
                <a16:creationId xmlns:a16="http://schemas.microsoft.com/office/drawing/2014/main" id="{C6474920-59A1-FD9C-E8D7-A17DE4325AFB}"/>
              </a:ext>
            </a:extLst>
          </p:cNvPr>
          <p:cNvPicPr>
            <a:picLocks noGrp="1" noChangeAspect="1"/>
          </p:cNvPicPr>
          <p:nvPr>
            <p:ph idx="1"/>
          </p:nvPr>
        </p:nvPicPr>
        <p:blipFill>
          <a:blip r:embed="rId3"/>
          <a:stretch>
            <a:fillRect/>
          </a:stretch>
        </p:blipFill>
        <p:spPr>
          <a:xfrm>
            <a:off x="2647744" y="3548252"/>
            <a:ext cx="6896512" cy="2743200"/>
          </a:xfrm>
          <a:prstGeom prst="rect">
            <a:avLst/>
          </a:prstGeom>
          <a:ln>
            <a:solidFill>
              <a:schemeClr val="bg1">
                <a:lumMod val="65000"/>
              </a:schemeClr>
            </a:solidFill>
          </a:ln>
        </p:spPr>
      </p:pic>
      <p:sp>
        <p:nvSpPr>
          <p:cNvPr id="10" name="TextBox 9">
            <a:extLst>
              <a:ext uri="{FF2B5EF4-FFF2-40B4-BE49-F238E27FC236}">
                <a16:creationId xmlns:a16="http://schemas.microsoft.com/office/drawing/2014/main" id="{B56164B9-CF6C-63F8-2818-63F1BB1AD3B1}"/>
              </a:ext>
            </a:extLst>
          </p:cNvPr>
          <p:cNvSpPr txBox="1"/>
          <p:nvPr/>
        </p:nvSpPr>
        <p:spPr>
          <a:xfrm>
            <a:off x="7310086" y="2095474"/>
            <a:ext cx="2217896" cy="95410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1/x weighted R</a:t>
            </a:r>
            <a:r>
              <a:rPr lang="en-US" sz="1400" baseline="30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 = 0.9996</a:t>
            </a:r>
          </a:p>
          <a:p>
            <a:r>
              <a:rPr lang="en-US" sz="1400" dirty="0">
                <a:latin typeface="Arial" panose="020B0604020202020204" pitchFamily="34" charset="0"/>
                <a:cs typeface="Arial" panose="020B0604020202020204" pitchFamily="34" charset="0"/>
              </a:rPr>
              <a:t>1/x</a:t>
            </a:r>
            <a:r>
              <a:rPr lang="en-US" sz="1400" baseline="30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 weighted R</a:t>
            </a:r>
            <a:r>
              <a:rPr lang="en-US" sz="1400" baseline="30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 = 0.993</a:t>
            </a:r>
          </a:p>
          <a:p>
            <a:r>
              <a:rPr lang="en-US" sz="1400" dirty="0">
                <a:latin typeface="Arial" panose="020B0604020202020204" pitchFamily="34" charset="0"/>
                <a:cs typeface="Arial" panose="020B0604020202020204" pitchFamily="34" charset="0"/>
              </a:rPr>
              <a:t>LOD = 0.05 ng/mL </a:t>
            </a:r>
          </a:p>
          <a:p>
            <a:r>
              <a:rPr lang="en-US" sz="1400" dirty="0">
                <a:latin typeface="Arial" panose="020B0604020202020204" pitchFamily="34" charset="0"/>
                <a:cs typeface="Arial" panose="020B0604020202020204" pitchFamily="34" charset="0"/>
              </a:rPr>
              <a:t>LOQ = 0.1 ng/mL</a:t>
            </a:r>
          </a:p>
        </p:txBody>
      </p:sp>
      <p:sp>
        <p:nvSpPr>
          <p:cNvPr id="11" name="TextBox 10">
            <a:extLst>
              <a:ext uri="{FF2B5EF4-FFF2-40B4-BE49-F238E27FC236}">
                <a16:creationId xmlns:a16="http://schemas.microsoft.com/office/drawing/2014/main" id="{0B7F8EBB-BAA4-656B-3EAF-D1191021AC80}"/>
              </a:ext>
            </a:extLst>
          </p:cNvPr>
          <p:cNvSpPr txBox="1"/>
          <p:nvPr/>
        </p:nvSpPr>
        <p:spPr>
          <a:xfrm>
            <a:off x="7310087" y="4955705"/>
            <a:ext cx="2217896" cy="95410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1/x weighted R</a:t>
            </a:r>
            <a:r>
              <a:rPr lang="en-US" sz="1400" baseline="30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 = 0.9992 </a:t>
            </a:r>
          </a:p>
          <a:p>
            <a:r>
              <a:rPr lang="en-US" sz="1400" dirty="0">
                <a:latin typeface="Arial" panose="020B0604020202020204" pitchFamily="34" charset="0"/>
                <a:cs typeface="Arial" panose="020B0604020202020204" pitchFamily="34" charset="0"/>
              </a:rPr>
              <a:t>1/x</a:t>
            </a:r>
            <a:r>
              <a:rPr lang="en-US" sz="1400" baseline="30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 weighted R</a:t>
            </a:r>
            <a:r>
              <a:rPr lang="en-US" sz="1400" baseline="30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 0.948</a:t>
            </a:r>
          </a:p>
          <a:p>
            <a:r>
              <a:rPr lang="en-US" sz="1400" dirty="0">
                <a:latin typeface="Arial" panose="020B0604020202020204" pitchFamily="34" charset="0"/>
                <a:cs typeface="Arial" panose="020B0604020202020204" pitchFamily="34" charset="0"/>
              </a:rPr>
              <a:t>LOD = 0.2 ng/mL </a:t>
            </a:r>
          </a:p>
          <a:p>
            <a:r>
              <a:rPr lang="en-US" sz="1400" dirty="0">
                <a:latin typeface="Arial" panose="020B0604020202020204" pitchFamily="34" charset="0"/>
                <a:cs typeface="Arial" panose="020B0604020202020204" pitchFamily="34" charset="0"/>
              </a:rPr>
              <a:t>LOQ = 0.5 ng/mL</a:t>
            </a:r>
          </a:p>
        </p:txBody>
      </p:sp>
      <p:sp>
        <p:nvSpPr>
          <p:cNvPr id="3" name="TextBox 2">
            <a:extLst>
              <a:ext uri="{FF2B5EF4-FFF2-40B4-BE49-F238E27FC236}">
                <a16:creationId xmlns:a16="http://schemas.microsoft.com/office/drawing/2014/main" id="{A56810E8-B4C0-E16A-0874-808C304F421C}"/>
              </a:ext>
            </a:extLst>
          </p:cNvPr>
          <p:cNvSpPr txBox="1"/>
          <p:nvPr/>
        </p:nvSpPr>
        <p:spPr>
          <a:xfrm>
            <a:off x="1671778" y="24536"/>
            <a:ext cx="8857673" cy="338554"/>
          </a:xfrm>
          <a:prstGeom prst="rect">
            <a:avLst/>
          </a:prstGeom>
          <a:noFill/>
        </p:spPr>
        <p:txBody>
          <a:bodyPr wrap="square" rtlCol="0">
            <a:spAutoFit/>
          </a:bodyPr>
          <a:lstStyle/>
          <a:p>
            <a:pPr algn="just"/>
            <a:r>
              <a:rPr lang="en-US" sz="1600" b="1" dirty="0">
                <a:latin typeface="Arial" panose="020B0604020202020204" pitchFamily="34" charset="0"/>
                <a:cs typeface="Arial" panose="020B0604020202020204" pitchFamily="34" charset="0"/>
              </a:rPr>
              <a:t>Supplemental Figure 2. </a:t>
            </a:r>
            <a:r>
              <a:rPr lang="en-US" sz="1600" dirty="0">
                <a:latin typeface="Arial" panose="020B0604020202020204" pitchFamily="34" charset="0"/>
                <a:cs typeface="Arial" panose="020B0604020202020204" pitchFamily="34" charset="0"/>
              </a:rPr>
              <a:t>MSD fragmentation patterns for CBG, cyclo-CBG, and [</a:t>
            </a:r>
            <a:r>
              <a:rPr lang="en-US" sz="1600" baseline="30000" dirty="0">
                <a:latin typeface="Arial" panose="020B0604020202020204" pitchFamily="34" charset="0"/>
                <a:cs typeface="Arial" panose="020B0604020202020204" pitchFamily="34" charset="0"/>
              </a:rPr>
              <a:t>2</a:t>
            </a:r>
            <a:r>
              <a:rPr lang="en-US" sz="1600" dirty="0">
                <a:latin typeface="Arial" panose="020B0604020202020204" pitchFamily="34" charset="0"/>
                <a:cs typeface="Arial" panose="020B0604020202020204" pitchFamily="34" charset="0"/>
              </a:rPr>
              <a:t>H</a:t>
            </a:r>
            <a:r>
              <a:rPr lang="en-US" sz="1600" baseline="-25000" dirty="0">
                <a:latin typeface="Arial" panose="020B0604020202020204" pitchFamily="34" charset="0"/>
                <a:cs typeface="Arial" panose="020B0604020202020204" pitchFamily="34" charset="0"/>
              </a:rPr>
              <a:t>9</a:t>
            </a:r>
            <a:r>
              <a:rPr lang="en-US" sz="1600" dirty="0">
                <a:latin typeface="Arial" panose="020B0604020202020204" pitchFamily="34" charset="0"/>
                <a:cs typeface="Arial" panose="020B0604020202020204" pitchFamily="34" charset="0"/>
              </a:rPr>
              <a:t>]-CBG.</a:t>
            </a:r>
          </a:p>
        </p:txBody>
      </p:sp>
    </p:spTree>
    <p:extLst>
      <p:ext uri="{BB962C8B-B14F-4D97-AF65-F5344CB8AC3E}">
        <p14:creationId xmlns:p14="http://schemas.microsoft.com/office/powerpoint/2010/main" val="3800292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C2C35-591A-6484-A195-492DD01517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5930CF8-BDB8-66D9-3720-9EFE0B5280CF}"/>
              </a:ext>
            </a:extLst>
          </p:cNvPr>
          <p:cNvSpPr txBox="1"/>
          <p:nvPr/>
        </p:nvSpPr>
        <p:spPr>
          <a:xfrm>
            <a:off x="839790" y="107038"/>
            <a:ext cx="10530174" cy="1077218"/>
          </a:xfrm>
          <a:prstGeom prst="rect">
            <a:avLst/>
          </a:prstGeom>
          <a:noFill/>
        </p:spPr>
        <p:txBody>
          <a:bodyPr wrap="square" rtlCol="0">
            <a:spAutoFit/>
          </a:bodyPr>
          <a:lstStyle/>
          <a:p>
            <a:pPr algn="just"/>
            <a:r>
              <a:rPr lang="en-US" sz="1600" b="1" dirty="0">
                <a:latin typeface="Arial" panose="020B0604020202020204" pitchFamily="34" charset="0"/>
                <a:cs typeface="Arial" panose="020B0604020202020204" pitchFamily="34" charset="0"/>
              </a:rPr>
              <a:t>Supplemental Figure 3. </a:t>
            </a:r>
            <a:r>
              <a:rPr lang="en-US" sz="1600" dirty="0">
                <a:latin typeface="Arial" panose="020B0604020202020204" pitchFamily="34" charset="0"/>
                <a:cs typeface="Arial" panose="020B0604020202020204" pitchFamily="34" charset="0"/>
              </a:rPr>
              <a:t>Acute CBG does not affect closed arms entries in the EPM test. Mice received vehicle (Veh), CBG (10 mg/kg), rimonabant (Rim; 10 mg/kg), or Rim 30 min prior to CBG (Rim + CBG). EPM was conducted 30 min after CBG (or 60 min after Rim alone). Data are shown as mean ± SEM (n = 5–10/group) and analyzed by one-way ANOVA with Šídák’s post hoc test. ns, not significant.</a:t>
            </a:r>
          </a:p>
        </p:txBody>
      </p:sp>
      <p:pic>
        <p:nvPicPr>
          <p:cNvPr id="6" name="Picture 5">
            <a:extLst>
              <a:ext uri="{FF2B5EF4-FFF2-40B4-BE49-F238E27FC236}">
                <a16:creationId xmlns:a16="http://schemas.microsoft.com/office/drawing/2014/main" id="{89360289-DBC3-0FC9-741B-4A239B5B39CC}"/>
              </a:ext>
            </a:extLst>
          </p:cNvPr>
          <p:cNvPicPr>
            <a:picLocks noChangeAspect="1"/>
          </p:cNvPicPr>
          <p:nvPr/>
        </p:nvPicPr>
        <p:blipFill>
          <a:blip r:embed="rId2"/>
          <a:stretch>
            <a:fillRect/>
          </a:stretch>
        </p:blipFill>
        <p:spPr>
          <a:xfrm>
            <a:off x="5262787" y="1338696"/>
            <a:ext cx="1676400" cy="2838450"/>
          </a:xfrm>
          <a:prstGeom prst="rect">
            <a:avLst/>
          </a:prstGeom>
        </p:spPr>
      </p:pic>
    </p:spTree>
    <p:extLst>
      <p:ext uri="{BB962C8B-B14F-4D97-AF65-F5344CB8AC3E}">
        <p14:creationId xmlns:p14="http://schemas.microsoft.com/office/powerpoint/2010/main" val="9381067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5FC301D-C57F-42F2-B775-88D1A49BDC4A}">
  <we:reference id="wa200006038" version="1.0.0.4" store="en-US" storeType="OMEX"/>
  <we:alternateReferences>
    <we:reference id="wa200006038" version="1.0.0.4" store="" storeType="OMEX"/>
  </we:alternateReferences>
  <we:properties>
    <we:property name="has-user-completed-add" value="true"/>
    <we:property name="pptx_export_from_biorender" value="false"/>
  </we:properties>
  <we:bindings/>
  <we:snapshot xmlns:r="http://schemas.openxmlformats.org/officeDocument/2006/relationships"/>
  <we:extLst>
    <a:ext xmlns:a="http://schemas.openxmlformats.org/drawingml/2006/main" uri="{0858819E-0033-43BF-8937-05EC82904868}">
      <we:backgroundApp state="1" runtimeId="Taskpane.Url"/>
    </a:ext>
  </we:extLst>
</we:webextension>
</file>

<file path=docProps/app.xml><?xml version="1.0" encoding="utf-8"?>
<Properties xmlns="http://schemas.openxmlformats.org/officeDocument/2006/extended-properties" xmlns:vt="http://schemas.openxmlformats.org/officeDocument/2006/docPropsVTypes">
  <TotalTime>11003</TotalTime>
  <Words>514</Words>
  <Application>Microsoft Office PowerPoint</Application>
  <PresentationFormat>Widescreen</PresentationFormat>
  <Paragraphs>35</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The Journal of Pharmacology and Experimental Therapeutics Supplemental Figures  Pharmacokinetic and pharmacodynamic  properties of cannabigerol in male mice    Alex Mabou Tagne1#, Faizy Ahmed1#, Adren Tran1, Francesca Galvani1, Lana Debbaneh1, Emma Raine Perranoski1, David Sarlah2, Aditi Das3, Elisa Pabon4, Ziva Cooper4, and Daniele Piomelli1,5,6&amp;     1Department of Anatomy and Neurobiology, University of California Irvine, Irvine, CA, USA. 2Department of Chemistry, Rice University, Houston, Texas, USA 3School of Chemistry and Biochemistry, Georgia Institute of Technology, Atlanta, GA, USA 4Jane &amp; Terry Semel Institute for Neuroscience &amp; Human Behavior, Dept of Psychiatry and Biobehavioral Sciences, Dept of Anesthesiology and Perioperative Medicine, David Geffen School of Medicine, UCLA 5Department of Biological Chemistry, University of California Irvine, Irvine, CA, USA. 6Department of Pharmaceutical Sciences, University of California Irvine, Irvine, CA, USA.  # Equal contribution &amp; Lead contact: Daniele Piomelli (piomelli@hs.uci.edu). Gillespie Neuroscience Res. Facility (room 3101), 837 Health Sciences Rd., Irvine, CA 92697.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Mabou Tagne, Alex</dc:creator>
  <cp:lastModifiedBy>Mabou Tagne, Alex</cp:lastModifiedBy>
  <cp:revision>93</cp:revision>
  <cp:lastPrinted>2025-08-08T16:21:03Z</cp:lastPrinted>
  <dcterms:created xsi:type="dcterms:W3CDTF">2025-06-03T15:53:57Z</dcterms:created>
  <dcterms:modified xsi:type="dcterms:W3CDTF">2025-12-16T01:47:27Z</dcterms:modified>
</cp:coreProperties>
</file>